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29"/>
  </p:notesMasterIdLst>
  <p:sldIdLst>
    <p:sldId id="423" r:id="rId2"/>
    <p:sldId id="1121" r:id="rId3"/>
    <p:sldId id="1134" r:id="rId4"/>
    <p:sldId id="1051" r:id="rId5"/>
    <p:sldId id="1062" r:id="rId6"/>
    <p:sldId id="1057" r:id="rId7"/>
    <p:sldId id="1135" r:id="rId8"/>
    <p:sldId id="1067" r:id="rId9"/>
    <p:sldId id="1054" r:id="rId10"/>
    <p:sldId id="1127" r:id="rId11"/>
    <p:sldId id="458" r:id="rId12"/>
    <p:sldId id="258" r:id="rId13"/>
    <p:sldId id="459" r:id="rId14"/>
    <p:sldId id="456" r:id="rId15"/>
    <p:sldId id="457" r:id="rId16"/>
    <p:sldId id="289" r:id="rId17"/>
    <p:sldId id="302" r:id="rId18"/>
    <p:sldId id="1136" r:id="rId19"/>
    <p:sldId id="1070" r:id="rId20"/>
    <p:sldId id="461" r:id="rId21"/>
    <p:sldId id="1074" r:id="rId22"/>
    <p:sldId id="467" r:id="rId23"/>
    <p:sldId id="468" r:id="rId24"/>
    <p:sldId id="526" r:id="rId25"/>
    <p:sldId id="527" r:id="rId26"/>
    <p:sldId id="580" r:id="rId27"/>
    <p:sldId id="1133" r:id="rId2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9CA"/>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4000" autoAdjust="0"/>
    <p:restoredTop sz="78016" autoAdjust="0"/>
  </p:normalViewPr>
  <p:slideViewPr>
    <p:cSldViewPr snapToGrid="0">
      <p:cViewPr varScale="1">
        <p:scale>
          <a:sx n="46" d="100"/>
          <a:sy n="46" d="100"/>
        </p:scale>
        <p:origin x="280" y="28"/>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notesViewPr>
    <p:cSldViewPr snapToGrid="0">
      <p:cViewPr>
        <p:scale>
          <a:sx n="66" d="100"/>
          <a:sy n="66" d="100"/>
        </p:scale>
        <p:origin x="2292" y="-22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82785D-4DF7-4A3B-9245-725593E60D07}" type="datetimeFigureOut">
              <a:rPr kumimoji="1" lang="ja-JP" altLang="en-US" smtClean="0"/>
              <a:t>2023/12/3</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8AD4D5-6D6F-4024-B85B-EF7693F6B5A9}" type="slidenum">
              <a:rPr kumimoji="1" lang="ja-JP" altLang="en-US" smtClean="0"/>
              <a:t>‹#›</a:t>
            </a:fld>
            <a:endParaRPr kumimoji="1" lang="ja-JP" altLang="en-US"/>
          </a:p>
        </p:txBody>
      </p:sp>
    </p:spTree>
    <p:extLst>
      <p:ext uri="{BB962C8B-B14F-4D97-AF65-F5344CB8AC3E}">
        <p14:creationId xmlns:p14="http://schemas.microsoft.com/office/powerpoint/2010/main" val="317365154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r>
              <a:rPr kumimoji="1" lang="ja-JP" altLang="en-US" sz="1200" dirty="0"/>
              <a:t>＜トークスクリプト＞</a:t>
            </a:r>
            <a:br>
              <a:rPr kumimoji="1" lang="en-US" altLang="ja-JP" sz="1200" dirty="0"/>
            </a:br>
            <a:r>
              <a:rPr kumimoji="1" lang="ja-JP" altLang="en-US" sz="1200" dirty="0"/>
              <a:t>みなさん、こんにちは。　新型コロナウィルスの感染拡大で私たちの生活は大きく変わりました。</a:t>
            </a:r>
            <a:br>
              <a:rPr kumimoji="1" lang="en-US" altLang="ja-JP" sz="1200" dirty="0"/>
            </a:br>
            <a:r>
              <a:rPr kumimoji="1" lang="ja-JP" altLang="en-US" sz="1200" dirty="0"/>
              <a:t>感染への不安と長引く自粛生活、経済活動の低迷などでストレスを抱え込んでいる人も多いと思います。</a:t>
            </a:r>
            <a:endParaRPr kumimoji="1" lang="en-US" altLang="ja-JP" sz="1200" dirty="0"/>
          </a:p>
          <a:p>
            <a:r>
              <a:rPr kumimoji="1" lang="ja-JP" altLang="en-US" sz="1200" dirty="0"/>
              <a:t>今日は、そんなみなさんのストレスが少しでも緩和できるように、心のセルフケアについてお伝えしたいと思います。</a:t>
            </a:r>
            <a:endParaRPr kumimoji="1" lang="en-US" altLang="ja-JP" sz="1200" dirty="0"/>
          </a:p>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E5F01A-0CCB-40B4-8A85-1B0C1F51B1FD}"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926677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それでは本題に入りましょう。本日の内容です。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まずご自身のストレスについて振り返ります。</a:t>
            </a:r>
            <a:br>
              <a:rPr kumimoji="1" lang="en-US" altLang="ja-JP" dirty="0"/>
            </a:br>
            <a:r>
              <a:rPr kumimoji="1" lang="ja-JP" altLang="en-US" dirty="0"/>
              <a:t>そして、心のセルフケアの基本となること３つをお伝えします。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2</a:t>
            </a:fld>
            <a:endParaRPr kumimoji="1" lang="ja-JP" altLang="en-US"/>
          </a:p>
        </p:txBody>
      </p:sp>
    </p:spTree>
    <p:extLst>
      <p:ext uri="{BB962C8B-B14F-4D97-AF65-F5344CB8AC3E}">
        <p14:creationId xmlns:p14="http://schemas.microsoft.com/office/powerpoint/2010/main" val="2954712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r>
              <a:rPr kumimoji="1" lang="ja-JP" altLang="en-US" dirty="0"/>
              <a:t>私たちは何か刺激が入ると、反応をしています。</a:t>
            </a:r>
            <a:br>
              <a:rPr kumimoji="1" lang="en-US" altLang="ja-JP" dirty="0"/>
            </a:br>
            <a:r>
              <a:rPr kumimoji="1" lang="ja-JP" altLang="en-US" dirty="0"/>
              <a:t>暑いと汗をかくとか、寒いと震えるとか。</a:t>
            </a:r>
            <a:br>
              <a:rPr kumimoji="1" lang="en-US" altLang="ja-JP" dirty="0"/>
            </a:br>
            <a:r>
              <a:rPr kumimoji="1" lang="ja-JP" altLang="en-US" dirty="0"/>
              <a:t>万人に共通の反応もあれば、ひとりひとり違っているものもあります。</a:t>
            </a:r>
            <a:br>
              <a:rPr kumimoji="1" lang="en-US" altLang="ja-JP" dirty="0"/>
            </a:br>
            <a:r>
              <a:rPr kumimoji="1" lang="ja-JP" altLang="en-US" dirty="0"/>
              <a:t>みなさんにもこういった反応があります。</a:t>
            </a:r>
            <a:endParaRPr kumimoji="1" lang="en-US" altLang="ja-JP" dirty="0"/>
          </a:p>
          <a:p>
            <a:r>
              <a:rPr kumimoji="1" lang="ja-JP" altLang="en-US" dirty="0"/>
              <a:t>どんな時にどうなっているか、ふりかえってみましょう。</a:t>
            </a:r>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3</a:t>
            </a:fld>
            <a:endParaRPr kumimoji="1" lang="ja-JP" altLang="en-US"/>
          </a:p>
        </p:txBody>
      </p:sp>
    </p:spTree>
    <p:extLst>
      <p:ext uri="{BB962C8B-B14F-4D97-AF65-F5344CB8AC3E}">
        <p14:creationId xmlns:p14="http://schemas.microsoft.com/office/powerpoint/2010/main" val="858905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76482" name="Rectangle 2"/>
          <p:cNvSpPr>
            <a:spLocks noGrp="1" noRot="1" noChangeAspect="1" noChangeArrowheads="1" noTextEdit="1"/>
          </p:cNvSpPr>
          <p:nvPr>
            <p:ph type="sldImg"/>
          </p:nvPr>
        </p:nvSpPr>
        <p:spPr>
          <a:xfrm>
            <a:off x="90488" y="741363"/>
            <a:ext cx="6616700" cy="3722687"/>
          </a:xfrm>
          <a:ln/>
        </p:spPr>
      </p:sp>
      <p:sp>
        <p:nvSpPr>
          <p:cNvPr id="276483"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dirty="0"/>
              <a:t>＜トークスクリプト＞</a:t>
            </a:r>
            <a:br>
              <a:rPr kumimoji="1" lang="en-US" altLang="ja-JP" dirty="0"/>
            </a:br>
            <a:r>
              <a:rPr kumimoji="1" lang="ja-JP" altLang="en-US" dirty="0"/>
              <a:t>みなさんは、自分にストレスがかかっている時に、自分自身にどんな反応が出ているか気づいていますか？</a:t>
            </a:r>
            <a:br>
              <a:rPr kumimoji="1" lang="en-US" altLang="ja-JP" dirty="0"/>
            </a:br>
            <a:r>
              <a:rPr kumimoji="1" lang="ja-JP" altLang="en-US" dirty="0"/>
              <a:t>たとえば、私の場合は、忙しい時にはイライラします。緊張すると、トイレが近くなったりもします。</a:t>
            </a:r>
            <a:endParaRPr kumimoji="1" lang="en-US" altLang="ja-JP" dirty="0"/>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dirty="0"/>
              <a:t>私たちは、何らの刺激が入ってくるとストレスを感じ、心と身体が反応します。それを（アニメーション）ストレスサインと呼んでいます。</a:t>
            </a:r>
            <a:br>
              <a:rPr kumimoji="1" lang="en-US" altLang="ja-JP" dirty="0"/>
            </a:br>
            <a:r>
              <a:rPr kumimoji="1" lang="ja-JP" altLang="en-US" dirty="0"/>
              <a:t>どんなストレスサインが自分にあるか、振り返ってみましょう。</a:t>
            </a:r>
            <a:br>
              <a:rPr kumimoji="1" lang="en-US" altLang="ja-JP" dirty="0"/>
            </a:br>
            <a:r>
              <a:rPr kumimoji="1" lang="ja-JP" altLang="en-US" dirty="0"/>
              <a:t>（２～３人の小グループで５分程度情報交換してみるのもよい。）</a:t>
            </a:r>
            <a:br>
              <a:rPr kumimoji="1" lang="en-US" altLang="ja-JP" dirty="0"/>
            </a:br>
            <a:br>
              <a:rPr kumimoji="1" lang="en-US" altLang="ja-JP" dirty="0"/>
            </a:br>
            <a:r>
              <a:rPr kumimoji="1" lang="ja-JP" altLang="en-US" dirty="0"/>
              <a:t>ストレスサインには大きくわけて３つあると言われています。</a:t>
            </a:r>
            <a:endParaRPr kumimoji="1" lang="en-US" altLang="ja-JP" dirty="0"/>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dirty="0"/>
              <a:t>１つ目は（アニメーション）強いストレスを感じて、胃が痛くなったり、眠れなくなったり、緊張して、ドキドキしたり、震えるなど、身体に出るサインです。</a:t>
            </a:r>
            <a:endParaRPr kumimoji="1" lang="en-US" altLang="ja-JP" dirty="0"/>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dirty="0"/>
              <a:t>２つ目は（アニメーション）叱責されて気持ちが落ち込むとか、忙しくてイライラするなど気持ちに出るサインです。</a:t>
            </a:r>
            <a:endParaRPr kumimoji="1" lang="en-US" altLang="ja-JP" dirty="0"/>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dirty="0"/>
              <a:t>３つ目は（アニメーション）お酒やタバコの量が増えたり、甘いものが無性に食べたくなるとか、行動に出るサインです。</a:t>
            </a:r>
            <a:br>
              <a:rPr kumimoji="1" lang="en-US" altLang="ja-JP" dirty="0"/>
            </a:br>
            <a:r>
              <a:rPr kumimoji="1" lang="ja-JP" altLang="en-US" dirty="0"/>
              <a:t>人によっては、いくつかのサインが重なって現れる人もいます。</a:t>
            </a:r>
            <a:br>
              <a:rPr kumimoji="1" lang="en-US" altLang="ja-JP" dirty="0"/>
            </a:br>
            <a:r>
              <a:rPr kumimoji="1" lang="ja-JP" altLang="en-US" dirty="0"/>
              <a:t>大切なことは、どんな刺激が加わった時に自分にどんなサインが現れるかを自分自身で把握しておくことです。</a:t>
            </a:r>
            <a:endParaRPr kumimoji="1" lang="en-US" altLang="ja-JP" dirty="0"/>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dirty="0"/>
              <a:t>（アニメーション）そして、過剰なストレスがかかっていることに早く気づいて対処することが必要です。</a:t>
            </a:r>
            <a:endParaRPr lang="ja-JP" altLang="en-US" dirty="0">
              <a:ea typeface="ＭＳ Ｐ明朝" pitchFamily="18"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ja-JP" altLang="en-US" dirty="0">
              <a:ea typeface="ＭＳ Ｐ明朝" pitchFamily="18" charset="-128"/>
            </a:endParaRPr>
          </a:p>
        </p:txBody>
      </p:sp>
    </p:spTree>
    <p:extLst>
      <p:ext uri="{BB962C8B-B14F-4D97-AF65-F5344CB8AC3E}">
        <p14:creationId xmlns:p14="http://schemas.microsoft.com/office/powerpoint/2010/main" val="3592215668"/>
      </p:ext>
    </p:extLst>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br>
              <a:rPr kumimoji="1" lang="en-US" altLang="ja-JP" dirty="0"/>
            </a:br>
            <a:r>
              <a:rPr kumimoji="1" lang="ja-JP" altLang="en-US" dirty="0"/>
              <a:t>私たちは、心が疲れた時にどんな自覚症状が出てくるのかを見てみましょう。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latin typeface="+mj-ea"/>
                <a:ea typeface="+mj-ea"/>
              </a:rPr>
              <a:t>（アニメーション）</a:t>
            </a:r>
            <a:r>
              <a:rPr kumimoji="1" lang="ja-JP" altLang="en-US" dirty="0"/>
              <a:t>頭痛・目の疲れ・胃のむかつき、性欲減退、生理不順、寝つきが悪くなる、疲労感などの身体に出る症状、</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（アニメーション）寂しさ、涙もろさ、気持ちが不安定になる、イライラなどの気持ちの症状</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（アニメーション）アルコールやタバコの量が増える、能率低下、遅刻、欠勤、仕事や家庭でのトラブルなどの行動に現れる症状があげられます。</a:t>
            </a:r>
            <a:br>
              <a:rPr kumimoji="1" lang="en-US" altLang="ja-JP" dirty="0"/>
            </a:br>
            <a:r>
              <a:rPr kumimoji="1" lang="ja-JP" altLang="en-US" dirty="0"/>
              <a:t>ここに書かれている症状は、特別珍しいものではありません。誰にでも起こりうるものばかりです。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ここに書かれているような症状が目安として</a:t>
            </a:r>
            <a:r>
              <a:rPr kumimoji="1" lang="en-US" altLang="ja-JP" dirty="0"/>
              <a:t>2</a:t>
            </a:r>
            <a:r>
              <a:rPr kumimoji="1" lang="ja-JP" altLang="en-US" dirty="0"/>
              <a:t>週間以上続くと、心が疲れている、メンタル不調が出ている可能性があります。</a:t>
            </a:r>
            <a:br>
              <a:rPr kumimoji="1" lang="en-US" altLang="ja-JP" dirty="0"/>
            </a:br>
            <a:r>
              <a:rPr kumimoji="1" lang="ja-JP" altLang="en-US" dirty="0"/>
              <a:t>こういった症状が続いている方は、早めに会社の産業医や保健師、精神科・心療内科の先生、心理カウンセラーなどの専門家に相談しましょう。</a:t>
            </a:r>
            <a:br>
              <a:rPr kumimoji="1" lang="en-US" altLang="ja-JP" dirty="0"/>
            </a:b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5</a:t>
            </a:fld>
            <a:endParaRPr kumimoji="1" lang="ja-JP" altLang="en-US"/>
          </a:p>
        </p:txBody>
      </p:sp>
    </p:spTree>
    <p:extLst>
      <p:ext uri="{BB962C8B-B14F-4D97-AF65-F5344CB8AC3E}">
        <p14:creationId xmlns:p14="http://schemas.microsoft.com/office/powerpoint/2010/main" val="314715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ストレスが免疫力にどんな影響を与えるかを見て見ましょう。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（アニメーション）長時間労働や</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（アニメーション）悩み事など心身の疲労を引き起こすことがあると、</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（アニメーション）私たちはストレスを感じます。ストレスを感じると、</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（アニメーション）自律神経のアクセル役である交感神経ががんばり始めます。休む間もなくアクセルをふかしっぱなしの状態になり、過度の緊張と疲労を引き起こします。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（アニメーション）緊張と疲労が連続した状態では、免疫力の低下を引き起こします。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（アニメーション）免疫力が低下すると、様々な病気を招いてしまいます。</a:t>
            </a:r>
            <a:endParaRPr kumimoji="1" lang="en-US" altLang="ja-JP"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6</a:t>
            </a:fld>
            <a:endParaRPr kumimoji="1" lang="ja-JP" altLang="en-US"/>
          </a:p>
        </p:txBody>
      </p:sp>
    </p:spTree>
    <p:extLst>
      <p:ext uri="{BB962C8B-B14F-4D97-AF65-F5344CB8AC3E}">
        <p14:creationId xmlns:p14="http://schemas.microsoft.com/office/powerpoint/2010/main" val="1353443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7</a:t>
            </a:fld>
            <a:endParaRPr kumimoji="1" lang="ja-JP" altLang="en-US"/>
          </a:p>
        </p:txBody>
      </p:sp>
    </p:spTree>
    <p:extLst>
      <p:ext uri="{BB962C8B-B14F-4D97-AF65-F5344CB8AC3E}">
        <p14:creationId xmlns:p14="http://schemas.microsoft.com/office/powerpoint/2010/main" val="2972834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ストレスに対処するセルフケアには３つの基本があります。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まず１つ目は、ご自身のストレスに早めに気づいて、リフレッシュすることです。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ストレスがかかっているなと感じたら、趣味や軽い運動など無理せずに楽しめるものが良いでしょう。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近くを散歩するなど、可能な範囲で楽しめるものを実践しましょう。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br>
              <a:rPr kumimoji="1" lang="en-US" altLang="ja-JP" dirty="0"/>
            </a:br>
            <a:r>
              <a:rPr kumimoji="1" lang="ja-JP" altLang="en-US" dirty="0"/>
              <a:t>２つ目は、生活リズムを整えることです。睡眠は特に大切です。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睡眠不足や疲労が重なると、免疫力の低下を招きますから質の良い睡眠をしっかり取ることが重要です。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日々の食事にも気をつけて、ストレス対処に必要なホルモンであるセロトニンの材料になる食材は毎日食べるようにしましょう。（食材についてはあとで説明します。）軽いリズミカルな運動を継続すると、セロトニンを作るセロトニン細胞が活性化すると言われています。日常的に軽い運動を取り入れるようにしましょう。</a:t>
            </a:r>
            <a:br>
              <a:rPr kumimoji="1" lang="en-US" altLang="ja-JP" dirty="0"/>
            </a:b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３つ目は、ストレスを受けすぎない考え方を身に着けることです。ひとつの考え方にとらわれず、色々な角度から物事をとらえるようにしましょう。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考え方の選択肢が広がると、柔軟な考え方ができるようになり、ストレスを上手に逃がすことができるようになります。</a:t>
            </a:r>
            <a:br>
              <a:rPr kumimoji="1" lang="en-US" altLang="ja-JP" dirty="0"/>
            </a:b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8</a:t>
            </a:fld>
            <a:endParaRPr kumimoji="1" lang="ja-JP" altLang="en-US"/>
          </a:p>
        </p:txBody>
      </p:sp>
    </p:spTree>
    <p:extLst>
      <p:ext uri="{BB962C8B-B14F-4D97-AF65-F5344CB8AC3E}">
        <p14:creationId xmlns:p14="http://schemas.microsoft.com/office/powerpoint/2010/main" val="357766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br>
              <a:rPr kumimoji="1" lang="en-US" altLang="ja-JP" dirty="0"/>
            </a:br>
            <a:r>
              <a:rPr kumimoji="1" lang="ja-JP" altLang="en-US" dirty="0"/>
              <a:t>ストレスと心の不調の関係について考えてみましょう。私たちの脳には幸せを感じる物質「セロトニン」があります。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このセロトニンの量が心の不調に関係しています。お金に例えてみましょう。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br>
              <a:rPr kumimoji="1" lang="en-US" altLang="ja-JP" dirty="0"/>
            </a:br>
            <a:r>
              <a:rPr kumimoji="1" lang="ja-JP" altLang="en-US" dirty="0"/>
              <a:t>（受講生に問いかける）</a:t>
            </a:r>
            <a:br>
              <a:rPr kumimoji="1" lang="en-US" altLang="ja-JP" dirty="0"/>
            </a:br>
            <a:r>
              <a:rPr kumimoji="1" lang="ja-JP" altLang="en-US" dirty="0"/>
              <a:t>宝くじを買ったことがある人いますか？（挙手してもらう）　</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もし、高額当選したら、あなたは何に使いますか？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（アニメーション）もし</a:t>
            </a:r>
            <a:r>
              <a:rPr kumimoji="1" lang="en-US" altLang="ja-JP" dirty="0"/>
              <a:t>10</a:t>
            </a:r>
            <a:r>
              <a:rPr kumimoji="1" lang="ja-JP" altLang="en-US" dirty="0"/>
              <a:t>億円当たったら、何に使いたいですか？想像してみましょう。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（数分情報交換してもらうのもよい。何人か当てて使いみちを聴いてみましょう）</a:t>
            </a:r>
            <a:br>
              <a:rPr kumimoji="1" lang="en-US" altLang="ja-JP" dirty="0"/>
            </a:br>
            <a:r>
              <a:rPr kumimoji="1" lang="en-US" altLang="ja-JP" dirty="0"/>
              <a:t>10</a:t>
            </a:r>
            <a:r>
              <a:rPr kumimoji="1" lang="ja-JP" altLang="en-US" dirty="0"/>
              <a:t>億円あると思うだけで買いたいものや行きたいところが浮かんできた人も多いのではないでしょうか？</a:t>
            </a:r>
            <a:br>
              <a:rPr kumimoji="1" lang="en-US" altLang="ja-JP" dirty="0"/>
            </a:br>
            <a:r>
              <a:rPr kumimoji="1" lang="ja-JP" altLang="en-US" dirty="0"/>
              <a:t>実際はなかなか高額当選はしません。</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むしろ多いのは（アニメーション）</a:t>
            </a:r>
            <a:r>
              <a:rPr kumimoji="1" lang="en-US" altLang="ja-JP" dirty="0"/>
              <a:t>10</a:t>
            </a:r>
            <a:r>
              <a:rPr kumimoji="1" lang="ja-JP" altLang="en-US" dirty="0"/>
              <a:t>枚買って</a:t>
            </a:r>
            <a:r>
              <a:rPr kumimoji="1" lang="en-US" altLang="ja-JP" dirty="0"/>
              <a:t>300</a:t>
            </a:r>
            <a:r>
              <a:rPr kumimoji="1" lang="ja-JP" altLang="en-US" dirty="0"/>
              <a:t>円当たるという方ですね。</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では、今度は、</a:t>
            </a:r>
            <a:r>
              <a:rPr kumimoji="1" lang="en-US" altLang="ja-JP" dirty="0"/>
              <a:t>300</a:t>
            </a:r>
            <a:r>
              <a:rPr kumimoji="1" lang="ja-JP" altLang="en-US" dirty="0"/>
              <a:t>円当たったら何に使いますか？想像してみましょう。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（数分情報交換してもらうのもよい。何人か当てて使いみちを聴いてみましょう）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10</a:t>
            </a:r>
            <a:r>
              <a:rPr kumimoji="1" lang="ja-JP" altLang="en-US" dirty="0"/>
              <a:t>億円の使いみちを考える時と、</a:t>
            </a:r>
            <a:r>
              <a:rPr kumimoji="1" lang="en-US" altLang="ja-JP" dirty="0"/>
              <a:t>300</a:t>
            </a:r>
            <a:r>
              <a:rPr kumimoji="1" lang="ja-JP" altLang="en-US" dirty="0"/>
              <a:t>円の使いみちを考える時で、考え方に違いが出てきたことに気づかれましたか？</a:t>
            </a:r>
            <a:br>
              <a:rPr kumimoji="1" lang="en-US" altLang="ja-JP" dirty="0"/>
            </a:br>
            <a:r>
              <a:rPr kumimoji="1" lang="en-US" altLang="ja-JP" dirty="0"/>
              <a:t>10</a:t>
            </a:r>
            <a:r>
              <a:rPr kumimoji="1" lang="ja-JP" altLang="en-US" dirty="0"/>
              <a:t>億円の使いみちを考える時は、「あれも買える、あそこにも行ける」というように可能性が見えました。</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考えながらワクワクしてきた人もおられたと思います。しかし、</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300</a:t>
            </a:r>
            <a:r>
              <a:rPr kumimoji="1" lang="ja-JP" altLang="en-US" dirty="0"/>
              <a:t>円の使いみちを考える時には、一気に選択肢が狭まったのを体験されたと思います。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中には、考えられなくなった、考える気もしないという人もいたのではないでしょうか？</a:t>
            </a:r>
            <a:br>
              <a:rPr kumimoji="1" lang="en-US" altLang="ja-JP" dirty="0"/>
            </a:br>
            <a:br>
              <a:rPr kumimoji="1" lang="en-US" altLang="ja-JP" dirty="0"/>
            </a:br>
            <a:r>
              <a:rPr kumimoji="1" lang="ja-JP" altLang="en-US" dirty="0"/>
              <a:t>私たちの脳に、セロトニンの量が</a:t>
            </a:r>
            <a:r>
              <a:rPr kumimoji="1" lang="en-US" altLang="ja-JP" dirty="0"/>
              <a:t>10</a:t>
            </a:r>
            <a:r>
              <a:rPr kumimoji="1" lang="ja-JP" altLang="en-US" dirty="0"/>
              <a:t>億円分ある時と、</a:t>
            </a:r>
            <a:r>
              <a:rPr kumimoji="1" lang="en-US" altLang="ja-JP" dirty="0"/>
              <a:t>300</a:t>
            </a:r>
            <a:r>
              <a:rPr kumimoji="1" lang="ja-JP" altLang="en-US" dirty="0"/>
              <a:t>円分しかない時では、</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同じ人であっても考え方や行動が変わってきます。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このセロトニンの量がたっぷりあると、私たちはストレスをはね返すことができます。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しかし、セロトニンの量がどんどん減っていくとストレスをはね返すことができず、</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可能性が見えなくなったり、選択肢が狭まったり、思考停止に陥ったりします。それがうつ症状にとても似ています。</a:t>
            </a:r>
            <a:br>
              <a:rPr kumimoji="1" lang="en-US" altLang="ja-JP" dirty="0"/>
            </a:br>
            <a:r>
              <a:rPr kumimoji="1" lang="ja-JP" altLang="en-US" dirty="0"/>
              <a:t>ちなみに、病院でうつ病という診断がつくと、セロトニンを増やす薬を飲んでうつ症状の改善をはかります。</a:t>
            </a:r>
            <a:br>
              <a:rPr kumimoji="1" lang="en-US" altLang="ja-JP" dirty="0"/>
            </a:br>
            <a:br>
              <a:rPr kumimoji="1" lang="en-US" altLang="ja-JP" dirty="0"/>
            </a:br>
            <a:endParaRPr kumimoji="1" lang="en-US" altLang="ja-JP" dirty="0"/>
          </a:p>
          <a:p>
            <a:endParaRPr lang="ja-JP" altLang="en-US" dirty="0">
              <a:ea typeface="ＭＳ Ｐ明朝" pitchFamily="18" charset="-128"/>
            </a:endParaRPr>
          </a:p>
        </p:txBody>
      </p:sp>
    </p:spTree>
    <p:extLst>
      <p:ext uri="{BB962C8B-B14F-4D97-AF65-F5344CB8AC3E}">
        <p14:creationId xmlns:p14="http://schemas.microsoft.com/office/powerpoint/2010/main" val="597849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br>
              <a:rPr kumimoji="1" lang="en-US" altLang="ja-JP" dirty="0"/>
            </a:br>
            <a:r>
              <a:rPr kumimoji="1" lang="ja-JP" altLang="en-US" dirty="0"/>
              <a:t>ストレスをはね返すホルモンは３つあります。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（アニメーション）１つ目は先ほどお伝えしたセロトニンです。セロトニンを作るには、太陽の光が必要です。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朝起きたら、カーテンをあけて日の光を浴びましょう。天気の良い日に散歩するのも有効です。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またセロトニンの材料はトリプトファンという必須アミノ酸です。魚・肉・たまご・豆などのタンパク質に含まれていますので、しっかり食べるようにしましょう。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（アニメーション）２つ目はドーパミンです。これはやる気を出すホルモンです。チーズや大豆に含まれるチロシンが材料になります。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また、適度な運動もドーパミンの分泌に効果的です。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（アニメーション）３つ目はオキシトシンです。これは安らぎと安心、愛情のホルモンです。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人を話してホッとする、好きな人や大切な人とのハグや、人からほめてもらったり、認めてもらうなどで分泌されます。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人とのコミュニケーションはとても重要なストレス対処法だと言えます。</a:t>
            </a:r>
            <a:br>
              <a:rPr kumimoji="1" lang="en-US" altLang="ja-JP" dirty="0"/>
            </a:b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10</a:t>
            </a:fld>
            <a:endParaRPr kumimoji="1" lang="ja-JP" altLang="en-US"/>
          </a:p>
        </p:txBody>
      </p:sp>
    </p:spTree>
    <p:extLst>
      <p:ext uri="{BB962C8B-B14F-4D97-AF65-F5344CB8AC3E}">
        <p14:creationId xmlns:p14="http://schemas.microsoft.com/office/powerpoint/2010/main" val="273286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セロトニンをつくるアミノ酸であるトリプトファンは体内では作られない必須アミノ酸なので食品から摂る必要があります。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合わせてニンニクやごまなどに含まれるビタミン</a:t>
            </a:r>
            <a:r>
              <a:rPr kumimoji="1" lang="en-US" altLang="ja-JP" dirty="0"/>
              <a:t>B</a:t>
            </a:r>
            <a:r>
              <a:rPr kumimoji="1" lang="ja-JP" altLang="en-US" dirty="0"/>
              <a:t>群を一緒に摂ると、セロトニンの合成が進みやすくなります。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トリプトファンは、魚・肉・たまご・大豆製品などのタンパク質に多く含まれていますが、</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バナナは、トリプトファン、ビタミン</a:t>
            </a:r>
            <a:r>
              <a:rPr kumimoji="1" lang="en-US" altLang="ja-JP" dirty="0"/>
              <a:t>B6</a:t>
            </a:r>
            <a:r>
              <a:rPr kumimoji="1" lang="ja-JP" altLang="en-US" dirty="0"/>
              <a:t>、炭水化物がほどよいバランスで含まれているので、セロトニンの合成には効果的です。</a:t>
            </a:r>
            <a:br>
              <a:rPr kumimoji="1" lang="en-US" altLang="ja-JP" dirty="0"/>
            </a:br>
            <a:r>
              <a:rPr kumimoji="1" lang="ja-JP" altLang="en-US" dirty="0"/>
              <a:t>また、男性はニンニク、山芋といった男性ホルモンをつくる食品、</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女性はざくろ、かぼちゃ、大豆製品など女性ホルモンをつくる食品をしっかり摂ることで、より安定した心の状態を作ることができます。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11</a:t>
            </a:fld>
            <a:endParaRPr kumimoji="1" lang="ja-JP" altLang="en-US"/>
          </a:p>
        </p:txBody>
      </p:sp>
    </p:spTree>
    <p:extLst>
      <p:ext uri="{BB962C8B-B14F-4D97-AF65-F5344CB8AC3E}">
        <p14:creationId xmlns:p14="http://schemas.microsoft.com/office/powerpoint/2010/main" val="3546567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免疫力は、腸内の善玉菌が活発になるとあがると言われています。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腸内の善玉菌を増やす食品を食べると、免疫力をあげることができます。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みそ、納豆、ヨーグルト、キムチ、ぬか漬け、チーズといった発酵食品は、腸内の善玉菌を増やす働きがあります。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また、腸内の悪玉菌を便として早く排泄させることも大切ですので、</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繊維を含む芋、キノコ類、葉物野菜を合わせて食べるようにしましょう。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ビタミン</a:t>
            </a:r>
            <a:r>
              <a:rPr kumimoji="1" lang="en-US" altLang="ja-JP" dirty="0"/>
              <a:t>A</a:t>
            </a:r>
            <a:r>
              <a:rPr kumimoji="1" lang="ja-JP" altLang="en-US" dirty="0"/>
              <a:t>・</a:t>
            </a:r>
            <a:r>
              <a:rPr kumimoji="1" lang="en-US" altLang="ja-JP" dirty="0"/>
              <a:t>C</a:t>
            </a:r>
            <a:r>
              <a:rPr kumimoji="1" lang="ja-JP" altLang="en-US" dirty="0"/>
              <a:t>・</a:t>
            </a:r>
            <a:r>
              <a:rPr kumimoji="1" lang="en-US" altLang="ja-JP" dirty="0"/>
              <a:t>E</a:t>
            </a:r>
            <a:r>
              <a:rPr kumimoji="1" lang="ja-JP" altLang="en-US" dirty="0"/>
              <a:t>は、皮膚や粘膜の抵抗力を高め、抗酸化作用があるので、感染予防に効果的です。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12</a:t>
            </a:fld>
            <a:endParaRPr kumimoji="1" lang="ja-JP" altLang="en-US"/>
          </a:p>
        </p:txBody>
      </p:sp>
    </p:spTree>
    <p:extLst>
      <p:ext uri="{BB962C8B-B14F-4D97-AF65-F5344CB8AC3E}">
        <p14:creationId xmlns:p14="http://schemas.microsoft.com/office/powerpoint/2010/main" val="3588275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r>
              <a:rPr kumimoji="1" lang="ja-JP" altLang="en-US" dirty="0"/>
              <a:t>日常生活に取り入れやすい運動を紹介します。</a:t>
            </a:r>
            <a:endParaRPr kumimoji="1" lang="en-US" altLang="ja-JP" dirty="0"/>
          </a:p>
          <a:p>
            <a:r>
              <a:rPr kumimoji="1" lang="ja-JP" altLang="en-US" dirty="0"/>
              <a:t>みなさんになじみのあるラジオ体操は取り入れやすい運動のひとつです。始業前や終了時に行う習慣をつけましょう。</a:t>
            </a:r>
            <a:endParaRPr kumimoji="1" lang="en-US" altLang="ja-JP" dirty="0"/>
          </a:p>
          <a:p>
            <a:r>
              <a:rPr kumimoji="1" lang="ja-JP" altLang="en-US" dirty="0"/>
              <a:t>動画サイト等で「ラジオ体操」で検索するとみつかります。動画を見ながら体操するのもいいでしょう。</a:t>
            </a:r>
            <a:endParaRPr kumimoji="1" lang="en-US" altLang="ja-JP" dirty="0"/>
          </a:p>
          <a:p>
            <a:r>
              <a:rPr kumimoji="1" lang="ja-JP" altLang="en-US" dirty="0"/>
              <a:t>好きな音楽に合わせて体を動かしてみるのもいいでしょう。仕事の前後に自宅周辺を散歩したり、軽いジョギング、サイクリングも気分転換になります。</a:t>
            </a:r>
            <a:br>
              <a:rPr kumimoji="1" lang="en-US" altLang="ja-JP" dirty="0"/>
            </a:br>
            <a:r>
              <a:rPr kumimoji="1" lang="ja-JP" altLang="en-US" dirty="0"/>
              <a:t>仕事の合間には、肩こりや腰痛、目の疲れを解消するようなストレッチを取り入れましょう。（ストレッチの実技を入れても良い）</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13</a:t>
            </a:fld>
            <a:endParaRPr kumimoji="1" lang="ja-JP" altLang="en-US"/>
          </a:p>
        </p:txBody>
      </p:sp>
    </p:spTree>
    <p:extLst>
      <p:ext uri="{BB962C8B-B14F-4D97-AF65-F5344CB8AC3E}">
        <p14:creationId xmlns:p14="http://schemas.microsoft.com/office/powerpoint/2010/main" val="1670658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38113" y="765175"/>
            <a:ext cx="6807200" cy="3829050"/>
          </a:xfrm>
        </p:spPr>
      </p:sp>
      <p:sp>
        <p:nvSpPr>
          <p:cNvPr id="80899"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心身の休養には睡眠が欠かせませないことは、先ほどの睡眠の挑戦でも明らかになりました。</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特に脳の疲労回復は睡眠でしか回復することができません。質の良い睡眠が取れるように入浴を効果的に活用しましょう。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眠気は体温が下がる時に強くなります。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眠る２時間ほど前に入浴や運動で一旦体温をあげておくと、その後、体温が下がって寝つきが良くなります。</a:t>
            </a:r>
            <a:br>
              <a:rPr kumimoji="1" lang="en-US" altLang="ja-JP" dirty="0"/>
            </a:br>
            <a:r>
              <a:rPr kumimoji="1" lang="ja-JP" altLang="en-US" dirty="0"/>
              <a:t>入浴するときは、</a:t>
            </a:r>
            <a:r>
              <a:rPr kumimoji="1" lang="en-US" altLang="ja-JP" dirty="0"/>
              <a:t>38</a:t>
            </a:r>
            <a:r>
              <a:rPr kumimoji="1" lang="ja-JP" altLang="en-US" dirty="0"/>
              <a:t>～</a:t>
            </a:r>
            <a:r>
              <a:rPr kumimoji="1" lang="en-US" altLang="ja-JP" dirty="0"/>
              <a:t>40</a:t>
            </a:r>
            <a:r>
              <a:rPr kumimoji="1" lang="ja-JP" altLang="en-US" dirty="0"/>
              <a:t>℃のぬるめのお湯に</a:t>
            </a:r>
            <a:r>
              <a:rPr kumimoji="1" lang="en-US" altLang="ja-JP" dirty="0"/>
              <a:t>20</a:t>
            </a:r>
            <a:r>
              <a:rPr kumimoji="1" lang="ja-JP" altLang="en-US" dirty="0"/>
              <a:t>分ほどつかるのが良いとされています。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湯舟につかることで、「あ～、やれやれ」とほっとしますよね。その時に、癒しホルモンのオキシトシンと幸せホルモンのセロトニンが分泌されます。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シャワーでは、その効果が十分えられないので湯舟にゆったりつかるようにしましょう。</a:t>
            </a:r>
            <a:endParaRPr kumimoji="1" lang="en-US" altLang="ja-JP" dirty="0"/>
          </a:p>
          <a:p>
            <a:endParaRPr lang="ja-JP" altLang="en-US" dirty="0"/>
          </a:p>
        </p:txBody>
      </p:sp>
    </p:spTree>
    <p:extLst>
      <p:ext uri="{BB962C8B-B14F-4D97-AF65-F5344CB8AC3E}">
        <p14:creationId xmlns:p14="http://schemas.microsoft.com/office/powerpoint/2010/main" val="24306809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95250" y="747713"/>
            <a:ext cx="6618288" cy="3724275"/>
          </a:xfrm>
        </p:spPr>
      </p:sp>
      <p:sp>
        <p:nvSpPr>
          <p:cNvPr id="75779"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心地よい睡眠のためにもうひとつ重要なことは、体内時計のサイクルを乱さないようにすることです。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多くの動物は、日が昇り、明るくなると目をさまし、昼間は活動し、夜になって暗くなると眠ります。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その自然のサイクルに逆らわないことが生活リズムを整えるということになるのですが、</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目から明るい光が入ると、脳が昼間だと勘違いして目がさえてくることがあります。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布団に入ってから、スマホや携帯の明るい画面を見ないようにしましょう。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スマホを目覚ましにして枕元に置いていて、つい画面を見てしまうという人は、普通の目覚まし時計を使うようにしましょう。</a:t>
            </a:r>
            <a:br>
              <a:rPr kumimoji="1" lang="en-US" altLang="ja-JP" dirty="0"/>
            </a:br>
            <a:r>
              <a:rPr kumimoji="1" lang="ja-JP" altLang="en-US" dirty="0"/>
              <a:t>体内時計が乱れてしまうと、睡眠障害やうつ症状、自律神経失調症などの心の症状や、</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高血圧や心臓病といった生活習慣病、脳の疲労が取れずに頭痛や疲労感が蓄積されたり、免疫力の低下が起きやすくなります。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endParaRPr lang="ja-JP" altLang="en-US" dirty="0">
              <a:latin typeface="Arial" charset="0"/>
              <a:ea typeface="ＭＳ Ｐ明朝" charset="-128"/>
            </a:endParaRPr>
          </a:p>
        </p:txBody>
      </p:sp>
    </p:spTree>
    <p:extLst>
      <p:ext uri="{BB962C8B-B14F-4D97-AF65-F5344CB8AC3E}">
        <p14:creationId xmlns:p14="http://schemas.microsoft.com/office/powerpoint/2010/main" val="27476661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r>
              <a:rPr kumimoji="1" lang="ja-JP" altLang="en-US" dirty="0"/>
              <a:t>これは、睡眠時間とうつ症状の関係を表したグラフです。</a:t>
            </a:r>
            <a:endParaRPr kumimoji="1" lang="en-US" altLang="ja-JP" dirty="0"/>
          </a:p>
          <a:p>
            <a:r>
              <a:rPr kumimoji="1" lang="ja-JP" altLang="en-US" dirty="0"/>
              <a:t>一般的な成人の睡眠時間は</a:t>
            </a:r>
            <a:r>
              <a:rPr kumimoji="1" lang="en-US" altLang="ja-JP" dirty="0"/>
              <a:t>7</a:t>
            </a:r>
            <a:r>
              <a:rPr kumimoji="1" lang="ja-JP" altLang="en-US" dirty="0"/>
              <a:t>時間前後ですが、睡眠時間が短くなるとうつ症状が出現する割合が高くなります。</a:t>
            </a:r>
            <a:endParaRPr kumimoji="1" lang="en-US" altLang="ja-JP" dirty="0"/>
          </a:p>
          <a:p>
            <a:r>
              <a:rPr kumimoji="1" lang="ja-JP" altLang="en-US" dirty="0"/>
              <a:t>また、長すぎてもうつ症状が出やすくなります。</a:t>
            </a:r>
            <a:br>
              <a:rPr kumimoji="1" lang="en-US" altLang="ja-JP" dirty="0"/>
            </a:br>
            <a:r>
              <a:rPr kumimoji="1" lang="ja-JP" altLang="en-US" dirty="0"/>
              <a:t>７時間程度の睡眠時間を確保するように心がけましょう。</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16</a:t>
            </a:fld>
            <a:endParaRPr kumimoji="1" lang="ja-JP" altLang="en-US"/>
          </a:p>
        </p:txBody>
      </p:sp>
    </p:spTree>
    <p:extLst>
      <p:ext uri="{BB962C8B-B14F-4D97-AF65-F5344CB8AC3E}">
        <p14:creationId xmlns:p14="http://schemas.microsoft.com/office/powerpoint/2010/main" val="33952010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布団に入ってから、昼間あったことを色々と思い出して眠れなくなることがあります。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特にいやなこと、辛かったこと、失敗したことなどを思い出すと、あれやこれやと悩みはじめると眠れなくなるばかりか、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睡眠が浅くなったり、途中で目覚めてしまったりします。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布団に入ってからは、一日の疲れを癒す自律訓練法をやってみると、心と身体の疲労回復に効果的です。</a:t>
            </a:r>
            <a:br>
              <a:rPr kumimoji="1" lang="en-US" altLang="ja-JP" dirty="0"/>
            </a:br>
            <a:r>
              <a:rPr kumimoji="1" lang="ja-JP" altLang="en-US" dirty="0"/>
              <a:t>自律訓練法には、「気持ちが落ち着いている」「手足が重たい」「手足が温かい」「心臓が静かに脈打っている」「呼吸が楽にできる」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といった公式があるのですが、覚える必要はありません。</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「ひなたぼっこでウトウトしている様子」を想像しましょう。</a:t>
            </a:r>
            <a:br>
              <a:rPr kumimoji="1" lang="en-US" altLang="ja-JP" dirty="0"/>
            </a:br>
            <a:r>
              <a:rPr kumimoji="1" lang="ja-JP" altLang="en-US" dirty="0"/>
              <a:t>温かいひなたで寝そべっていると、ウトウト眠くなってきて、額とほほにそよそよと風が吹いている・・・といった様子をイメージします。</a:t>
            </a:r>
            <a:br>
              <a:rPr kumimoji="1" lang="en-US" altLang="ja-JP" dirty="0"/>
            </a:br>
            <a:r>
              <a:rPr kumimoji="1" lang="ja-JP" altLang="en-US" dirty="0"/>
              <a:t>自律訓練法をくりかえすと、脳波は、一番自然治癒力が働く</a:t>
            </a:r>
            <a:r>
              <a:rPr kumimoji="1" lang="en-US" altLang="ja-JP" dirty="0"/>
              <a:t>α</a:t>
            </a:r>
            <a:r>
              <a:rPr kumimoji="1" lang="ja-JP" altLang="en-US" dirty="0"/>
              <a:t>波が出やすくなります。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α</a:t>
            </a:r>
            <a:r>
              <a:rPr kumimoji="1" lang="ja-JP" altLang="en-US" dirty="0"/>
              <a:t>波を意図的に出やすくすることで、心身の疲労を回復させ、安眠に導くことができます。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自律訓練法の公式を声で誘導してくれるスマホアプリもありますので、活用してみましょう。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endParaRPr kumimoji="1" lang="ja-JP" altLang="en-US" dirty="0"/>
          </a:p>
        </p:txBody>
      </p:sp>
    </p:spTree>
    <p:extLst>
      <p:ext uri="{BB962C8B-B14F-4D97-AF65-F5344CB8AC3E}">
        <p14:creationId xmlns:p14="http://schemas.microsoft.com/office/powerpoint/2010/main" val="20432575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18</a:t>
            </a:fld>
            <a:endParaRPr kumimoji="1" lang="ja-JP" altLang="en-US"/>
          </a:p>
        </p:txBody>
      </p:sp>
    </p:spTree>
    <p:extLst>
      <p:ext uri="{BB962C8B-B14F-4D97-AF65-F5344CB8AC3E}">
        <p14:creationId xmlns:p14="http://schemas.microsoft.com/office/powerpoint/2010/main" val="35799496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私たちには、「考え方のくせ」があります。そのくせにまず気づきましょう。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たとえば、上司にあいさつをしたのに、上司からはあいさつがかえってこなかったとしましょう。　</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「上司に嫌われているのではないか？」と不安になり、「何か上司の機嫌をそこねるようなことをしたのではないか」と勘ぐります。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さらに不安を感じ、落ちこんだり、上司の顔を見るたびにその不安が募るので避けるようになります。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その結果、上司とのコミュニケーションが悪くなるという結果を招いてしまいました。</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br>
              <a:rPr kumimoji="1" lang="en-US" altLang="ja-JP" dirty="0"/>
            </a:br>
            <a:r>
              <a:rPr kumimoji="1" lang="ja-JP" altLang="en-US" dirty="0"/>
              <a:t>果たして、本当にそうでしょうか？別の考え方はできないでしょうか？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少し見る角度を変えてみるだけで、別のことが見えてくる場合があります。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たとえば、（アニメーション）自分の声が聞こえていなかったのではないか？ととらえなおしてみると、</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（アニメーション）上司は何か考え事をしていたので気づかなかったのではないか？　</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（アニメーション）もう一度大きな声であいさつをしてみたら、今度は気づいてあいさつが返ってきました。</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（アニメーション）「やっぱり気づかなかっただけだ。良かった」</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（アニメーション）「朝から元気な声だね」と褒められて、</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（アニメーション）結果として、上司とのコミュニケーションが良くなりました。</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このように考え方が変われば、行動が変わり、結果が変わる可能性があります。</a:t>
            </a:r>
            <a:br>
              <a:rPr kumimoji="1" lang="en-US" altLang="ja-JP" dirty="0"/>
            </a:br>
            <a:r>
              <a:rPr kumimoji="1" lang="ja-JP" altLang="en-US" dirty="0"/>
              <a:t>これを認知行動療法と呼んでいます。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19</a:t>
            </a:fld>
            <a:endParaRPr kumimoji="1" lang="ja-JP" altLang="en-US"/>
          </a:p>
        </p:txBody>
      </p:sp>
    </p:spTree>
    <p:extLst>
      <p:ext uri="{BB962C8B-B14F-4D97-AF65-F5344CB8AC3E}">
        <p14:creationId xmlns:p14="http://schemas.microsoft.com/office/powerpoint/2010/main" val="11317225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スライド イメージ プレースホルダー 1"/>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dirty="0"/>
              <a:t>＜トークスクリプト＞</a:t>
            </a:r>
            <a:endParaRPr kumimoji="1" lang="en-US" altLang="ja-JP" dirty="0"/>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dirty="0"/>
              <a:t>考え方を選びなおす練習をしてみましょう。</a:t>
            </a:r>
            <a:endParaRPr kumimoji="1" lang="en-US" altLang="ja-JP" dirty="0"/>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dirty="0"/>
              <a:t>「</a:t>
            </a:r>
            <a:r>
              <a:rPr kumimoji="0"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久しぶりに会う友人と夕飯の約束をしていたら、終業時間まであと１時間という時に、</a:t>
            </a:r>
            <a:endParaRPr kumimoji="0"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上司から、「これ、今日中に頼む」と追加の仕事を依頼されたが、とても１時間でできるような量ではない。」　ということが起きました。</a:t>
            </a:r>
            <a:endParaRPr kumimoji="0"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まず、その時の気分や感情について書いてみましょう。</a:t>
            </a:r>
            <a:endParaRPr kumimoji="0"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「いやだな」と思った、「腹が立つ」など、ふと心に浮かんだものを書くと、</a:t>
            </a:r>
            <a:endParaRPr kumimoji="0"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ご自分がふだんどんな考え方をしがちかを知ることができます。正直にパッと思い浮かんだものを書いておきましょう。</a:t>
            </a:r>
            <a:endParaRPr kumimoji="0"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次に、別の見方や考え方がないか探してみましょう。　</a:t>
            </a:r>
            <a:endParaRPr kumimoji="0"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ここに持ってくる考えは、「そう考えた方が気が楽だ」と思えるものです。</a:t>
            </a:r>
            <a:endParaRPr kumimoji="0"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そして、実際にその考えを選びなおした時に、気分・感情がどう変わったかを書いておきましょう。</a:t>
            </a:r>
            <a:br>
              <a:rPr kumimoji="0"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br>
            <a:r>
              <a:rPr kumimoji="0"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すぐには別の考えが浮かんで来ないこともあります。</a:t>
            </a:r>
            <a:endParaRPr kumimoji="0"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その時は、「こんなことがあったんだけど、どう思う？」と第</a:t>
            </a:r>
            <a:r>
              <a:rPr kumimoji="0"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3</a:t>
            </a:r>
            <a:r>
              <a:rPr kumimoji="0"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者の意見を聞いてみましょう。</a:t>
            </a:r>
            <a:endParaRPr kumimoji="0"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第</a:t>
            </a:r>
            <a:r>
              <a:rPr kumimoji="0"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3</a:t>
            </a:r>
            <a:r>
              <a:rPr kumimoji="0"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者の考えを聴くことで、自分自身の考え方にも気づくことができ、選びなおす選択肢が増えていきます。</a:t>
            </a:r>
            <a:endParaRPr kumimoji="0"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そして、選びなおす考え方については、必ずしも真実でなくてもいいのです。</a:t>
            </a:r>
            <a:endParaRPr kumimoji="0"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「こう考えたほうが楽」というのをできるだけたくさんみつけておくと、気持ちの切り替えが上手になります。</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1" lang="en-US" altLang="ja-JP" dirty="0"/>
          </a:p>
          <a:p>
            <a:pPr eaLnBrk="1" hangingPunct="1">
              <a:spcBef>
                <a:spcPct val="0"/>
              </a:spcBef>
            </a:pPr>
            <a:endParaRPr lang="ja-JP" altLang="en-US" dirty="0"/>
          </a:p>
        </p:txBody>
      </p:sp>
      <p:sp>
        <p:nvSpPr>
          <p:cNvPr id="921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pitchFamily="34" charset="0"/>
                <a:ea typeface="ＭＳ Ｐゴシック" charset="-128"/>
              </a:defRPr>
            </a:lvl1pPr>
            <a:lvl2pPr marL="742950" indent="-285750" eaLnBrk="0" hangingPunct="0">
              <a:spcBef>
                <a:spcPct val="30000"/>
              </a:spcBef>
              <a:defRPr kumimoji="1" sz="1200">
                <a:solidFill>
                  <a:schemeClr val="tx1"/>
                </a:solidFill>
                <a:latin typeface="Calibri" pitchFamily="34" charset="0"/>
                <a:ea typeface="ＭＳ Ｐゴシック" charset="-128"/>
              </a:defRPr>
            </a:lvl2pPr>
            <a:lvl3pPr marL="1143000" indent="-228600" eaLnBrk="0" hangingPunct="0">
              <a:spcBef>
                <a:spcPct val="30000"/>
              </a:spcBef>
              <a:defRPr kumimoji="1" sz="1200">
                <a:solidFill>
                  <a:schemeClr val="tx1"/>
                </a:solidFill>
                <a:latin typeface="Calibri" pitchFamily="34" charset="0"/>
                <a:ea typeface="ＭＳ Ｐゴシック" charset="-128"/>
              </a:defRPr>
            </a:lvl3pPr>
            <a:lvl4pPr marL="1600200" indent="-228600" eaLnBrk="0" hangingPunct="0">
              <a:spcBef>
                <a:spcPct val="30000"/>
              </a:spcBef>
              <a:defRPr kumimoji="1" sz="1200">
                <a:solidFill>
                  <a:schemeClr val="tx1"/>
                </a:solidFill>
                <a:latin typeface="Calibri" pitchFamily="34" charset="0"/>
                <a:ea typeface="ＭＳ Ｐゴシック" charset="-128"/>
              </a:defRPr>
            </a:lvl4pPr>
            <a:lvl5pPr marL="2057400" indent="-228600" eaLnBrk="0" hangingPunct="0">
              <a:spcBef>
                <a:spcPct val="30000"/>
              </a:spcBef>
              <a:defRPr kumimoji="1" sz="1200">
                <a:solidFill>
                  <a:schemeClr val="tx1"/>
                </a:solidFill>
                <a:latin typeface="Calibri" pitchFamily="34"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pitchFamily="34" charset="0"/>
                <a:ea typeface="ＭＳ Ｐゴシック"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86625E8-B812-4D5F-9878-8724E3E67F30}" type="slidenum">
              <a:rPr kumimoji="1" lang="ja-JP" altLang="en-US" sz="1200" b="0" i="0" u="none" strike="noStrike" kern="1200" cap="none" spc="0" normalizeH="0" baseline="0" noProof="0" smtClean="0">
                <a:ln>
                  <a:noFill/>
                </a:ln>
                <a:solidFill>
                  <a:prstClr val="black"/>
                </a:solidFill>
                <a:effectLst/>
                <a:uLnTx/>
                <a:uFillTx/>
                <a:latin typeface="Calibri" pitchFamily="34"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1" lang="ja-JP" altLang="en-US" sz="1200" b="0" i="0" u="none" strike="noStrike" kern="1200" cap="none" spc="0" normalizeH="0" baseline="0" noProof="0">
              <a:ln>
                <a:noFill/>
              </a:ln>
              <a:solidFill>
                <a:prstClr val="black"/>
              </a:solidFill>
              <a:effectLst/>
              <a:uLnTx/>
              <a:uFillTx/>
              <a:latin typeface="Calibri" pitchFamily="34" charset="0"/>
              <a:ea typeface="ＭＳ Ｐゴシック" charset="-128"/>
              <a:cs typeface="+mn-cs"/>
            </a:endParaRPr>
          </a:p>
        </p:txBody>
      </p:sp>
    </p:spTree>
    <p:extLst>
      <p:ext uri="{BB962C8B-B14F-4D97-AF65-F5344CB8AC3E}">
        <p14:creationId xmlns:p14="http://schemas.microsoft.com/office/powerpoint/2010/main" val="21814436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人とのコミュニケーションの取り方は大きくわけて３つのタイプがあります。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わかりやすいのはアグレッシブ、攻撃的なコミュニケーションの取り方をする人です。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たとえば、（アニメーション）たとえば、「ドラえもん」に出てくるジャイアンです。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「今日、学校が終わったらコンサートするぞ！来ないとぶん殴るぞ！」というように、相手を暴力をふるってでも従わせようとします。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自分の言い分が通って気分がいいかもしれませんが、周りは嫌な気持ちになります。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次に非アサーティブなコミュニケーションを取る人もいます。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アサーティブとは、相手の気持ちを尊重しつつ、自分の気持ちを上手に伝えるコミュニケーション法です。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非がついているので、自分の気持ちがうまく伝えられていない状態ということになります。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たとえば、（アニメーション）のび太くんです。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彼は、ジャイアンに「来ないとぶん殴る」と言われたら、殴られるのが嫌なのでイヤイヤ従う受け身タイプです。　</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もうひとり非アサーティブなコミュニケーションを取る人がいます。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（アニメーション）スネ夫くんです。　</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うわべは、ジャイアンに合わせていますが、心底思っていることは別のことだったりします。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ごまをすったり、嫌みな表現をしてしまいます。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（アニメーション）アサーティブなコミュニケーションを取るのが、しずかちゃんです。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「たけしさん、良かったわね。」と相手の立場を尊重したうえで、</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「残念、私、今日、ピアノのお稽古なの。」と自分の現状を伝えて、「また、声かけてね」と代替え案を伝えています。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これを聞いたジャイアンは、「今日はしずかちゃんは来れないことが伝わります。」　</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「たけしさん、良かったわね」と受け入れてもらっているので、嫌な気持ちにもなりません。</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この時のしずかちゃんのコミュニケーションの取り方を（アニメーション）アサーションと呼んでいます。</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E23A2E-882A-4F74-95C7-D44ED488375F}" type="slidenum">
              <a:rPr kumimoji="1" lang="en-US" altLang="ja-JP"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1" lang="en-US" altLang="ja-JP"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8551310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しずかちゃんのコミュニケーションを分解してみましょう。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ポイントは３つです。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①相手の立場を尊重するような感謝やねぎらいの言葉を最初につけます。　</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②自分の状況を伝えます。困っていることを自分を主語にして伝えましょう。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③代替え案や相手へのリクエストを</a:t>
            </a:r>
            <a:r>
              <a:rPr kumimoji="1" lang="en-US" altLang="ja-JP" dirty="0"/>
              <a:t>I</a:t>
            </a:r>
            <a:r>
              <a:rPr kumimoji="1" lang="ja-JP" altLang="en-US" dirty="0"/>
              <a:t>（アイ）メッセージで伝えます。私は・・・を主語にして、どう伝えるかを考えましょう。</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22</a:t>
            </a:fld>
            <a:endParaRPr kumimoji="1" lang="ja-JP" altLang="en-US"/>
          </a:p>
        </p:txBody>
      </p:sp>
    </p:spTree>
    <p:extLst>
      <p:ext uri="{BB962C8B-B14F-4D97-AF65-F5344CB8AC3E}">
        <p14:creationId xmlns:p14="http://schemas.microsoft.com/office/powerpoint/2010/main" val="41716044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先ほどの例題を使って、今度はアサーションで伝える練習をしてみましょう。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ご自分の考えに近いほうで練習してみましょう。アサーションを使って、上司に今日はできないことを伝えるか、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友人に日程変更か時間をずらすことを伝えてみましょう。</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（時間を取って受講生にセリフを考えてもらい、数人当てて回答を聞いてみる等、お互いが考えたセリフを共有できるように工夫しましょう。）</a:t>
            </a:r>
            <a:br>
              <a:rPr kumimoji="1" lang="en-US" altLang="ja-JP" dirty="0"/>
            </a:b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23</a:t>
            </a:fld>
            <a:endParaRPr kumimoji="1" lang="ja-JP" altLang="en-US"/>
          </a:p>
        </p:txBody>
      </p:sp>
    </p:spTree>
    <p:extLst>
      <p:ext uri="{BB962C8B-B14F-4D97-AF65-F5344CB8AC3E}">
        <p14:creationId xmlns:p14="http://schemas.microsoft.com/office/powerpoint/2010/main" val="13959975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＜トークスクリプト＞</a:t>
            </a:r>
            <a:br>
              <a:rPr kumimoji="1" lang="en-US" altLang="ja-JP" dirty="0"/>
            </a:br>
            <a:r>
              <a:rPr kumimoji="1" lang="ja-JP" altLang="en-US" dirty="0"/>
              <a:t>コップに水が入っています。</a:t>
            </a:r>
            <a:br>
              <a:rPr kumimoji="1" lang="en-US" altLang="ja-JP" dirty="0"/>
            </a:br>
            <a:r>
              <a:rPr kumimoji="1" lang="ja-JP" altLang="en-US" dirty="0"/>
              <a:t>（受講生に聞く）この状況をどう表現しますか？</a:t>
            </a:r>
            <a:endParaRPr kumimoji="1" lang="en-US" altLang="ja-JP" dirty="0"/>
          </a:p>
          <a:p>
            <a:endParaRPr kumimoji="1" lang="en-US" altLang="ja-JP" dirty="0"/>
          </a:p>
          <a:p>
            <a:r>
              <a:rPr kumimoji="1" lang="ja-JP" altLang="en-US" dirty="0"/>
              <a:t>「水が半分しかない」という見方と、「水が半分もある」というふたつの見方ができます。</a:t>
            </a:r>
            <a:br>
              <a:rPr kumimoji="1" lang="en-US" altLang="ja-JP" dirty="0"/>
            </a:br>
            <a:r>
              <a:rPr kumimoji="1" lang="ja-JP" altLang="en-US" dirty="0"/>
              <a:t>「水が半分もある」ととらえたほうが、気持ちに余裕が出てくるというのは、みなさん知識として知っています。</a:t>
            </a:r>
            <a:br>
              <a:rPr kumimoji="1" lang="en-US" altLang="ja-JP" dirty="0"/>
            </a:br>
            <a:r>
              <a:rPr kumimoji="1" lang="ja-JP" altLang="en-US" dirty="0"/>
              <a:t>本当にそうでしょうか？　</a:t>
            </a:r>
            <a:br>
              <a:rPr kumimoji="1" lang="en-US" altLang="ja-JP" dirty="0"/>
            </a:br>
            <a:r>
              <a:rPr kumimoji="1" lang="ja-JP" altLang="en-US" dirty="0"/>
              <a:t>飲み物を変えてみますね。</a:t>
            </a:r>
            <a:endParaRPr kumimoji="1" lang="en-US" altLang="ja-JP"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24</a:t>
            </a:fld>
            <a:endParaRPr kumimoji="1" lang="ja-JP" altLang="en-US"/>
          </a:p>
        </p:txBody>
      </p:sp>
    </p:spTree>
    <p:extLst>
      <p:ext uri="{BB962C8B-B14F-4D97-AF65-F5344CB8AC3E}">
        <p14:creationId xmlns:p14="http://schemas.microsoft.com/office/powerpoint/2010/main" val="4469531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＜トークスクリプト＞</a:t>
            </a:r>
            <a:endParaRPr kumimoji="1" lang="en-US" altLang="ja-JP" dirty="0"/>
          </a:p>
          <a:p>
            <a:r>
              <a:rPr kumimoji="1" lang="ja-JP" altLang="en-US" dirty="0"/>
              <a:t>これではどうでしょうか？</a:t>
            </a:r>
            <a:br>
              <a:rPr kumimoji="1" lang="en-US" altLang="ja-JP" dirty="0"/>
            </a:br>
            <a:r>
              <a:rPr kumimoji="1" lang="ja-JP" altLang="en-US" dirty="0"/>
              <a:t>居酒屋に行ってビールを頼みました。出てきたのがこれです。</a:t>
            </a:r>
            <a:br>
              <a:rPr kumimoji="1" lang="en-US" altLang="ja-JP" dirty="0"/>
            </a:br>
            <a:r>
              <a:rPr kumimoji="1" lang="ja-JP" altLang="en-US" dirty="0"/>
              <a:t>「やった！半分もある！」と思えますか？</a:t>
            </a:r>
            <a:endParaRPr kumimoji="1" lang="en-US" altLang="ja-JP" dirty="0"/>
          </a:p>
          <a:p>
            <a:endParaRPr kumimoji="1" lang="en-US" altLang="ja-JP" dirty="0"/>
          </a:p>
          <a:p>
            <a:r>
              <a:rPr kumimoji="1" lang="ja-JP" altLang="en-US" dirty="0"/>
              <a:t>思えないんですよ。</a:t>
            </a:r>
            <a:br>
              <a:rPr kumimoji="1" lang="en-US" altLang="ja-JP" dirty="0"/>
            </a:br>
            <a:r>
              <a:rPr kumimoji="1" lang="ja-JP" altLang="en-US" dirty="0"/>
              <a:t>たいていの人は、「半分しかない。注ぎ足してほしい」と思います。</a:t>
            </a:r>
            <a:br>
              <a:rPr kumimoji="1" lang="en-US" altLang="ja-JP" dirty="0"/>
            </a:br>
            <a:br>
              <a:rPr kumimoji="1" lang="en-US" altLang="ja-JP" dirty="0"/>
            </a:br>
            <a:r>
              <a:rPr kumimoji="1" lang="ja-JP" altLang="en-US" dirty="0"/>
              <a:t>私たちは「こうとらえたほうが楽」というのを知識として知っていても、</a:t>
            </a:r>
            <a:br>
              <a:rPr kumimoji="1" lang="en-US" altLang="ja-JP" dirty="0"/>
            </a:br>
            <a:r>
              <a:rPr kumimoji="1" lang="ja-JP" altLang="en-US" dirty="0"/>
              <a:t>状況が変われば、違う反応をします。</a:t>
            </a:r>
            <a:br>
              <a:rPr kumimoji="1" lang="en-US" altLang="ja-JP" dirty="0"/>
            </a:br>
            <a:r>
              <a:rPr kumimoji="1" lang="ja-JP" altLang="en-US" dirty="0"/>
              <a:t>日常生活の中でも、同じことを仲の良いＡさんが言うと素直に聞き入れることができて、</a:t>
            </a:r>
            <a:br>
              <a:rPr kumimoji="1" lang="en-US" altLang="ja-JP" dirty="0"/>
            </a:br>
            <a:r>
              <a:rPr kumimoji="1" lang="ja-JP" altLang="en-US" dirty="0"/>
              <a:t>あまり関係の良くないＢさんに言われると、少し嫌な感情が出てきて、聞き入れがたいと</a:t>
            </a:r>
            <a:br>
              <a:rPr kumimoji="1" lang="en-US" altLang="ja-JP" dirty="0"/>
            </a:br>
            <a:r>
              <a:rPr kumimoji="1" lang="ja-JP" altLang="en-US" dirty="0"/>
              <a:t>いう気持ちになってしまいます。</a:t>
            </a:r>
            <a:br>
              <a:rPr kumimoji="1" lang="en-US" altLang="ja-JP" dirty="0"/>
            </a:br>
            <a:r>
              <a:rPr kumimoji="1" lang="ja-JP" altLang="en-US" dirty="0"/>
              <a:t>時と場合によって、あるいはその人との関係性において、私たちは異なる反応をしてしまいます。</a:t>
            </a:r>
            <a:br>
              <a:rPr kumimoji="1" lang="en-US" altLang="ja-JP" dirty="0"/>
            </a:br>
            <a:br>
              <a:rPr kumimoji="1" lang="en-US" altLang="ja-JP" dirty="0"/>
            </a:br>
            <a:r>
              <a:rPr kumimoji="1" lang="ja-JP" altLang="en-US" dirty="0"/>
              <a:t>良い、悪いなどの判断をせずにありのままの状態を味わってみるというのが「マインドフルネス」です。</a:t>
            </a:r>
            <a:br>
              <a:rPr kumimoji="1" lang="en-US" altLang="ja-JP" dirty="0"/>
            </a:br>
            <a:r>
              <a:rPr kumimoji="1" lang="en-US" altLang="ja-JP" dirty="0"/>
              <a:t>1</a:t>
            </a:r>
            <a:r>
              <a:rPr kumimoji="1" lang="ja-JP" altLang="en-US" dirty="0"/>
              <a:t>日３分でできるので、ぜひ日常生活に取り入れて見てください。</a:t>
            </a:r>
            <a:br>
              <a:rPr kumimoji="1" lang="en-US" altLang="ja-JP" dirty="0"/>
            </a:br>
            <a:endParaRPr kumimoji="1" lang="ja-JP" altLang="en-US"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25</a:t>
            </a:fld>
            <a:endParaRPr kumimoji="1" lang="ja-JP" altLang="en-US"/>
          </a:p>
        </p:txBody>
      </p:sp>
    </p:spTree>
    <p:extLst>
      <p:ext uri="{BB962C8B-B14F-4D97-AF65-F5344CB8AC3E}">
        <p14:creationId xmlns:p14="http://schemas.microsoft.com/office/powerpoint/2010/main" val="36394568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pPr eaLnBrk="0" fontAlgn="base" hangingPunct="0">
              <a:spcBef>
                <a:spcPct val="0"/>
              </a:spcBef>
              <a:spcAft>
                <a:spcPct val="0"/>
              </a:spcAft>
            </a:pPr>
            <a:r>
              <a:rPr kumimoji="1" lang="ja-JP" altLang="en-US" dirty="0"/>
              <a:t>マインドフルネスとは、</a:t>
            </a:r>
            <a:r>
              <a:rPr lang="ja-JP" altLang="ja-JP" dirty="0">
                <a:solidFill>
                  <a:prstClr val="black"/>
                </a:solidFill>
                <a:latin typeface="ＭＳ Ｐゴシック" panose="020B0600070205080204" pitchFamily="50" charset="-128"/>
                <a:ea typeface="ＭＳ Ｐゴシック" pitchFamily="50" charset="-128"/>
              </a:rPr>
              <a:t>日本マインドフルネス学会</a:t>
            </a:r>
            <a:r>
              <a:rPr lang="ja-JP" altLang="en-US" dirty="0">
                <a:solidFill>
                  <a:prstClr val="black"/>
                </a:solidFill>
                <a:latin typeface="ＭＳ Ｐゴシック" panose="020B0600070205080204" pitchFamily="50" charset="-128"/>
                <a:ea typeface="ＭＳ Ｐゴシック" pitchFamily="50" charset="-128"/>
              </a:rPr>
              <a:t>では、</a:t>
            </a:r>
            <a:r>
              <a:rPr lang="ja-JP" altLang="ja-JP" dirty="0">
                <a:solidFill>
                  <a:prstClr val="black"/>
                </a:solidFill>
                <a:latin typeface="ＭＳ Ｐゴシック" panose="020B0600070205080204" pitchFamily="50" charset="-128"/>
                <a:ea typeface="ＭＳ Ｐゴシック" pitchFamily="50" charset="-128"/>
              </a:rPr>
              <a:t>“今、この瞬間の体験に意図的に意識を向け、評価をせずに、とらわれのない状態で、ただ観ること”　と定義されています</a:t>
            </a:r>
            <a:r>
              <a:rPr lang="ja-JP" altLang="en-US" dirty="0">
                <a:solidFill>
                  <a:prstClr val="black"/>
                </a:solidFill>
                <a:latin typeface="ＭＳ Ｐゴシック" panose="020B0600070205080204" pitchFamily="50" charset="-128"/>
                <a:ea typeface="ＭＳ Ｐゴシック" pitchFamily="50" charset="-128"/>
              </a:rPr>
              <a:t>。</a:t>
            </a:r>
            <a:r>
              <a:rPr lang="ja-JP" altLang="ja-JP" dirty="0">
                <a:solidFill>
                  <a:prstClr val="black"/>
                </a:solidFill>
                <a:latin typeface="ＭＳ Ｐゴシック" panose="020B0600070205080204" pitchFamily="50" charset="-128"/>
                <a:ea typeface="ＭＳ Ｐゴシック" pitchFamily="50" charset="-128"/>
              </a:rPr>
              <a:t>　　　　　　　　</a:t>
            </a:r>
            <a:br>
              <a:rPr lang="en-US" altLang="ja-JP" dirty="0">
                <a:solidFill>
                  <a:prstClr val="black"/>
                </a:solidFill>
                <a:latin typeface="ＭＳ Ｐゴシック" panose="020B0600070205080204" pitchFamily="50" charset="-128"/>
                <a:ea typeface="ＭＳ Ｐゴシック" pitchFamily="50" charset="-128"/>
              </a:rPr>
            </a:br>
            <a:br>
              <a:rPr lang="en-US" altLang="ja-JP" dirty="0">
                <a:solidFill>
                  <a:prstClr val="black"/>
                </a:solidFill>
                <a:latin typeface="ＭＳ Ｐゴシック" panose="020B0600070205080204" pitchFamily="50" charset="-128"/>
                <a:ea typeface="ＭＳ Ｐゴシック" pitchFamily="50" charset="-128"/>
              </a:rPr>
            </a:br>
            <a:r>
              <a:rPr lang="ja-JP" altLang="en-US" dirty="0">
                <a:solidFill>
                  <a:prstClr val="black"/>
                </a:solidFill>
                <a:latin typeface="ＭＳ Ｐゴシック" panose="020B0600070205080204" pitchFamily="50" charset="-128"/>
                <a:ea typeface="ＭＳ Ｐゴシック" pitchFamily="50" charset="-128"/>
              </a:rPr>
              <a:t>・継続することで、心とからだの緊張をゆるめ、疲労を軽減させる効果があります。</a:t>
            </a:r>
            <a:endParaRPr lang="en-US" altLang="ja-JP" dirty="0">
              <a:solidFill>
                <a:prstClr val="black"/>
              </a:solidFill>
              <a:latin typeface="ＭＳ Ｐゴシック" panose="020B0600070205080204" pitchFamily="50" charset="-128"/>
              <a:ea typeface="ＭＳ Ｐゴシック" pitchFamily="50" charset="-128"/>
            </a:endParaRPr>
          </a:p>
          <a:p>
            <a:pPr eaLnBrk="0" fontAlgn="base" hangingPunct="0">
              <a:spcBef>
                <a:spcPct val="0"/>
              </a:spcBef>
              <a:spcAft>
                <a:spcPct val="0"/>
              </a:spcAft>
            </a:pPr>
            <a:r>
              <a:rPr lang="ja-JP" altLang="en-US" dirty="0">
                <a:solidFill>
                  <a:prstClr val="black"/>
                </a:solidFill>
                <a:latin typeface="ＭＳ Ｐゴシック" panose="020B0600070205080204" pitchFamily="50" charset="-128"/>
                <a:ea typeface="ＭＳ Ｐゴシック" pitchFamily="50" charset="-128"/>
              </a:rPr>
              <a:t>・不安やうつ症状を軽減させる効果があります。　</a:t>
            </a:r>
            <a:endParaRPr lang="en-US" altLang="ja-JP" dirty="0">
              <a:solidFill>
                <a:prstClr val="black"/>
              </a:solidFill>
              <a:latin typeface="ＭＳ Ｐゴシック" panose="020B0600070205080204" pitchFamily="50" charset="-128"/>
              <a:ea typeface="ＭＳ Ｐゴシック" pitchFamily="50" charset="-128"/>
            </a:endParaRPr>
          </a:p>
          <a:p>
            <a:pPr eaLnBrk="0" fontAlgn="base" hangingPunct="0">
              <a:spcBef>
                <a:spcPct val="0"/>
              </a:spcBef>
              <a:spcAft>
                <a:spcPct val="0"/>
              </a:spcAft>
            </a:pPr>
            <a:r>
              <a:rPr lang="ja-JP" altLang="en-US" dirty="0">
                <a:solidFill>
                  <a:prstClr val="black"/>
                </a:solidFill>
                <a:latin typeface="ＭＳ Ｐゴシック" panose="020B0600070205080204" pitchFamily="50" charset="-128"/>
                <a:ea typeface="ＭＳ Ｐゴシック" pitchFamily="50" charset="-128"/>
              </a:rPr>
              <a:t>・集中力が高まり、感情をコントロールできるようになります。</a:t>
            </a:r>
            <a:endParaRPr lang="en-US" altLang="ja-JP" dirty="0">
              <a:solidFill>
                <a:prstClr val="black"/>
              </a:solidFill>
              <a:latin typeface="ＭＳ Ｐゴシック" panose="020B0600070205080204" pitchFamily="50" charset="-128"/>
              <a:ea typeface="ＭＳ Ｐゴシック" pitchFamily="50" charset="-128"/>
            </a:endParaRPr>
          </a:p>
          <a:p>
            <a:pPr eaLnBrk="0" fontAlgn="base" hangingPunct="0">
              <a:spcBef>
                <a:spcPct val="0"/>
              </a:spcBef>
              <a:spcAft>
                <a:spcPct val="0"/>
              </a:spcAft>
            </a:pPr>
            <a:endParaRPr lang="en-US" altLang="ja-JP" dirty="0">
              <a:solidFill>
                <a:prstClr val="black"/>
              </a:solidFill>
              <a:latin typeface="ＭＳ Ｐゴシック" panose="020B0600070205080204" pitchFamily="50" charset="-128"/>
              <a:ea typeface="ＭＳ Ｐゴシック" pitchFamily="50" charset="-128"/>
            </a:endParaRPr>
          </a:p>
          <a:p>
            <a:pPr eaLnBrk="0" fontAlgn="base" hangingPunct="0">
              <a:spcBef>
                <a:spcPct val="0"/>
              </a:spcBef>
              <a:spcAft>
                <a:spcPct val="0"/>
              </a:spcAft>
            </a:pPr>
            <a:r>
              <a:rPr lang="ja-JP" altLang="en-US" dirty="0">
                <a:solidFill>
                  <a:prstClr val="black"/>
                </a:solidFill>
                <a:latin typeface="ＭＳ Ｐゴシック" panose="020B0600070205080204" pitchFamily="50" charset="-128"/>
                <a:ea typeface="ＭＳ Ｐゴシック" pitchFamily="50" charset="-128"/>
              </a:rPr>
              <a:t>一緒にやってみましょう。呼吸を実況中継するという方法です。</a:t>
            </a:r>
            <a:endParaRPr lang="en-US" altLang="ja-JP" dirty="0">
              <a:solidFill>
                <a:prstClr val="black"/>
              </a:solidFill>
              <a:latin typeface="ＭＳ Ｐゴシック" panose="020B0600070205080204" pitchFamily="50" charset="-128"/>
              <a:ea typeface="ＭＳ Ｐゴシック" pitchFamily="50" charset="-128"/>
            </a:endParaRPr>
          </a:p>
          <a:p>
            <a:pPr eaLnBrk="0" fontAlgn="base" hangingPunct="0">
              <a:spcBef>
                <a:spcPct val="0"/>
              </a:spcBef>
              <a:spcAft>
                <a:spcPct val="0"/>
              </a:spcAft>
            </a:pPr>
            <a:r>
              <a:rPr lang="ja-JP" altLang="en-US" dirty="0">
                <a:solidFill>
                  <a:prstClr val="black"/>
                </a:solidFill>
                <a:latin typeface="ＭＳ Ｐゴシック" panose="020B0600070205080204" pitchFamily="50" charset="-128"/>
                <a:ea typeface="ＭＳ Ｐゴシック" pitchFamily="50" charset="-128"/>
              </a:rPr>
              <a:t>まず、</a:t>
            </a:r>
            <a:r>
              <a:rPr lang="ja-JP" altLang="en-US" dirty="0">
                <a:solidFill>
                  <a:prstClr val="black"/>
                </a:solidFill>
                <a:latin typeface="Tahoma" pitchFamily="34" charset="0"/>
                <a:ea typeface="ＭＳ Ｐゴシック" pitchFamily="50" charset="-128"/>
              </a:rPr>
              <a:t>楽</a:t>
            </a:r>
            <a:r>
              <a:rPr lang="ja-JP" altLang="ja-JP" dirty="0">
                <a:solidFill>
                  <a:prstClr val="black"/>
                </a:solidFill>
                <a:latin typeface="Tahoma" pitchFamily="34" charset="0"/>
                <a:ea typeface="ＭＳ Ｐゴシック" pitchFamily="50" charset="-128"/>
              </a:rPr>
              <a:t>に座</a:t>
            </a:r>
            <a:r>
              <a:rPr lang="ja-JP" altLang="en-US" dirty="0">
                <a:solidFill>
                  <a:prstClr val="black"/>
                </a:solidFill>
                <a:latin typeface="Tahoma" pitchFamily="34" charset="0"/>
                <a:ea typeface="ＭＳ Ｐゴシック" pitchFamily="50" charset="-128"/>
              </a:rPr>
              <a:t>ります</a:t>
            </a:r>
            <a:r>
              <a:rPr lang="ja-JP" altLang="ja-JP" dirty="0">
                <a:solidFill>
                  <a:prstClr val="black"/>
                </a:solidFill>
                <a:latin typeface="Tahoma" pitchFamily="34" charset="0"/>
                <a:ea typeface="ＭＳ Ｐゴシック" pitchFamily="50" charset="-128"/>
              </a:rPr>
              <a:t>。背筋が伸びていれば、あぐらでも正座でも、椅子にすわってもＯＫ</a:t>
            </a:r>
            <a:r>
              <a:rPr lang="ja-JP" altLang="en-US" dirty="0">
                <a:solidFill>
                  <a:prstClr val="black"/>
                </a:solidFill>
                <a:latin typeface="Tahoma" pitchFamily="34" charset="0"/>
                <a:ea typeface="ＭＳ Ｐゴシック" pitchFamily="50" charset="-128"/>
              </a:rPr>
              <a:t>です。</a:t>
            </a:r>
            <a:endParaRPr lang="en-US" altLang="ja-JP" dirty="0">
              <a:solidFill>
                <a:prstClr val="black"/>
              </a:solidFill>
              <a:latin typeface="Tahoma" pitchFamily="34" charset="0"/>
              <a:ea typeface="ＭＳ Ｐゴシック" pitchFamily="50" charset="-128"/>
            </a:endParaRPr>
          </a:p>
          <a:p>
            <a:pPr eaLnBrk="0" fontAlgn="base" hangingPunct="0">
              <a:spcBef>
                <a:spcPct val="0"/>
              </a:spcBef>
              <a:spcAft>
                <a:spcPct val="0"/>
              </a:spcAft>
            </a:pPr>
            <a:r>
              <a:rPr lang="ja-JP" altLang="ja-JP" dirty="0">
                <a:solidFill>
                  <a:prstClr val="black"/>
                </a:solidFill>
                <a:latin typeface="Tahoma" pitchFamily="34" charset="0"/>
                <a:ea typeface="ＭＳ Ｐゴシック" pitchFamily="50" charset="-128"/>
              </a:rPr>
              <a:t>背筋を伸ばしたら、肩の力を抜</a:t>
            </a:r>
            <a:r>
              <a:rPr lang="ja-JP" altLang="en-US" dirty="0">
                <a:solidFill>
                  <a:prstClr val="black"/>
                </a:solidFill>
                <a:latin typeface="Tahoma" pitchFamily="34" charset="0"/>
                <a:ea typeface="ＭＳ Ｐゴシック" pitchFamily="50" charset="-128"/>
              </a:rPr>
              <a:t>きます。</a:t>
            </a:r>
            <a:endParaRPr lang="en-US" altLang="ja-JP" dirty="0">
              <a:solidFill>
                <a:prstClr val="black"/>
              </a:solidFill>
              <a:latin typeface="Tahoma" pitchFamily="34" charset="0"/>
              <a:ea typeface="ＭＳ Ｐゴシック" pitchFamily="50" charset="-128"/>
            </a:endParaRPr>
          </a:p>
          <a:p>
            <a:pPr eaLnBrk="0" fontAlgn="base" hangingPunct="0">
              <a:spcBef>
                <a:spcPct val="0"/>
              </a:spcBef>
              <a:spcAft>
                <a:spcPct val="0"/>
              </a:spcAft>
            </a:pPr>
            <a:r>
              <a:rPr lang="ja-JP" altLang="ja-JP" dirty="0">
                <a:solidFill>
                  <a:prstClr val="black"/>
                </a:solidFill>
                <a:latin typeface="Tahoma" pitchFamily="34" charset="0"/>
                <a:ea typeface="ＭＳ Ｐゴシック" pitchFamily="50" charset="-128"/>
              </a:rPr>
              <a:t>目は、開けていても閉じていても</a:t>
            </a:r>
            <a:r>
              <a:rPr lang="ja-JP" altLang="en-US" dirty="0">
                <a:solidFill>
                  <a:prstClr val="black"/>
                </a:solidFill>
                <a:latin typeface="Tahoma" pitchFamily="34" charset="0"/>
                <a:ea typeface="ＭＳ Ｐゴシック" pitchFamily="50" charset="-128"/>
              </a:rPr>
              <a:t>どちらでもかまいません。</a:t>
            </a:r>
            <a:endParaRPr lang="en-US" altLang="ja-JP" dirty="0">
              <a:solidFill>
                <a:prstClr val="black"/>
              </a:solidFill>
              <a:latin typeface="Tahoma" pitchFamily="34" charset="0"/>
              <a:ea typeface="ＭＳ Ｐゴシック" pitchFamily="50" charset="-128"/>
            </a:endParaRPr>
          </a:p>
          <a:p>
            <a:pPr eaLnBrk="0" fontAlgn="base" hangingPunct="0">
              <a:spcBef>
                <a:spcPct val="0"/>
              </a:spcBef>
              <a:spcAft>
                <a:spcPct val="0"/>
              </a:spcAft>
            </a:pPr>
            <a:r>
              <a:rPr lang="ja-JP" altLang="ja-JP" dirty="0">
                <a:solidFill>
                  <a:prstClr val="black"/>
                </a:solidFill>
                <a:latin typeface="Tahoma" pitchFamily="34" charset="0"/>
                <a:ea typeface="ＭＳ Ｐゴシック" pitchFamily="50" charset="-128"/>
              </a:rPr>
              <a:t>まず</a:t>
            </a:r>
            <a:r>
              <a:rPr lang="ja-JP" altLang="en-US" dirty="0">
                <a:solidFill>
                  <a:prstClr val="black"/>
                </a:solidFill>
                <a:latin typeface="Tahoma" pitchFamily="34" charset="0"/>
                <a:ea typeface="ＭＳ Ｐゴシック" pitchFamily="50" charset="-128"/>
              </a:rPr>
              <a:t>、</a:t>
            </a:r>
            <a:r>
              <a:rPr lang="ja-JP" altLang="ja-JP" dirty="0">
                <a:solidFill>
                  <a:prstClr val="black"/>
                </a:solidFill>
                <a:latin typeface="Tahoma" pitchFamily="34" charset="0"/>
                <a:ea typeface="ＭＳ Ｐゴシック" pitchFamily="50" charset="-128"/>
              </a:rPr>
              <a:t>呼吸に意識を集中</a:t>
            </a:r>
            <a:r>
              <a:rPr lang="ja-JP" altLang="en-US" dirty="0">
                <a:solidFill>
                  <a:prstClr val="black"/>
                </a:solidFill>
                <a:latin typeface="Tahoma" pitchFamily="34" charset="0"/>
                <a:ea typeface="ＭＳ Ｐゴシック" pitchFamily="50" charset="-128"/>
              </a:rPr>
              <a:t>しましょう</a:t>
            </a:r>
            <a:r>
              <a:rPr lang="ja-JP" altLang="ja-JP" dirty="0">
                <a:solidFill>
                  <a:prstClr val="black"/>
                </a:solidFill>
                <a:latin typeface="Tahoma" pitchFamily="34" charset="0"/>
                <a:ea typeface="ＭＳ Ｐゴシック" pitchFamily="50" charset="-128"/>
              </a:rPr>
              <a:t>。意図的に深くしな</a:t>
            </a:r>
            <a:r>
              <a:rPr lang="ja-JP" altLang="en-US" dirty="0">
                <a:solidFill>
                  <a:prstClr val="black"/>
                </a:solidFill>
                <a:latin typeface="Tahoma" pitchFamily="34" charset="0"/>
                <a:ea typeface="ＭＳ Ｐゴシック" pitchFamily="50" charset="-128"/>
              </a:rPr>
              <a:t>くても大丈夫です。</a:t>
            </a:r>
            <a:br>
              <a:rPr lang="en-US" altLang="ja-JP" dirty="0">
                <a:solidFill>
                  <a:prstClr val="black"/>
                </a:solidFill>
                <a:latin typeface="Tahoma" pitchFamily="34" charset="0"/>
                <a:ea typeface="ＭＳ Ｐゴシック" pitchFamily="50" charset="-128"/>
              </a:rPr>
            </a:br>
            <a:r>
              <a:rPr lang="ja-JP" altLang="ja-JP" dirty="0">
                <a:solidFill>
                  <a:prstClr val="black"/>
                </a:solidFill>
                <a:latin typeface="Tahoma" pitchFamily="34" charset="0"/>
                <a:ea typeface="ＭＳ Ｐゴシック" pitchFamily="50" charset="-128"/>
              </a:rPr>
              <a:t>息を吸い込んで、お腹が膨らんだところ</a:t>
            </a:r>
            <a:r>
              <a:rPr lang="ja-JP" altLang="en-US" dirty="0">
                <a:solidFill>
                  <a:prstClr val="black"/>
                </a:solidFill>
                <a:latin typeface="Tahoma" pitchFamily="34" charset="0"/>
                <a:ea typeface="ＭＳ Ｐゴシック" pitchFamily="50" charset="-128"/>
              </a:rPr>
              <a:t>で、</a:t>
            </a:r>
            <a:r>
              <a:rPr lang="en-US" altLang="ja-JP" dirty="0">
                <a:solidFill>
                  <a:prstClr val="black"/>
                </a:solidFill>
                <a:latin typeface="Tahoma" pitchFamily="34" charset="0"/>
                <a:ea typeface="ＭＳ Ｐゴシック" pitchFamily="50" charset="-128"/>
              </a:rPr>
              <a:t> </a:t>
            </a:r>
            <a:r>
              <a:rPr lang="ja-JP" altLang="ja-JP" dirty="0">
                <a:solidFill>
                  <a:prstClr val="black"/>
                </a:solidFill>
                <a:latin typeface="Tahoma" pitchFamily="34" charset="0"/>
                <a:ea typeface="ＭＳ Ｐゴシック" pitchFamily="50" charset="-128"/>
              </a:rPr>
              <a:t>「</a:t>
            </a:r>
            <a:r>
              <a:rPr lang="ja-JP" altLang="en-US" dirty="0">
                <a:solidFill>
                  <a:prstClr val="black"/>
                </a:solidFill>
                <a:latin typeface="Tahoma" pitchFamily="34" charset="0"/>
                <a:ea typeface="ＭＳ Ｐゴシック" pitchFamily="50" charset="-128"/>
              </a:rPr>
              <a:t>お腹が</a:t>
            </a:r>
            <a:r>
              <a:rPr lang="ja-JP" altLang="ja-JP" dirty="0">
                <a:solidFill>
                  <a:prstClr val="black"/>
                </a:solidFill>
                <a:latin typeface="Tahoma" pitchFamily="34" charset="0"/>
                <a:ea typeface="ＭＳ Ｐゴシック" pitchFamily="50" charset="-128"/>
              </a:rPr>
              <a:t>膨らんだ</a:t>
            </a:r>
            <a:r>
              <a:rPr lang="ja-JP" altLang="en-US" dirty="0">
                <a:solidFill>
                  <a:prstClr val="black"/>
                </a:solidFill>
                <a:latin typeface="Tahoma" pitchFamily="34" charset="0"/>
                <a:ea typeface="ＭＳ Ｐゴシック" pitchFamily="50" charset="-128"/>
              </a:rPr>
              <a:t>」と、</a:t>
            </a:r>
            <a:r>
              <a:rPr lang="ja-JP" altLang="ja-JP" dirty="0">
                <a:solidFill>
                  <a:prstClr val="black"/>
                </a:solidFill>
                <a:latin typeface="Tahoma" pitchFamily="34" charset="0"/>
                <a:ea typeface="ＭＳ Ｐゴシック" pitchFamily="50" charset="-128"/>
              </a:rPr>
              <a:t>こころの中で実況中継</a:t>
            </a:r>
            <a:r>
              <a:rPr lang="ja-JP" altLang="en-US" dirty="0">
                <a:solidFill>
                  <a:prstClr val="black"/>
                </a:solidFill>
                <a:latin typeface="Tahoma" pitchFamily="34" charset="0"/>
                <a:ea typeface="ＭＳ Ｐゴシック" pitchFamily="50" charset="-128"/>
              </a:rPr>
              <a:t>します。</a:t>
            </a:r>
            <a:br>
              <a:rPr lang="en-US" altLang="ja-JP" dirty="0">
                <a:solidFill>
                  <a:prstClr val="black"/>
                </a:solidFill>
                <a:latin typeface="Tahoma" pitchFamily="34" charset="0"/>
                <a:ea typeface="ＭＳ Ｐゴシック" pitchFamily="50" charset="-128"/>
              </a:rPr>
            </a:br>
            <a:r>
              <a:rPr lang="ja-JP" altLang="ja-JP" dirty="0">
                <a:solidFill>
                  <a:prstClr val="black"/>
                </a:solidFill>
                <a:latin typeface="Tahoma" pitchFamily="34" charset="0"/>
                <a:ea typeface="ＭＳ Ｐゴシック" pitchFamily="50" charset="-128"/>
              </a:rPr>
              <a:t>息を吐き、お腹が凹んだところで、「</a:t>
            </a:r>
            <a:r>
              <a:rPr lang="ja-JP" altLang="en-US" dirty="0">
                <a:solidFill>
                  <a:prstClr val="black"/>
                </a:solidFill>
                <a:latin typeface="Tahoma" pitchFamily="34" charset="0"/>
                <a:ea typeface="ＭＳ Ｐゴシック" pitchFamily="50" charset="-128"/>
              </a:rPr>
              <a:t>お腹が</a:t>
            </a:r>
            <a:r>
              <a:rPr lang="ja-JP" altLang="ja-JP" dirty="0">
                <a:solidFill>
                  <a:prstClr val="black"/>
                </a:solidFill>
                <a:latin typeface="Tahoma" pitchFamily="34" charset="0"/>
                <a:ea typeface="ＭＳ Ｐゴシック" pitchFamily="50" charset="-128"/>
              </a:rPr>
              <a:t>凹んだ」</a:t>
            </a:r>
            <a:r>
              <a:rPr lang="ja-JP" altLang="en-US" dirty="0">
                <a:solidFill>
                  <a:prstClr val="black"/>
                </a:solidFill>
                <a:latin typeface="Tahoma" pitchFamily="34" charset="0"/>
                <a:ea typeface="ＭＳ Ｐゴシック" pitchFamily="50" charset="-128"/>
              </a:rPr>
              <a:t>と</a:t>
            </a:r>
            <a:r>
              <a:rPr lang="ja-JP" altLang="ja-JP" dirty="0">
                <a:solidFill>
                  <a:prstClr val="black"/>
                </a:solidFill>
                <a:latin typeface="Tahoma" pitchFamily="34" charset="0"/>
                <a:ea typeface="ＭＳ Ｐゴシック" pitchFamily="50" charset="-128"/>
              </a:rPr>
              <a:t>こころの中</a:t>
            </a:r>
            <a:r>
              <a:rPr lang="ja-JP" altLang="en-US" dirty="0">
                <a:solidFill>
                  <a:prstClr val="black"/>
                </a:solidFill>
                <a:latin typeface="Tahoma" pitchFamily="34" charset="0"/>
                <a:ea typeface="ＭＳ Ｐゴシック" pitchFamily="50" charset="-128"/>
              </a:rPr>
              <a:t>で</a:t>
            </a:r>
            <a:r>
              <a:rPr lang="ja-JP" altLang="ja-JP" dirty="0">
                <a:solidFill>
                  <a:prstClr val="black"/>
                </a:solidFill>
                <a:latin typeface="Tahoma" pitchFamily="34" charset="0"/>
                <a:ea typeface="ＭＳ Ｐゴシック" pitchFamily="50" charset="-128"/>
              </a:rPr>
              <a:t>実況中継</a:t>
            </a:r>
            <a:r>
              <a:rPr lang="ja-JP" altLang="en-US" dirty="0">
                <a:solidFill>
                  <a:prstClr val="black"/>
                </a:solidFill>
                <a:latin typeface="Tahoma" pitchFamily="34" charset="0"/>
                <a:ea typeface="ＭＳ Ｐゴシック" pitchFamily="50" charset="-128"/>
              </a:rPr>
              <a:t>します</a:t>
            </a:r>
            <a:r>
              <a:rPr lang="ja-JP" altLang="ja-JP" dirty="0">
                <a:solidFill>
                  <a:prstClr val="black"/>
                </a:solidFill>
                <a:latin typeface="Tahoma" pitchFamily="34" charset="0"/>
                <a:ea typeface="ＭＳ Ｐゴシック" pitchFamily="50" charset="-128"/>
              </a:rPr>
              <a:t>。</a:t>
            </a:r>
            <a:endParaRPr lang="en-US" altLang="ja-JP" dirty="0">
              <a:solidFill>
                <a:prstClr val="black"/>
              </a:solidFill>
              <a:latin typeface="Tahoma" pitchFamily="34" charset="0"/>
              <a:ea typeface="ＭＳ Ｐゴシック" pitchFamily="50" charset="-128"/>
            </a:endParaRPr>
          </a:p>
          <a:p>
            <a:pPr eaLnBrk="0" fontAlgn="base" hangingPunct="0">
              <a:spcBef>
                <a:spcPct val="0"/>
              </a:spcBef>
              <a:spcAft>
                <a:spcPct val="0"/>
              </a:spcAft>
            </a:pPr>
            <a:r>
              <a:rPr lang="ja-JP" altLang="en-US" dirty="0">
                <a:solidFill>
                  <a:prstClr val="black"/>
                </a:solidFill>
                <a:latin typeface="Tahoma" pitchFamily="34" charset="0"/>
                <a:ea typeface="ＭＳ Ｐゴシック" pitchFamily="50" charset="-128"/>
              </a:rPr>
              <a:t>雑</a:t>
            </a:r>
            <a:r>
              <a:rPr lang="ja-JP" altLang="ja-JP" dirty="0">
                <a:solidFill>
                  <a:prstClr val="black"/>
                </a:solidFill>
                <a:latin typeface="Tahoma" pitchFamily="34" charset="0"/>
                <a:ea typeface="ＭＳ Ｐゴシック" pitchFamily="50" charset="-128"/>
              </a:rPr>
              <a:t>念や外の音、臭いに注意がいってもＯＫ</a:t>
            </a:r>
            <a:r>
              <a:rPr lang="ja-JP" altLang="en-US" dirty="0">
                <a:solidFill>
                  <a:prstClr val="black"/>
                </a:solidFill>
                <a:latin typeface="Tahoma" pitchFamily="34" charset="0"/>
                <a:ea typeface="ＭＳ Ｐゴシック" pitchFamily="50" charset="-128"/>
              </a:rPr>
              <a:t>です。</a:t>
            </a:r>
            <a:endParaRPr lang="en-US" altLang="ja-JP" dirty="0">
              <a:solidFill>
                <a:prstClr val="black"/>
              </a:solidFill>
              <a:latin typeface="Tahoma" pitchFamily="34" charset="0"/>
              <a:ea typeface="ＭＳ Ｐゴシック" pitchFamily="50" charset="-128"/>
            </a:endParaRPr>
          </a:p>
          <a:p>
            <a:pPr eaLnBrk="0" fontAlgn="base" hangingPunct="0">
              <a:spcBef>
                <a:spcPct val="0"/>
              </a:spcBef>
              <a:spcAft>
                <a:spcPct val="0"/>
              </a:spcAft>
            </a:pPr>
            <a:r>
              <a:rPr lang="ja-JP" altLang="en-US" dirty="0">
                <a:solidFill>
                  <a:prstClr val="black"/>
                </a:solidFill>
                <a:latin typeface="Tahoma" pitchFamily="34" charset="0"/>
                <a:ea typeface="ＭＳ Ｐゴシック" pitchFamily="50" charset="-128"/>
              </a:rPr>
              <a:t>雑念に</a:t>
            </a:r>
            <a:r>
              <a:rPr lang="ja-JP" altLang="ja-JP" dirty="0">
                <a:solidFill>
                  <a:prstClr val="black"/>
                </a:solidFill>
                <a:latin typeface="Tahoma" pitchFamily="34" charset="0"/>
                <a:ea typeface="ＭＳ Ｐゴシック" pitchFamily="50" charset="-128"/>
              </a:rPr>
              <a:t>気づ</a:t>
            </a:r>
            <a:r>
              <a:rPr lang="ja-JP" altLang="en-US" dirty="0">
                <a:solidFill>
                  <a:prstClr val="black"/>
                </a:solidFill>
                <a:latin typeface="Tahoma" pitchFamily="34" charset="0"/>
                <a:ea typeface="ＭＳ Ｐゴシック" pitchFamily="50" charset="-128"/>
              </a:rPr>
              <a:t>いた時に、良い・悪いの判断をせずに、「今は呼吸の実況中継だった」と戻ってくればいいのです。</a:t>
            </a:r>
            <a:endParaRPr lang="en-US" altLang="ja-JP" dirty="0">
              <a:solidFill>
                <a:prstClr val="black"/>
              </a:solidFill>
              <a:latin typeface="Tahoma" pitchFamily="34" charset="0"/>
              <a:ea typeface="ＭＳ Ｐゴシック" pitchFamily="50" charset="-128"/>
            </a:endParaRPr>
          </a:p>
          <a:p>
            <a:pPr eaLnBrk="0" fontAlgn="base" hangingPunct="0">
              <a:spcBef>
                <a:spcPct val="0"/>
              </a:spcBef>
              <a:spcAft>
                <a:spcPct val="0"/>
              </a:spcAft>
            </a:pPr>
            <a:endParaRPr lang="en-US" altLang="ja-JP" dirty="0">
              <a:solidFill>
                <a:prstClr val="black"/>
              </a:solidFill>
              <a:latin typeface="Tahoma" pitchFamily="34" charset="0"/>
              <a:ea typeface="ＭＳ Ｐゴシック" pitchFamily="50" charset="-128"/>
            </a:endParaRPr>
          </a:p>
          <a:p>
            <a:pPr eaLnBrk="0" fontAlgn="base" hangingPunct="0">
              <a:spcBef>
                <a:spcPct val="0"/>
              </a:spcBef>
              <a:spcAft>
                <a:spcPct val="0"/>
              </a:spcAft>
            </a:pPr>
            <a:r>
              <a:rPr lang="ja-JP" altLang="ja-JP" dirty="0">
                <a:solidFill>
                  <a:prstClr val="black"/>
                </a:solidFill>
                <a:latin typeface="Tahoma" pitchFamily="34" charset="0"/>
                <a:ea typeface="ＭＳ Ｐゴシック" pitchFamily="50" charset="-128"/>
              </a:rPr>
              <a:t>毎日、最低１回、３分間をめやすに実践</a:t>
            </a:r>
            <a:r>
              <a:rPr lang="ja-JP" altLang="en-US" dirty="0">
                <a:solidFill>
                  <a:prstClr val="black"/>
                </a:solidFill>
                <a:latin typeface="Tahoma" pitchFamily="34" charset="0"/>
                <a:ea typeface="ＭＳ Ｐゴシック" pitchFamily="50" charset="-128"/>
              </a:rPr>
              <a:t>してみましょう</a:t>
            </a:r>
            <a:r>
              <a:rPr lang="ja-JP" altLang="ja-JP" dirty="0">
                <a:solidFill>
                  <a:prstClr val="black"/>
                </a:solidFill>
                <a:latin typeface="Tahoma" pitchFamily="34" charset="0"/>
                <a:ea typeface="ＭＳ Ｐゴシック" pitchFamily="50" charset="-128"/>
              </a:rPr>
              <a:t>。</a:t>
            </a:r>
          </a:p>
          <a:p>
            <a:pPr eaLnBrk="0" fontAlgn="base" hangingPunct="0">
              <a:spcBef>
                <a:spcPct val="0"/>
              </a:spcBef>
              <a:spcAft>
                <a:spcPct val="0"/>
              </a:spcAft>
            </a:pPr>
            <a:endParaRPr lang="en-US" altLang="ja-JP" dirty="0">
              <a:solidFill>
                <a:prstClr val="black"/>
              </a:solidFill>
              <a:latin typeface="ＭＳ Ｐゴシック" panose="020B0600070205080204" pitchFamily="50" charset="-128"/>
              <a:ea typeface="ＭＳ Ｐゴシック" pitchFamily="50" charset="-128"/>
            </a:endParaRPr>
          </a:p>
          <a:p>
            <a:pPr eaLnBrk="0" fontAlgn="base" hangingPunct="0">
              <a:spcBef>
                <a:spcPct val="0"/>
              </a:spcBef>
              <a:spcAft>
                <a:spcPct val="0"/>
              </a:spcAft>
            </a:pPr>
            <a:endParaRPr lang="en-US" altLang="ja-JP" dirty="0">
              <a:solidFill>
                <a:prstClr val="black"/>
              </a:solidFill>
              <a:latin typeface="ＭＳ Ｐゴシック" panose="020B0600070205080204" pitchFamily="50" charset="-128"/>
              <a:ea typeface="ＭＳ Ｐゴシック" pitchFamily="50" charset="-128"/>
            </a:endParaRPr>
          </a:p>
          <a:p>
            <a:pPr eaLnBrk="0" fontAlgn="base" hangingPunct="0">
              <a:spcBef>
                <a:spcPct val="0"/>
              </a:spcBef>
              <a:spcAft>
                <a:spcPct val="0"/>
              </a:spcAft>
            </a:pPr>
            <a:endParaRPr lang="en-US" altLang="ja-JP" b="1" dirty="0">
              <a:solidFill>
                <a:prstClr val="black"/>
              </a:solidFill>
              <a:latin typeface="ＭＳ Ｐゴシック" panose="020B0600070205080204" pitchFamily="50" charset="-128"/>
              <a:ea typeface="ＭＳ Ｐゴシック" pitchFamily="50" charset="-128"/>
            </a:endParaRPr>
          </a:p>
          <a:p>
            <a:pPr eaLnBrk="0" fontAlgn="base" hangingPunct="0">
              <a:spcBef>
                <a:spcPct val="0"/>
              </a:spcBef>
              <a:spcAft>
                <a:spcPct val="0"/>
              </a:spcAft>
            </a:pPr>
            <a:endParaRPr lang="en-US" altLang="ja-JP" b="1" dirty="0">
              <a:solidFill>
                <a:prstClr val="black"/>
              </a:solidFill>
              <a:latin typeface="ＭＳ Ｐゴシック" panose="020B0600070205080204" pitchFamily="50" charset="-128"/>
              <a:ea typeface="ＭＳ Ｐゴシック"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26</a:t>
            </a:fld>
            <a:endParaRPr kumimoji="1" lang="ja-JP" altLang="en-US"/>
          </a:p>
        </p:txBody>
      </p:sp>
    </p:spTree>
    <p:extLst>
      <p:ext uri="{BB962C8B-B14F-4D97-AF65-F5344CB8AC3E}">
        <p14:creationId xmlns:p14="http://schemas.microsoft.com/office/powerpoint/2010/main" val="12288969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＜トークスクリプト＞</a:t>
            </a:r>
            <a:endParaRPr kumimoji="1" lang="en-US" altLang="ja-JP" dirty="0"/>
          </a:p>
          <a:p>
            <a:r>
              <a:rPr kumimoji="1" lang="ja-JP" altLang="en-US" dirty="0"/>
              <a:t>まとめです。（アニメーション）コロナ感染は減ったり増えたりをくりかえして、当分続くことが予測されます。</a:t>
            </a:r>
            <a:endParaRPr kumimoji="1" lang="en-US" altLang="ja-JP" dirty="0"/>
          </a:p>
          <a:p>
            <a:r>
              <a:rPr kumimoji="1" lang="ja-JP" altLang="en-US" dirty="0"/>
              <a:t>（アニメーション）</a:t>
            </a:r>
            <a:r>
              <a:rPr lang="ja-JP" altLang="en-US" sz="1200" dirty="0"/>
              <a:t>今日、学んだことの中で、できそうなことから</a:t>
            </a:r>
            <a:r>
              <a:rPr kumimoji="1" lang="ja-JP" altLang="en-US" sz="1200" dirty="0"/>
              <a:t>取り組んでみましょう。</a:t>
            </a:r>
            <a:endParaRPr kumimoji="1" lang="en-US" altLang="ja-JP" sz="1200" dirty="0"/>
          </a:p>
          <a:p>
            <a:r>
              <a:rPr kumimoji="1" lang="ja-JP" altLang="en-US" sz="1200" dirty="0"/>
              <a:t>まず、心とからだの健康のためにベースとなる</a:t>
            </a:r>
            <a:endParaRPr kumimoji="1" lang="en-US" altLang="ja-JP" sz="1200" dirty="0"/>
          </a:p>
          <a:p>
            <a:r>
              <a:rPr kumimoji="1" lang="ja-JP" altLang="en-US" dirty="0"/>
              <a:t>（アニメーション）生活リズムを整えること、睡眠、栄養、休養を十分とりましょう。</a:t>
            </a:r>
            <a:endParaRPr kumimoji="1" lang="en-US" altLang="ja-JP" dirty="0"/>
          </a:p>
          <a:p>
            <a:r>
              <a:rPr kumimoji="1" lang="ja-JP" altLang="en-US" dirty="0"/>
              <a:t>（アニメーション）次が、自分自身のストレスサインに気づき、早めにリフレッシュしましょう。ご自分に合ったストレス対処法を続けましょう。</a:t>
            </a:r>
            <a:endParaRPr kumimoji="1" lang="en-US" altLang="ja-JP" dirty="0"/>
          </a:p>
          <a:p>
            <a:r>
              <a:rPr kumimoji="1" lang="ja-JP" altLang="en-US" dirty="0"/>
              <a:t>（アニメーション）そして、ストレスを受けすぎない考え方を身につけましょう。考え方の角度を変えて見たり、別のとらえ方をしてみましょう。</a:t>
            </a:r>
            <a:endParaRPr kumimoji="1" lang="en-US" altLang="ja-JP" dirty="0"/>
          </a:p>
          <a:p>
            <a:r>
              <a:rPr kumimoji="1" lang="ja-JP" altLang="en-US" dirty="0"/>
              <a:t>また、アサーションを使って上手にコミュニケーションを取ってみましょう。</a:t>
            </a:r>
            <a:br>
              <a:rPr kumimoji="1" lang="en-US" altLang="ja-JP" dirty="0"/>
            </a:br>
            <a:r>
              <a:rPr kumimoji="1" lang="ja-JP" altLang="en-US" dirty="0"/>
              <a:t>みなさんのストレスが少しでも軽く、毎日がイキイキと働けるように、願っています。</a:t>
            </a:r>
            <a:br>
              <a:rPr kumimoji="1" lang="en-US" altLang="ja-JP" dirty="0"/>
            </a:br>
            <a:r>
              <a:rPr kumimoji="1" lang="ja-JP" altLang="en-US" dirty="0"/>
              <a:t>ご清聴ありがとうございました。</a:t>
            </a:r>
            <a:endParaRPr kumimoji="1" lang="en-US" altLang="ja-JP" sz="1200" dirty="0"/>
          </a:p>
          <a:p>
            <a:endParaRPr kumimoji="1" lang="ja-JP" altLang="en-US" dirty="0"/>
          </a:p>
        </p:txBody>
      </p:sp>
      <p:sp>
        <p:nvSpPr>
          <p:cNvPr id="4" name="スライド番号プレースホルダー 3"/>
          <p:cNvSpPr>
            <a:spLocks noGrp="1"/>
          </p:cNvSpPr>
          <p:nvPr>
            <p:ph type="sldNum" sz="quarter" idx="5"/>
          </p:nvPr>
        </p:nvSpPr>
        <p:spPr/>
        <p:txBody>
          <a:bodyPr/>
          <a:lstStyle/>
          <a:p>
            <a:fld id="{5A8AD4D5-6D6F-4024-B85B-EF7693F6B5A9}" type="slidenum">
              <a:rPr kumimoji="1" lang="ja-JP" altLang="en-US" smtClean="0"/>
              <a:t>27</a:t>
            </a:fld>
            <a:endParaRPr kumimoji="1" lang="ja-JP" altLang="en-US"/>
          </a:p>
        </p:txBody>
      </p:sp>
    </p:spTree>
    <p:extLst>
      <p:ext uri="{BB962C8B-B14F-4D97-AF65-F5344CB8AC3E}">
        <p14:creationId xmlns:p14="http://schemas.microsoft.com/office/powerpoint/2010/main" val="2497147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6"/>
            <a:ext cx="103632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E84935F5-EE4B-4036-9426-50BEBF0F930C}" type="datetime1">
              <a:rPr kumimoji="1" lang="ja-JP" altLang="en-US" smtClean="0"/>
              <a:t>2023/12/3</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©T-PEC Co,Ltd</a:t>
            </a:r>
            <a:endParaRPr kumimoji="1" lang="ja-JP" altLang="en-US"/>
          </a:p>
        </p:txBody>
      </p:sp>
      <p:sp>
        <p:nvSpPr>
          <p:cNvPr id="6" name="スライド番号プレースホルダー 5"/>
          <p:cNvSpPr>
            <a:spLocks noGrp="1"/>
          </p:cNvSpPr>
          <p:nvPr>
            <p:ph type="sldNum" sz="quarter" idx="12"/>
          </p:nvPr>
        </p:nvSpPr>
        <p:spPr/>
        <p:txBody>
          <a:bodyPr/>
          <a:lstStyle/>
          <a:p>
            <a:fld id="{8BA52C09-F7DF-435C-A7C8-6135C9637C9F}" type="slidenum">
              <a:rPr kumimoji="1" lang="ja-JP" altLang="en-US" smtClean="0"/>
              <a:pPr/>
              <a:t>‹#›</a:t>
            </a:fld>
            <a:endParaRPr kumimoji="1" lang="ja-JP" altLang="en-US"/>
          </a:p>
        </p:txBody>
      </p:sp>
    </p:spTree>
    <p:extLst>
      <p:ext uri="{BB962C8B-B14F-4D97-AF65-F5344CB8AC3E}">
        <p14:creationId xmlns:p14="http://schemas.microsoft.com/office/powerpoint/2010/main" val="3965388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A60A31A-6128-43F4-AA28-DC93CBF4E7DA}" type="datetime1">
              <a:rPr kumimoji="1" lang="ja-JP" altLang="en-US" smtClean="0"/>
              <a:t>2023/12/3</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©T-PEC Co,Ltd</a:t>
            </a:r>
            <a:endParaRPr kumimoji="1" lang="ja-JP" altLang="en-US"/>
          </a:p>
        </p:txBody>
      </p:sp>
      <p:sp>
        <p:nvSpPr>
          <p:cNvPr id="6" name="スライド番号プレースホルダー 5"/>
          <p:cNvSpPr>
            <a:spLocks noGrp="1"/>
          </p:cNvSpPr>
          <p:nvPr>
            <p:ph type="sldNum" sz="quarter" idx="12"/>
          </p:nvPr>
        </p:nvSpPr>
        <p:spPr/>
        <p:txBody>
          <a:bodyPr/>
          <a:lstStyle/>
          <a:p>
            <a:fld id="{8BA52C09-F7DF-435C-A7C8-6135C9637C9F}" type="slidenum">
              <a:rPr kumimoji="1" lang="ja-JP" altLang="en-US" smtClean="0"/>
              <a:pPr/>
              <a:t>‹#›</a:t>
            </a:fld>
            <a:endParaRPr kumimoji="1" lang="ja-JP" altLang="en-US"/>
          </a:p>
        </p:txBody>
      </p:sp>
    </p:spTree>
    <p:extLst>
      <p:ext uri="{BB962C8B-B14F-4D97-AF65-F5344CB8AC3E}">
        <p14:creationId xmlns:p14="http://schemas.microsoft.com/office/powerpoint/2010/main" val="2070475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C5C9578-45A6-4219-89B8-ED57C05561E1}" type="datetime1">
              <a:rPr kumimoji="1" lang="ja-JP" altLang="en-US" smtClean="0"/>
              <a:t>2023/12/3</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©T-PEC Co,Ltd</a:t>
            </a:r>
            <a:endParaRPr kumimoji="1" lang="ja-JP" altLang="en-US"/>
          </a:p>
        </p:txBody>
      </p:sp>
      <p:sp>
        <p:nvSpPr>
          <p:cNvPr id="6" name="スライド番号プレースホルダー 5"/>
          <p:cNvSpPr>
            <a:spLocks noGrp="1"/>
          </p:cNvSpPr>
          <p:nvPr>
            <p:ph type="sldNum" sz="quarter" idx="12"/>
          </p:nvPr>
        </p:nvSpPr>
        <p:spPr/>
        <p:txBody>
          <a:bodyPr/>
          <a:lstStyle/>
          <a:p>
            <a:fld id="{8BA52C09-F7DF-435C-A7C8-6135C9637C9F}" type="slidenum">
              <a:rPr kumimoji="1" lang="ja-JP" altLang="en-US" smtClean="0"/>
              <a:pPr/>
              <a:t>‹#›</a:t>
            </a:fld>
            <a:endParaRPr kumimoji="1" lang="ja-JP" altLang="en-US"/>
          </a:p>
        </p:txBody>
      </p:sp>
    </p:spTree>
    <p:extLst>
      <p:ext uri="{BB962C8B-B14F-4D97-AF65-F5344CB8AC3E}">
        <p14:creationId xmlns:p14="http://schemas.microsoft.com/office/powerpoint/2010/main" val="4001338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6DBA96B-E99B-432D-8CED-D5C1AEB14C56}" type="datetime1">
              <a:rPr kumimoji="1" lang="ja-JP" altLang="en-US" smtClean="0"/>
              <a:t>2023/12/3</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a:t>©T-PEC Co,Ltd</a:t>
            </a:r>
            <a:endParaRPr kumimoji="1" lang="ja-JP" altLang="en-US"/>
          </a:p>
        </p:txBody>
      </p:sp>
      <p:sp>
        <p:nvSpPr>
          <p:cNvPr id="7" name="スライド番号プレースホルダー 6"/>
          <p:cNvSpPr>
            <a:spLocks noGrp="1"/>
          </p:cNvSpPr>
          <p:nvPr>
            <p:ph type="sldNum" sz="quarter" idx="12"/>
          </p:nvPr>
        </p:nvSpPr>
        <p:spPr/>
        <p:txBody>
          <a:bodyPr/>
          <a:lstStyle/>
          <a:p>
            <a:fld id="{8BA52C09-F7DF-435C-A7C8-6135C9637C9F}" type="slidenum">
              <a:rPr kumimoji="1" lang="ja-JP" altLang="en-US" smtClean="0"/>
              <a:pPr/>
              <a:t>‹#›</a:t>
            </a:fld>
            <a:endParaRPr kumimoji="1" lang="ja-JP" altLang="en-US"/>
          </a:p>
        </p:txBody>
      </p:sp>
    </p:spTree>
    <p:extLst>
      <p:ext uri="{BB962C8B-B14F-4D97-AF65-F5344CB8AC3E}">
        <p14:creationId xmlns:p14="http://schemas.microsoft.com/office/powerpoint/2010/main" val="869624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B949A2E4-25B6-46B5-A7D8-49CD918AC8C1}" type="datetime1">
              <a:rPr kumimoji="1" lang="ja-JP" altLang="en-US" smtClean="0"/>
              <a:t>2023/12/3</a:t>
            </a:fld>
            <a:endParaRPr kumimoji="1" lang="ja-JP" altLang="en-US"/>
          </a:p>
        </p:txBody>
      </p:sp>
      <p:sp>
        <p:nvSpPr>
          <p:cNvPr id="8" name="フッター プレースホルダー 7"/>
          <p:cNvSpPr>
            <a:spLocks noGrp="1"/>
          </p:cNvSpPr>
          <p:nvPr>
            <p:ph type="ftr" sz="quarter" idx="11"/>
          </p:nvPr>
        </p:nvSpPr>
        <p:spPr/>
        <p:txBody>
          <a:bodyPr/>
          <a:lstStyle/>
          <a:p>
            <a:r>
              <a:rPr kumimoji="1" lang="en-US" altLang="ja-JP"/>
              <a:t>©T-PEC Co,Ltd</a:t>
            </a:r>
            <a:endParaRPr kumimoji="1" lang="ja-JP" altLang="en-US"/>
          </a:p>
        </p:txBody>
      </p:sp>
      <p:sp>
        <p:nvSpPr>
          <p:cNvPr id="9" name="スライド番号プレースホルダー 8"/>
          <p:cNvSpPr>
            <a:spLocks noGrp="1"/>
          </p:cNvSpPr>
          <p:nvPr>
            <p:ph type="sldNum" sz="quarter" idx="12"/>
          </p:nvPr>
        </p:nvSpPr>
        <p:spPr/>
        <p:txBody>
          <a:bodyPr/>
          <a:lstStyle/>
          <a:p>
            <a:fld id="{8BA52C09-F7DF-435C-A7C8-6135C9637C9F}" type="slidenum">
              <a:rPr kumimoji="1" lang="ja-JP" altLang="en-US" smtClean="0"/>
              <a:pPr/>
              <a:t>‹#›</a:t>
            </a:fld>
            <a:endParaRPr kumimoji="1" lang="ja-JP" altLang="en-US"/>
          </a:p>
        </p:txBody>
      </p:sp>
    </p:spTree>
    <p:extLst>
      <p:ext uri="{BB962C8B-B14F-4D97-AF65-F5344CB8AC3E}">
        <p14:creationId xmlns:p14="http://schemas.microsoft.com/office/powerpoint/2010/main" val="2115494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94DC357-03A2-47C4-A8CF-5D1FDDE8B2D0}" type="datetime1">
              <a:rPr kumimoji="1" lang="ja-JP" altLang="en-US" smtClean="0"/>
              <a:t>2023/12/3</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©T-PEC Co,Ltd</a:t>
            </a:r>
            <a:endParaRPr kumimoji="1" lang="ja-JP" altLang="en-US"/>
          </a:p>
        </p:txBody>
      </p:sp>
      <p:sp>
        <p:nvSpPr>
          <p:cNvPr id="5" name="スライド番号プレースホルダー 4"/>
          <p:cNvSpPr>
            <a:spLocks noGrp="1"/>
          </p:cNvSpPr>
          <p:nvPr>
            <p:ph type="sldNum" sz="quarter" idx="12"/>
          </p:nvPr>
        </p:nvSpPr>
        <p:spPr/>
        <p:txBody>
          <a:bodyPr/>
          <a:lstStyle/>
          <a:p>
            <a:fld id="{8BA52C09-F7DF-435C-A7C8-6135C9637C9F}" type="slidenum">
              <a:rPr kumimoji="1" lang="ja-JP" altLang="en-US" smtClean="0"/>
              <a:pPr/>
              <a:t>‹#›</a:t>
            </a:fld>
            <a:endParaRPr kumimoji="1" lang="ja-JP" altLang="en-US"/>
          </a:p>
        </p:txBody>
      </p:sp>
    </p:spTree>
    <p:extLst>
      <p:ext uri="{BB962C8B-B14F-4D97-AF65-F5344CB8AC3E}">
        <p14:creationId xmlns:p14="http://schemas.microsoft.com/office/powerpoint/2010/main" val="1513948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4FB0684A-43A6-4DF3-9019-51CB95DC37CE}" type="datetime1">
              <a:rPr kumimoji="1" lang="ja-JP" altLang="en-US" smtClean="0"/>
              <a:t>2023/12/3</a:t>
            </a:fld>
            <a:endParaRPr kumimoji="1" lang="ja-JP" altLang="en-US"/>
          </a:p>
        </p:txBody>
      </p:sp>
      <p:sp>
        <p:nvSpPr>
          <p:cNvPr id="3" name="フッター プレースホルダー 2"/>
          <p:cNvSpPr>
            <a:spLocks noGrp="1"/>
          </p:cNvSpPr>
          <p:nvPr>
            <p:ph type="ftr" sz="quarter" idx="11"/>
          </p:nvPr>
        </p:nvSpPr>
        <p:spPr/>
        <p:txBody>
          <a:bodyPr/>
          <a:lstStyle/>
          <a:p>
            <a:r>
              <a:rPr kumimoji="1" lang="en-US" altLang="ja-JP"/>
              <a:t>©T-PEC Co,Ltd</a:t>
            </a:r>
            <a:endParaRPr kumimoji="1" lang="ja-JP" altLang="en-US"/>
          </a:p>
        </p:txBody>
      </p:sp>
      <p:sp>
        <p:nvSpPr>
          <p:cNvPr id="4" name="スライド番号プレースホルダー 3"/>
          <p:cNvSpPr>
            <a:spLocks noGrp="1"/>
          </p:cNvSpPr>
          <p:nvPr>
            <p:ph type="sldNum" sz="quarter" idx="12"/>
          </p:nvPr>
        </p:nvSpPr>
        <p:spPr/>
        <p:txBody>
          <a:bodyPr/>
          <a:lstStyle/>
          <a:p>
            <a:fld id="{8BA52C09-F7DF-435C-A7C8-6135C9637C9F}" type="slidenum">
              <a:rPr kumimoji="1" lang="ja-JP" altLang="en-US" smtClean="0"/>
              <a:pPr/>
              <a:t>‹#›</a:t>
            </a:fld>
            <a:endParaRPr kumimoji="1" lang="ja-JP" altLang="en-US"/>
          </a:p>
        </p:txBody>
      </p:sp>
    </p:spTree>
    <p:extLst>
      <p:ext uri="{BB962C8B-B14F-4D97-AF65-F5344CB8AC3E}">
        <p14:creationId xmlns:p14="http://schemas.microsoft.com/office/powerpoint/2010/main" val="369319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EF2176E-2E5E-4884-9DA0-6DBD23BB320A}" type="datetime1">
              <a:rPr lang="ja-JP" altLang="en-US" smtClean="0">
                <a:solidFill>
                  <a:prstClr val="black">
                    <a:tint val="75000"/>
                  </a:prstClr>
                </a:solidFill>
              </a:rPr>
              <a:t>2023/12/3</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r>
              <a:rPr lang="en-US" altLang="ja-JP">
                <a:solidFill>
                  <a:prstClr val="black">
                    <a:tint val="75000"/>
                  </a:prstClr>
                </a:solidFill>
              </a:rPr>
              <a:t>©T-PEC Co,Ltd</a:t>
            </a: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8BA52C09-F7DF-435C-A7C8-6135C9637C9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660256772"/>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4304B56D-CE59-4A5F-A8AC-C58C02014594}" type="datetime1">
              <a:rPr kumimoji="1" lang="ja-JP" altLang="en-US" smtClean="0"/>
              <a:t>2023/12/3</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a:t>©T-PEC Co,Ltd</a:t>
            </a:r>
            <a:endParaRPr kumimoji="1" lang="ja-JP" altLang="en-US"/>
          </a:p>
        </p:txBody>
      </p:sp>
      <p:sp>
        <p:nvSpPr>
          <p:cNvPr id="7" name="スライド番号プレースホルダー 6"/>
          <p:cNvSpPr>
            <a:spLocks noGrp="1"/>
          </p:cNvSpPr>
          <p:nvPr>
            <p:ph type="sldNum" sz="quarter" idx="12"/>
          </p:nvPr>
        </p:nvSpPr>
        <p:spPr/>
        <p:txBody>
          <a:bodyPr/>
          <a:lstStyle/>
          <a:p>
            <a:fld id="{8BA52C09-F7DF-435C-A7C8-6135C9637C9F}" type="slidenum">
              <a:rPr kumimoji="1" lang="ja-JP" altLang="en-US" smtClean="0"/>
              <a:pPr/>
              <a:t>‹#›</a:t>
            </a:fld>
            <a:endParaRPr kumimoji="1" lang="ja-JP" altLang="en-US"/>
          </a:p>
        </p:txBody>
      </p:sp>
    </p:spTree>
    <p:extLst>
      <p:ext uri="{BB962C8B-B14F-4D97-AF65-F5344CB8AC3E}">
        <p14:creationId xmlns:p14="http://schemas.microsoft.com/office/powerpoint/2010/main" val="2469628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EF2176E-2E5E-4884-9DA0-6DBD23BB320A}" type="datetime1">
              <a:rPr lang="ja-JP" altLang="en-US" smtClean="0">
                <a:solidFill>
                  <a:prstClr val="black">
                    <a:tint val="75000"/>
                  </a:prstClr>
                </a:solidFill>
              </a:rPr>
              <a:t>2023/12/3</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ja-JP">
                <a:solidFill>
                  <a:prstClr val="black">
                    <a:tint val="75000"/>
                  </a:prstClr>
                </a:solidFill>
              </a:rPr>
              <a:t>©T-PEC Co,Ltd</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8BA52C09-F7DF-435C-A7C8-6135C9637C9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32833319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19EA4C0-70A3-4A89-B516-109B6E0A6B65}" type="datetime1">
              <a:rPr kumimoji="1" lang="ja-JP" altLang="en-US" smtClean="0"/>
              <a:t>2023/12/3</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©T-PEC Co,Ltd</a:t>
            </a:r>
            <a:endParaRPr kumimoji="1" lang="ja-JP" altLang="en-US"/>
          </a:p>
        </p:txBody>
      </p:sp>
      <p:sp>
        <p:nvSpPr>
          <p:cNvPr id="6" name="スライド番号プレースホルダー 5"/>
          <p:cNvSpPr>
            <a:spLocks noGrp="1"/>
          </p:cNvSpPr>
          <p:nvPr>
            <p:ph type="sldNum" sz="quarter" idx="12"/>
          </p:nvPr>
        </p:nvSpPr>
        <p:spPr/>
        <p:txBody>
          <a:bodyPr/>
          <a:lstStyle/>
          <a:p>
            <a:fld id="{8BA52C09-F7DF-435C-A7C8-6135C9637C9F}" type="slidenum">
              <a:rPr kumimoji="1" lang="ja-JP" altLang="en-US" smtClean="0"/>
              <a:pPr/>
              <a:t>‹#›</a:t>
            </a:fld>
            <a:endParaRPr kumimoji="1" lang="ja-JP" altLang="en-US"/>
          </a:p>
        </p:txBody>
      </p:sp>
    </p:spTree>
    <p:extLst>
      <p:ext uri="{BB962C8B-B14F-4D97-AF65-F5344CB8AC3E}">
        <p14:creationId xmlns:p14="http://schemas.microsoft.com/office/powerpoint/2010/main" val="3995462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a:xfrm>
            <a:off x="148492" y="98425"/>
            <a:ext cx="11775832" cy="495300"/>
          </a:xfrm>
        </p:spPr>
        <p:txBody>
          <a:bodyPr/>
          <a:lstStyle/>
          <a:p>
            <a:r>
              <a:rPr lang="ja-JP" altLang="en-US"/>
              <a:t>マスター タイトルの書式設定</a:t>
            </a:r>
          </a:p>
        </p:txBody>
      </p:sp>
    </p:spTree>
    <p:extLst>
      <p:ext uri="{BB962C8B-B14F-4D97-AF65-F5344CB8AC3E}">
        <p14:creationId xmlns:p14="http://schemas.microsoft.com/office/powerpoint/2010/main" val="2991454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F2176E-2E5E-4884-9DA0-6DBD23BB320A}" type="datetime1">
              <a:rPr lang="ja-JP" altLang="en-US" smtClean="0">
                <a:solidFill>
                  <a:prstClr val="black">
                    <a:tint val="75000"/>
                  </a:prstClr>
                </a:solidFill>
              </a:rPr>
              <a:t>2023/12/3</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ja-JP">
                <a:solidFill>
                  <a:prstClr val="black">
                    <a:tint val="75000"/>
                  </a:prstClr>
                </a:solidFill>
              </a:rPr>
              <a:t>©T-PEC Co,Ltd</a:t>
            </a:r>
            <a:endParaRPr lang="ja-JP" altLang="en-US">
              <a:solidFill>
                <a:prstClr val="black">
                  <a:tint val="75000"/>
                </a:prstClr>
              </a:solidFill>
            </a:endParaRPr>
          </a:p>
        </p:txBody>
      </p:sp>
      <p:sp>
        <p:nvSpPr>
          <p:cNvPr id="7" name="正方形/長方形 6"/>
          <p:cNvSpPr/>
          <p:nvPr/>
        </p:nvSpPr>
        <p:spPr>
          <a:xfrm>
            <a:off x="143339" y="764705"/>
            <a:ext cx="1180931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8" name="角丸四角形 7"/>
          <p:cNvSpPr/>
          <p:nvPr/>
        </p:nvSpPr>
        <p:spPr>
          <a:xfrm>
            <a:off x="11360426" y="188640"/>
            <a:ext cx="597582" cy="36512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6" name="スライド番号プレースホルダー 5"/>
          <p:cNvSpPr>
            <a:spLocks noGrp="1"/>
          </p:cNvSpPr>
          <p:nvPr>
            <p:ph type="sldNum" sz="quarter" idx="4"/>
          </p:nvPr>
        </p:nvSpPr>
        <p:spPr>
          <a:xfrm>
            <a:off x="9085816" y="200891"/>
            <a:ext cx="2844800" cy="365125"/>
          </a:xfrm>
          <a:prstGeom prst="rect">
            <a:avLst/>
          </a:prstGeom>
        </p:spPr>
        <p:txBody>
          <a:bodyPr vert="horz" lIns="91440" tIns="45720" rIns="91440" bIns="45720" rtlCol="0" anchor="ctr"/>
          <a:lstStyle>
            <a:lvl1pPr algn="r">
              <a:defRPr sz="2000" b="1">
                <a:solidFill>
                  <a:schemeClr val="bg1"/>
                </a:solidFill>
              </a:defRPr>
            </a:lvl1pPr>
          </a:lstStyle>
          <a:p>
            <a:fld id="{8BA52C09-F7DF-435C-A7C8-6135C9637C9F}" type="slidenum">
              <a:rPr lang="ja-JP" altLang="en-US" smtClean="0">
                <a:solidFill>
                  <a:prstClr val="black">
                    <a:tint val="75000"/>
                  </a:prstClr>
                </a:solidFill>
              </a:rPr>
              <a:pPr/>
              <a:t>‹#›</a:t>
            </a:fld>
            <a:endParaRPr lang="ja-JP" altLang="en-US">
              <a:solidFill>
                <a:prstClr val="black">
                  <a:tint val="75000"/>
                </a:prstClr>
              </a:solidFill>
            </a:endParaRPr>
          </a:p>
        </p:txBody>
      </p:sp>
      <p:sp>
        <p:nvSpPr>
          <p:cNvPr id="9" name="テキスト ボックス 8"/>
          <p:cNvSpPr txBox="1"/>
          <p:nvPr/>
        </p:nvSpPr>
        <p:spPr>
          <a:xfrm>
            <a:off x="5040027" y="6610357"/>
            <a:ext cx="1511952" cy="246221"/>
          </a:xfrm>
          <a:prstGeom prst="rect">
            <a:avLst/>
          </a:prstGeom>
          <a:noFill/>
        </p:spPr>
        <p:txBody>
          <a:bodyPr wrap="none" rtlCol="0">
            <a:spAutoFit/>
          </a:bodyPr>
          <a:lstStyle/>
          <a:p>
            <a:r>
              <a:rPr kumimoji="1" lang="en-US" altLang="ja-JP" sz="1000" b="1" dirty="0">
                <a:solidFill>
                  <a:srgbClr val="0070C0"/>
                </a:solidFill>
              </a:rPr>
              <a:t>© Team</a:t>
            </a:r>
            <a:r>
              <a:rPr kumimoji="1" lang="en-US" altLang="ja-JP" sz="1000" b="1" baseline="0" dirty="0">
                <a:solidFill>
                  <a:srgbClr val="0070C0"/>
                </a:solidFill>
              </a:rPr>
              <a:t> HUMAN</a:t>
            </a:r>
            <a:r>
              <a:rPr kumimoji="1" lang="en-US" altLang="ja-JP" sz="1000" b="1" dirty="0">
                <a:solidFill>
                  <a:srgbClr val="0070C0"/>
                </a:solidFill>
              </a:rPr>
              <a:t> </a:t>
            </a:r>
            <a:r>
              <a:rPr kumimoji="1" lang="en-US" altLang="ja-JP" sz="1000" b="1" dirty="0" err="1">
                <a:solidFill>
                  <a:srgbClr val="0070C0"/>
                </a:solidFill>
              </a:rPr>
              <a:t>Co.,Ltd</a:t>
            </a:r>
            <a:r>
              <a:rPr kumimoji="1" lang="en-US" altLang="ja-JP" sz="1000" b="1" dirty="0">
                <a:solidFill>
                  <a:srgbClr val="0070C0"/>
                </a:solidFill>
              </a:rPr>
              <a:t> </a:t>
            </a:r>
          </a:p>
        </p:txBody>
      </p:sp>
      <p:pic>
        <p:nvPicPr>
          <p:cNvPr id="12" name="図 11"/>
          <p:cNvPicPr>
            <a:picLocks noChangeAspect="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70884" y="91134"/>
            <a:ext cx="677432" cy="613308"/>
          </a:xfrm>
          <a:prstGeom prst="rect">
            <a:avLst/>
          </a:prstGeom>
        </p:spPr>
      </p:pic>
    </p:spTree>
    <p:extLst>
      <p:ext uri="{BB962C8B-B14F-4D97-AF65-F5344CB8AC3E}">
        <p14:creationId xmlns:p14="http://schemas.microsoft.com/office/powerpoint/2010/main" val="62782488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12"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2.jpeg"/><Relationship Id="rId11" Type="http://schemas.openxmlformats.org/officeDocument/2006/relationships/image" Target="../media/image27.jpe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jpeg"/><Relationship Id="rId9" Type="http://schemas.openxmlformats.org/officeDocument/2006/relationships/image" Target="../media/image25.jpeg"/></Relationships>
</file>

<file path=ppt/slides/_rels/slide1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0.emf"/><Relationship Id="rId5" Type="http://schemas.openxmlformats.org/officeDocument/2006/relationships/image" Target="../media/image39.emf"/><Relationship Id="rId4" Type="http://schemas.openxmlformats.org/officeDocument/2006/relationships/image" Target="../media/image38.emf"/></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jpeg"/></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08584" y="734323"/>
            <a:ext cx="9174832" cy="1470025"/>
          </a:xfrm>
        </p:spPr>
        <p:txBody>
          <a:bodyPr>
            <a:normAutofit/>
          </a:bodyPr>
          <a:lstStyle/>
          <a:p>
            <a:br>
              <a:rPr lang="en-US" altLang="ja-JP"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br>
            <a:r>
              <a:rPr lang="ja-JP" altLang="en-US"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メンタルヘルスセルフケア</a:t>
            </a:r>
            <a:endParaRPr kumimoji="1" lang="ja-JP" altLang="en-US"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
        <p:nvSpPr>
          <p:cNvPr id="3" name="サブタイトル 2"/>
          <p:cNvSpPr>
            <a:spLocks noGrp="1"/>
          </p:cNvSpPr>
          <p:nvPr>
            <p:ph type="subTitle" idx="1"/>
          </p:nvPr>
        </p:nvSpPr>
        <p:spPr>
          <a:xfrm>
            <a:off x="3033331" y="5182035"/>
            <a:ext cx="6400800" cy="1224136"/>
          </a:xfrm>
        </p:spPr>
        <p:txBody>
          <a:bodyPr>
            <a:normAutofit/>
          </a:bodyPr>
          <a:lstStyle/>
          <a:p>
            <a:r>
              <a:rPr lang="ja-JP" altLang="en-US" b="1" dirty="0">
                <a:solidFill>
                  <a:schemeClr val="tx1"/>
                </a:solidFill>
              </a:rPr>
              <a:t>合同会社チームヒューマン</a:t>
            </a:r>
            <a:endParaRPr lang="en-US" altLang="ja-JP" b="1" dirty="0">
              <a:solidFill>
                <a:schemeClr val="tx1"/>
              </a:solidFill>
            </a:endParaRPr>
          </a:p>
          <a:p>
            <a:r>
              <a:rPr kumimoji="1" lang="ja-JP" altLang="en-US" b="1" dirty="0">
                <a:solidFill>
                  <a:schemeClr val="tx1"/>
                </a:solidFill>
              </a:rPr>
              <a:t>保健師・公認心理師　德永京子</a:t>
            </a:r>
            <a:endParaRPr kumimoji="1" lang="en-US" altLang="ja-JP" b="1" dirty="0">
              <a:solidFill>
                <a:schemeClr val="tx1"/>
              </a:solidFill>
            </a:endParaRPr>
          </a:p>
        </p:txBody>
      </p:sp>
      <p:sp>
        <p:nvSpPr>
          <p:cNvPr id="5" name="スライド番号プレースホルダー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A3E74E-716E-4BA0-AC40-70BEAC1C027A}" type="slidenum">
              <a:rPr kumimoji="1" lang="en-US" sz="2000" b="1" i="0" u="none" strike="noStrike" kern="1200" cap="none" spc="0" normalizeH="0" baseline="0" noProof="0" smtClean="0">
                <a:ln>
                  <a:noFill/>
                </a:ln>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en-US" sz="2000" b="1" i="0" u="none" strike="noStrike" kern="1200" cap="none" spc="0" normalizeH="0" baseline="0" noProof="0">
              <a:ln>
                <a:noFill/>
              </a:ln>
              <a:effectLst/>
              <a:uLnTx/>
              <a:uFillTx/>
              <a:latin typeface="Calibri"/>
              <a:ea typeface="+mn-ea"/>
              <a:cs typeface="+mn-cs"/>
            </a:endParaRPr>
          </a:p>
        </p:txBody>
      </p:sp>
    </p:spTree>
    <p:extLst>
      <p:ext uri="{BB962C8B-B14F-4D97-AF65-F5344CB8AC3E}">
        <p14:creationId xmlns:p14="http://schemas.microsoft.com/office/powerpoint/2010/main" val="2809170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7F3EBBC3-750C-48EB-9B36-255620C0D3DA}"/>
              </a:ext>
            </a:extLst>
          </p:cNvPr>
          <p:cNvSpPr>
            <a:spLocks noGrp="1"/>
          </p:cNvSpPr>
          <p:nvPr>
            <p:ph type="sldNum" sz="quarter" idx="12"/>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8BA52C09-F7DF-435C-A7C8-6135C9637C9F}" type="slidenum">
              <a:rPr kumimoji="1" lang="ja-JP" altLang="en-US" sz="2000" b="1" i="0" u="none" strike="noStrike" kern="1200" cap="none" spc="0" normalizeH="0" baseline="0" noProof="0" smtClean="0">
                <a:ln>
                  <a:noFill/>
                </a:ln>
                <a:effectLst/>
                <a:uLnTx/>
                <a:uFillTx/>
                <a:latin typeface="Calibri"/>
                <a:ea typeface="ＭＳ Ｐゴシック" panose="020B0600070205080204" pitchFamily="50" charset="-128"/>
                <a:cs typeface="+mn-cs"/>
              </a:rPr>
              <a:pPr marL="0" marR="0" lvl="0" indent="0" defTabSz="914400" rtl="0" eaLnBrk="1" fontAlgn="auto" latinLnBrk="0" hangingPunct="1">
                <a:lnSpc>
                  <a:spcPct val="100000"/>
                </a:lnSpc>
                <a:spcBef>
                  <a:spcPts val="0"/>
                </a:spcBef>
                <a:spcAft>
                  <a:spcPts val="0"/>
                </a:spcAft>
                <a:buClrTx/>
                <a:buSzTx/>
                <a:buFontTx/>
                <a:buNone/>
                <a:tabLst/>
                <a:defRPr/>
              </a:pPr>
              <a:t>2</a:t>
            </a:fld>
            <a:endParaRPr kumimoji="1" lang="ja-JP" altLang="en-US" sz="2000" b="1" i="0" u="none" strike="noStrike" kern="1200" cap="none" spc="0" normalizeH="0" baseline="0" noProof="0">
              <a:ln>
                <a:noFill/>
              </a:ln>
              <a:effectLst/>
              <a:uLnTx/>
              <a:uFillTx/>
              <a:latin typeface="Calibri"/>
              <a:ea typeface="ＭＳ Ｐゴシック" panose="020B0600070205080204" pitchFamily="50" charset="-128"/>
              <a:cs typeface="+mn-cs"/>
            </a:endParaRPr>
          </a:p>
        </p:txBody>
      </p:sp>
      <p:sp>
        <p:nvSpPr>
          <p:cNvPr id="6" name="テキスト ボックス 5">
            <a:extLst>
              <a:ext uri="{FF2B5EF4-FFF2-40B4-BE49-F238E27FC236}">
                <a16:creationId xmlns:a16="http://schemas.microsoft.com/office/drawing/2014/main" id="{F1B46D66-9724-4718-83B4-136C2B76AC7F}"/>
              </a:ext>
            </a:extLst>
          </p:cNvPr>
          <p:cNvSpPr txBox="1"/>
          <p:nvPr/>
        </p:nvSpPr>
        <p:spPr>
          <a:xfrm>
            <a:off x="1868350" y="1340768"/>
            <a:ext cx="8665386"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effectLst/>
                <a:uLnTx/>
                <a:uFillTx/>
                <a:latin typeface="Calibri"/>
                <a:ea typeface="ＭＳ Ｐゴシック" panose="020B0600070205080204" pitchFamily="50" charset="-128"/>
                <a:cs typeface="+mn-cs"/>
              </a:rPr>
              <a:t>１．</a:t>
            </a:r>
            <a:r>
              <a:rPr lang="ja-JP" altLang="en-US" sz="3200" dirty="0">
                <a:latin typeface="Calibri"/>
                <a:ea typeface="ＭＳ Ｐゴシック" panose="020B0600070205080204" pitchFamily="50" charset="-128"/>
              </a:rPr>
              <a:t>自分のストレスサインに気づく</a:t>
            </a:r>
            <a:endParaRPr kumimoji="1" lang="en-US" altLang="ja-JP" sz="3200" b="0" i="0" u="none" strike="noStrike" kern="1200" cap="none" spc="0" normalizeH="0" baseline="0" noProof="0" dirty="0">
              <a:ln>
                <a:noFill/>
              </a:ln>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3200" dirty="0">
              <a:solidFill>
                <a:schemeClr val="bg1">
                  <a:lumMod val="75000"/>
                </a:schemeClr>
              </a:solidFill>
              <a:latin typeface="Calibri"/>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rPr>
              <a:t>２．</a:t>
            </a:r>
            <a:r>
              <a:rPr lang="ja-JP" altLang="en-US" sz="3200" dirty="0">
                <a:solidFill>
                  <a:schemeClr val="bg1">
                    <a:lumMod val="75000"/>
                  </a:schemeClr>
                </a:solidFill>
                <a:latin typeface="Calibri"/>
                <a:ea typeface="ＭＳ Ｐゴシック" panose="020B0600070205080204" pitchFamily="50" charset="-128"/>
              </a:rPr>
              <a:t>セルフケアの基本①</a:t>
            </a:r>
            <a:endParaRPr lang="en-US" altLang="ja-JP" sz="3200" dirty="0">
              <a:solidFill>
                <a:schemeClr val="bg1">
                  <a:lumMod val="75000"/>
                </a:schemeClr>
              </a:solidFill>
              <a:latin typeface="Calibri"/>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rPr>
              <a:t>　　・セロトニンの働きと必要な栄養</a:t>
            </a:r>
            <a:endParaRPr kumimoji="1" lang="en-US" altLang="ja-JP"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rPr>
              <a:t>　　・適度な運動</a:t>
            </a:r>
            <a:r>
              <a:rPr lang="ja-JP" altLang="en-US" sz="3200" dirty="0">
                <a:solidFill>
                  <a:schemeClr val="bg1">
                    <a:lumMod val="75000"/>
                  </a:schemeClr>
                </a:solidFill>
                <a:latin typeface="Calibri"/>
                <a:ea typeface="ＭＳ Ｐゴシック" panose="020B0600070205080204" pitchFamily="50" charset="-128"/>
              </a:rPr>
              <a:t>と質の良い睡眠、</a:t>
            </a:r>
            <a:r>
              <a:rPr kumimoji="1" lang="ja-JP" altLang="en-US"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rPr>
              <a:t>休養</a:t>
            </a:r>
            <a:endParaRPr kumimoji="1" lang="en-US" altLang="ja-JP"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3200" dirty="0">
                <a:solidFill>
                  <a:schemeClr val="bg1">
                    <a:lumMod val="75000"/>
                  </a:schemeClr>
                </a:solidFill>
                <a:latin typeface="Calibri"/>
                <a:ea typeface="ＭＳ Ｐゴシック" panose="020B0600070205080204" pitchFamily="50" charset="-128"/>
              </a:rPr>
              <a:t>３</a:t>
            </a:r>
            <a:r>
              <a:rPr kumimoji="1" lang="ja-JP" altLang="en-US"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rPr>
              <a:t>．セルフケアの基本②</a:t>
            </a:r>
            <a:endParaRPr kumimoji="1" lang="en-US" altLang="ja-JP"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3200" dirty="0">
                <a:solidFill>
                  <a:schemeClr val="bg1">
                    <a:lumMod val="75000"/>
                  </a:schemeClr>
                </a:solidFill>
                <a:latin typeface="Calibri"/>
                <a:ea typeface="ＭＳ Ｐゴシック" panose="020B0600070205080204" pitchFamily="50" charset="-128"/>
              </a:rPr>
              <a:t>　　・コミュニケーション</a:t>
            </a:r>
            <a:endParaRPr kumimoji="1" lang="en-US" altLang="ja-JP"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200" b="0" i="0" u="none" strike="noStrike" kern="1200" cap="none" spc="0" normalizeH="0" baseline="0" noProof="0" dirty="0">
              <a:ln>
                <a:noFill/>
              </a:ln>
              <a:solidFill>
                <a:prstClr val="white">
                  <a:lumMod val="65000"/>
                </a:prstClr>
              </a:solidFill>
              <a:effectLst/>
              <a:uLnTx/>
              <a:uFillTx/>
              <a:latin typeface="Calibri"/>
              <a:ea typeface="ＭＳ Ｐゴシック" panose="020B0600070205080204" pitchFamily="50" charset="-128"/>
              <a:cs typeface="+mn-cs"/>
            </a:endParaRPr>
          </a:p>
        </p:txBody>
      </p:sp>
      <p:sp>
        <p:nvSpPr>
          <p:cNvPr id="5" name="テキスト ボックス 4">
            <a:extLst>
              <a:ext uri="{FF2B5EF4-FFF2-40B4-BE49-F238E27FC236}">
                <a16:creationId xmlns:a16="http://schemas.microsoft.com/office/drawing/2014/main" id="{8C5EF596-74FC-4487-94AE-56648550912A}"/>
              </a:ext>
            </a:extLst>
          </p:cNvPr>
          <p:cNvSpPr txBox="1"/>
          <p:nvPr/>
        </p:nvSpPr>
        <p:spPr>
          <a:xfrm>
            <a:off x="4439816" y="-1268"/>
            <a:ext cx="3005951"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4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本日の内容</a:t>
            </a:r>
          </a:p>
        </p:txBody>
      </p:sp>
    </p:spTree>
    <p:extLst>
      <p:ext uri="{BB962C8B-B14F-4D97-AF65-F5344CB8AC3E}">
        <p14:creationId xmlns:p14="http://schemas.microsoft.com/office/powerpoint/2010/main" val="600768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2B2609F-9E13-357F-6C6A-7F7E599EA377}"/>
              </a:ext>
            </a:extLst>
          </p:cNvPr>
          <p:cNvSpPr>
            <a:spLocks noGrp="1"/>
          </p:cNvSpPr>
          <p:nvPr>
            <p:ph type="sldNum" sz="quarter" idx="12"/>
          </p:nvPr>
        </p:nvSpPr>
        <p:spPr/>
        <p:txBody>
          <a:bodyPr/>
          <a:lstStyle/>
          <a:p>
            <a:fld id="{8BA52C09-F7DF-435C-A7C8-6135C9637C9F}" type="slidenum">
              <a:rPr kumimoji="1" lang="ja-JP" altLang="en-US" smtClean="0"/>
              <a:pPr/>
              <a:t>3</a:t>
            </a:fld>
            <a:endParaRPr kumimoji="1" lang="ja-JP" altLang="en-US"/>
          </a:p>
        </p:txBody>
      </p:sp>
      <p:graphicFrame>
        <p:nvGraphicFramePr>
          <p:cNvPr id="3" name="表 2">
            <a:extLst>
              <a:ext uri="{FF2B5EF4-FFF2-40B4-BE49-F238E27FC236}">
                <a16:creationId xmlns:a16="http://schemas.microsoft.com/office/drawing/2014/main" id="{CEC4EBE5-5A1C-E008-6129-0B6C2C1D5BF4}"/>
              </a:ext>
            </a:extLst>
          </p:cNvPr>
          <p:cNvGraphicFramePr>
            <a:graphicFrameLocks noGrp="1"/>
          </p:cNvGraphicFramePr>
          <p:nvPr>
            <p:extLst>
              <p:ext uri="{D42A27DB-BD31-4B8C-83A1-F6EECF244321}">
                <p14:modId xmlns:p14="http://schemas.microsoft.com/office/powerpoint/2010/main" val="2438156796"/>
              </p:ext>
            </p:extLst>
          </p:nvPr>
        </p:nvGraphicFramePr>
        <p:xfrm>
          <a:off x="1136072" y="1343121"/>
          <a:ext cx="10141528" cy="4891425"/>
        </p:xfrm>
        <a:graphic>
          <a:graphicData uri="http://schemas.openxmlformats.org/drawingml/2006/table">
            <a:tbl>
              <a:tblPr firstRow="1" bandRow="1">
                <a:tableStyleId>{5940675A-B579-460E-94D1-54222C63F5DA}</a:tableStyleId>
              </a:tblPr>
              <a:tblGrid>
                <a:gridCol w="5070764">
                  <a:extLst>
                    <a:ext uri="{9D8B030D-6E8A-4147-A177-3AD203B41FA5}">
                      <a16:colId xmlns:a16="http://schemas.microsoft.com/office/drawing/2014/main" val="690847694"/>
                    </a:ext>
                  </a:extLst>
                </a:gridCol>
                <a:gridCol w="5070764">
                  <a:extLst>
                    <a:ext uri="{9D8B030D-6E8A-4147-A177-3AD203B41FA5}">
                      <a16:colId xmlns:a16="http://schemas.microsoft.com/office/drawing/2014/main" val="282282207"/>
                    </a:ext>
                  </a:extLst>
                </a:gridCol>
              </a:tblGrid>
              <a:tr h="594057">
                <a:tc>
                  <a:txBody>
                    <a:bodyPr/>
                    <a:lstStyle/>
                    <a:p>
                      <a:pPr algn="ctr"/>
                      <a:r>
                        <a:rPr kumimoji="1" lang="ja-JP" altLang="en-US" sz="2800" b="1" dirty="0"/>
                        <a:t>どんな時に</a:t>
                      </a:r>
                    </a:p>
                  </a:txBody>
                  <a:tcPr/>
                </a:tc>
                <a:tc>
                  <a:txBody>
                    <a:bodyPr/>
                    <a:lstStyle/>
                    <a:p>
                      <a:pPr algn="ctr"/>
                      <a:r>
                        <a:rPr kumimoji="1" lang="ja-JP" altLang="en-US" sz="2800" b="1" dirty="0"/>
                        <a:t>どうなる？</a:t>
                      </a:r>
                    </a:p>
                  </a:txBody>
                  <a:tcPr/>
                </a:tc>
                <a:extLst>
                  <a:ext uri="{0D108BD9-81ED-4DB2-BD59-A6C34878D82A}">
                    <a16:rowId xmlns:a16="http://schemas.microsoft.com/office/drawing/2014/main" val="1035917908"/>
                  </a:ext>
                </a:extLst>
              </a:tr>
              <a:tr h="1432456">
                <a:tc>
                  <a:txBody>
                    <a:bodyPr/>
                    <a:lstStyle/>
                    <a:p>
                      <a:endParaRPr kumimoji="1" lang="ja-JP" altLang="en-US"/>
                    </a:p>
                  </a:txBody>
                  <a:tcPr/>
                </a:tc>
                <a:tc>
                  <a:txBody>
                    <a:bodyPr/>
                    <a:lstStyle/>
                    <a:p>
                      <a:endParaRPr kumimoji="1" lang="ja-JP" altLang="en-US"/>
                    </a:p>
                  </a:txBody>
                  <a:tcPr/>
                </a:tc>
                <a:extLst>
                  <a:ext uri="{0D108BD9-81ED-4DB2-BD59-A6C34878D82A}">
                    <a16:rowId xmlns:a16="http://schemas.microsoft.com/office/drawing/2014/main" val="372276117"/>
                  </a:ext>
                </a:extLst>
              </a:tr>
              <a:tr h="1432456">
                <a:tc>
                  <a:txBody>
                    <a:bodyPr/>
                    <a:lstStyle/>
                    <a:p>
                      <a:endParaRPr kumimoji="1" lang="ja-JP" altLang="en-US"/>
                    </a:p>
                  </a:txBody>
                  <a:tcPr/>
                </a:tc>
                <a:tc>
                  <a:txBody>
                    <a:bodyPr/>
                    <a:lstStyle/>
                    <a:p>
                      <a:endParaRPr kumimoji="1" lang="ja-JP" altLang="en-US"/>
                    </a:p>
                  </a:txBody>
                  <a:tcPr/>
                </a:tc>
                <a:extLst>
                  <a:ext uri="{0D108BD9-81ED-4DB2-BD59-A6C34878D82A}">
                    <a16:rowId xmlns:a16="http://schemas.microsoft.com/office/drawing/2014/main" val="255394484"/>
                  </a:ext>
                </a:extLst>
              </a:tr>
              <a:tr h="1432456">
                <a:tc>
                  <a:txBody>
                    <a:bodyPr/>
                    <a:lstStyle/>
                    <a:p>
                      <a:endParaRPr kumimoji="1" lang="ja-JP" altLang="en-US"/>
                    </a:p>
                  </a:txBody>
                  <a:tcPr/>
                </a:tc>
                <a:tc>
                  <a:txBody>
                    <a:bodyPr/>
                    <a:lstStyle/>
                    <a:p>
                      <a:endParaRPr kumimoji="1" lang="ja-JP" altLang="en-US" dirty="0"/>
                    </a:p>
                  </a:txBody>
                  <a:tcPr/>
                </a:tc>
                <a:extLst>
                  <a:ext uri="{0D108BD9-81ED-4DB2-BD59-A6C34878D82A}">
                    <a16:rowId xmlns:a16="http://schemas.microsoft.com/office/drawing/2014/main" val="283816675"/>
                  </a:ext>
                </a:extLst>
              </a:tr>
            </a:tbl>
          </a:graphicData>
        </a:graphic>
      </p:graphicFrame>
      <p:sp>
        <p:nvSpPr>
          <p:cNvPr id="4" name="Rectangle 2">
            <a:extLst>
              <a:ext uri="{FF2B5EF4-FFF2-40B4-BE49-F238E27FC236}">
                <a16:creationId xmlns:a16="http://schemas.microsoft.com/office/drawing/2014/main" id="{CAAA3B49-A79D-79C2-87F5-3B1D70AB75DC}"/>
              </a:ext>
            </a:extLst>
          </p:cNvPr>
          <p:cNvSpPr txBox="1">
            <a:spLocks noChangeArrowheads="1"/>
          </p:cNvSpPr>
          <p:nvPr/>
        </p:nvSpPr>
        <p:spPr>
          <a:xfrm>
            <a:off x="2262549" y="46605"/>
            <a:ext cx="7888574" cy="935038"/>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ctr" defTabSz="914284" rtl="0" eaLnBrk="1" fontAlgn="auto" latinLnBrk="0" hangingPunct="1">
              <a:lnSpc>
                <a:spcPct val="100000"/>
              </a:lnSpc>
              <a:spcBef>
                <a:spcPct val="0"/>
              </a:spcBef>
              <a:spcAft>
                <a:spcPts val="0"/>
              </a:spcAft>
              <a:buClrTx/>
              <a:buSzTx/>
              <a:buFontTx/>
              <a:buNone/>
              <a:tabLst/>
              <a:defRPr/>
            </a:pPr>
            <a:r>
              <a:rPr kumimoji="1" lang="ja-JP" altLang="en-US" sz="40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あなたにとってストレスとは？</a:t>
            </a:r>
          </a:p>
        </p:txBody>
      </p:sp>
    </p:spTree>
    <p:extLst>
      <p:ext uri="{BB962C8B-B14F-4D97-AF65-F5344CB8AC3E}">
        <p14:creationId xmlns:p14="http://schemas.microsoft.com/office/powerpoint/2010/main" val="675912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979D7-6752-4B9D-BC54-BB8BA8F0229B}" type="slidenum">
              <a:rPr kumimoji="1" lang="ja-JP" altLang="en-US" sz="2000" b="1" i="0" u="none" strike="noStrike" kern="1200" cap="none" spc="0" normalizeH="0" baseline="0" noProof="0" smtClean="0">
                <a:ln>
                  <a:noFill/>
                </a:ln>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1" lang="ja-JP" altLang="en-US" sz="2000" b="1" i="0" u="none" strike="noStrike" kern="1200" cap="none" spc="0" normalizeH="0" baseline="0" noProof="0">
              <a:ln>
                <a:noFill/>
              </a:ln>
              <a:effectLst/>
              <a:uLnTx/>
              <a:uFillTx/>
              <a:latin typeface="Calibri"/>
              <a:ea typeface="ＭＳ Ｐゴシック" panose="020B0600070205080204" pitchFamily="50" charset="-128"/>
              <a:cs typeface="+mn-cs"/>
            </a:endParaRPr>
          </a:p>
        </p:txBody>
      </p:sp>
      <p:sp>
        <p:nvSpPr>
          <p:cNvPr id="229383" name="スライド番号プレースホルダ 3"/>
          <p:cNvSpPr txBox="1">
            <a:spLocks noGrp="1" noChangeArrowheads="1"/>
          </p:cNvSpPr>
          <p:nvPr/>
        </p:nvSpPr>
        <p:spPr bwMode="auto">
          <a:xfrm>
            <a:off x="85852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912813">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defTabSz="912813">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defTabSz="912813">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defTabSz="912813">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defTabSz="912813">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marL="0" marR="0" lvl="0" indent="0" algn="r" defTabSz="912813" rtl="0" eaLnBrk="1" fontAlgn="auto" latinLnBrk="0" hangingPunct="1">
              <a:lnSpc>
                <a:spcPct val="100000"/>
              </a:lnSpc>
              <a:spcBef>
                <a:spcPct val="0"/>
              </a:spcBef>
              <a:spcAft>
                <a:spcPts val="0"/>
              </a:spcAft>
              <a:buClrTx/>
              <a:buSzTx/>
              <a:buFontTx/>
              <a:buNone/>
              <a:tabLst/>
              <a:defRPr/>
            </a:pPr>
            <a:fld id="{C43B8358-D538-414D-B65A-897DF749FFA4}" type="slidenum">
              <a:rPr kumimoji="1" lang="ja-JP" altLang="en-US" sz="1400" b="0" i="0" u="none" strike="noStrike" kern="1200" cap="none" spc="0" normalizeH="0" baseline="0" noProof="0">
                <a:ln>
                  <a:noFill/>
                </a:ln>
                <a:solidFill>
                  <a:srgbClr val="FFFFFF"/>
                </a:solidFill>
                <a:effectLst/>
                <a:uLnTx/>
                <a:uFillTx/>
                <a:latin typeface="Tahoma" pitchFamily="34" charset="0"/>
                <a:ea typeface="ＭＳ Ｐゴシック" pitchFamily="50" charset="-128"/>
                <a:cs typeface="+mn-cs"/>
              </a:rPr>
              <a:pPr marL="0" marR="0" lvl="0" indent="0" algn="r" defTabSz="912813" rtl="0" eaLnBrk="1" fontAlgn="auto" latinLnBrk="0" hangingPunct="1">
                <a:lnSpc>
                  <a:spcPct val="100000"/>
                </a:lnSpc>
                <a:spcBef>
                  <a:spcPct val="0"/>
                </a:spcBef>
                <a:spcAft>
                  <a:spcPts val="0"/>
                </a:spcAft>
                <a:buClrTx/>
                <a:buSzTx/>
                <a:buFontTx/>
                <a:buNone/>
                <a:tabLst/>
                <a:defRPr/>
              </a:pPr>
              <a:t>4</a:t>
            </a:fld>
            <a:endParaRPr kumimoji="1" lang="en-US" altLang="ja-JP" sz="1400" b="0" i="0" u="none" strike="noStrike" kern="1200" cap="none" spc="0" normalizeH="0" baseline="0" noProof="0">
              <a:ln>
                <a:noFill/>
              </a:ln>
              <a:solidFill>
                <a:srgbClr val="FFFFFF"/>
              </a:solidFill>
              <a:effectLst/>
              <a:uLnTx/>
              <a:uFillTx/>
              <a:latin typeface="Tahoma" pitchFamily="34" charset="0"/>
              <a:ea typeface="ＭＳ Ｐゴシック" pitchFamily="50" charset="-128"/>
              <a:cs typeface="+mn-cs"/>
            </a:endParaRPr>
          </a:p>
        </p:txBody>
      </p:sp>
      <p:sp>
        <p:nvSpPr>
          <p:cNvPr id="229379" name="AutoShape 3"/>
          <p:cNvSpPr>
            <a:spLocks noChangeArrowheads="1"/>
          </p:cNvSpPr>
          <p:nvPr/>
        </p:nvSpPr>
        <p:spPr bwMode="auto">
          <a:xfrm rot="10800000">
            <a:off x="3387132" y="1866181"/>
            <a:ext cx="5673461" cy="3254057"/>
          </a:xfrm>
          <a:prstGeom prst="triangle">
            <a:avLst>
              <a:gd name="adj" fmla="val 50000"/>
            </a:avLst>
          </a:prstGeom>
          <a:noFill/>
          <a:ln w="57150">
            <a:solidFill>
              <a:srgbClr val="CC99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defTabSz="912813">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defTabSz="912813">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defTabSz="912813">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defTabSz="912813">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defTabSz="912813">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marL="0" marR="0" lvl="0" indent="0" algn="l" defTabSz="912813" rtl="0" eaLnBrk="1" fontAlgn="auto" latinLnBrk="0" hangingPunct="1">
              <a:lnSpc>
                <a:spcPct val="100000"/>
              </a:lnSpc>
              <a:spcBef>
                <a:spcPct val="0"/>
              </a:spcBef>
              <a:spcAft>
                <a:spcPts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ＭＳ ゴシック" pitchFamily="49" charset="-128"/>
              <a:ea typeface="ＭＳ ゴシック" pitchFamily="49" charset="-128"/>
              <a:cs typeface="+mn-cs"/>
            </a:endParaRPr>
          </a:p>
        </p:txBody>
      </p:sp>
      <p:grpSp>
        <p:nvGrpSpPr>
          <p:cNvPr id="5" name="グループ化 4">
            <a:extLst>
              <a:ext uri="{FF2B5EF4-FFF2-40B4-BE49-F238E27FC236}">
                <a16:creationId xmlns:a16="http://schemas.microsoft.com/office/drawing/2014/main" id="{DDEEE993-58BE-46AA-ACFE-FB48ED4EA376}"/>
              </a:ext>
            </a:extLst>
          </p:cNvPr>
          <p:cNvGrpSpPr/>
          <p:nvPr/>
        </p:nvGrpSpPr>
        <p:grpSpPr>
          <a:xfrm>
            <a:off x="1744160" y="800402"/>
            <a:ext cx="2563209" cy="1931193"/>
            <a:chOff x="248993" y="1071540"/>
            <a:chExt cx="2563209" cy="1931193"/>
          </a:xfrm>
        </p:grpSpPr>
        <p:sp>
          <p:nvSpPr>
            <p:cNvPr id="87044" name="Text Box 4"/>
            <p:cNvSpPr txBox="1">
              <a:spLocks noChangeArrowheads="1"/>
            </p:cNvSpPr>
            <p:nvPr/>
          </p:nvSpPr>
          <p:spPr bwMode="auto">
            <a:xfrm>
              <a:off x="1699364" y="1071540"/>
              <a:ext cx="11128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813">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defTabSz="912813">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defTabSz="912813">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defTabSz="912813">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defTabSz="912813">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marL="0" marR="0" lvl="0" indent="0" algn="l" defTabSz="912813" rtl="0" eaLnBrk="1" fontAlgn="auto" latinLnBrk="0" hangingPunct="1">
                <a:lnSpc>
                  <a:spcPct val="10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rPr>
                <a:t>身体面</a:t>
              </a:r>
            </a:p>
          </p:txBody>
        </p:sp>
        <p:pic>
          <p:nvPicPr>
            <p:cNvPr id="87048" name="図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8993" y="1302521"/>
              <a:ext cx="1508125" cy="170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グループ化 6">
            <a:extLst>
              <a:ext uri="{FF2B5EF4-FFF2-40B4-BE49-F238E27FC236}">
                <a16:creationId xmlns:a16="http://schemas.microsoft.com/office/drawing/2014/main" id="{69A265DA-8EA9-449A-94A6-385C50F01CD3}"/>
              </a:ext>
            </a:extLst>
          </p:cNvPr>
          <p:cNvGrpSpPr/>
          <p:nvPr/>
        </p:nvGrpSpPr>
        <p:grpSpPr>
          <a:xfrm>
            <a:off x="4451280" y="4171227"/>
            <a:ext cx="2508818" cy="1738361"/>
            <a:chOff x="2279576" y="3848354"/>
            <a:chExt cx="2508818" cy="1738361"/>
          </a:xfrm>
        </p:grpSpPr>
        <p:sp>
          <p:nvSpPr>
            <p:cNvPr id="87045" name="Text Box 5"/>
            <p:cNvSpPr txBox="1">
              <a:spLocks noChangeArrowheads="1"/>
            </p:cNvSpPr>
            <p:nvPr/>
          </p:nvSpPr>
          <p:spPr bwMode="auto">
            <a:xfrm>
              <a:off x="2279576" y="4872714"/>
              <a:ext cx="11128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813">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defTabSz="912813">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defTabSz="912813">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defTabSz="912813">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defTabSz="912813">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marL="0" marR="0" lvl="0" indent="0" algn="l" defTabSz="912813" rtl="0" eaLnBrk="1" fontAlgn="auto" latinLnBrk="0" hangingPunct="1">
                <a:lnSpc>
                  <a:spcPct val="10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rPr>
                <a:t>精神面</a:t>
              </a:r>
            </a:p>
          </p:txBody>
        </p:sp>
        <p:pic>
          <p:nvPicPr>
            <p:cNvPr id="87049" name="図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94297" y="3848354"/>
              <a:ext cx="1294097" cy="1738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グループ化 7">
            <a:extLst>
              <a:ext uri="{FF2B5EF4-FFF2-40B4-BE49-F238E27FC236}">
                <a16:creationId xmlns:a16="http://schemas.microsoft.com/office/drawing/2014/main" id="{160EB916-3684-4590-B94E-7A5E796D9196}"/>
              </a:ext>
            </a:extLst>
          </p:cNvPr>
          <p:cNvGrpSpPr/>
          <p:nvPr/>
        </p:nvGrpSpPr>
        <p:grpSpPr>
          <a:xfrm>
            <a:off x="7991448" y="974592"/>
            <a:ext cx="2867733" cy="1582814"/>
            <a:chOff x="4830196" y="1039515"/>
            <a:chExt cx="2867733" cy="1582814"/>
          </a:xfrm>
        </p:grpSpPr>
        <p:sp>
          <p:nvSpPr>
            <p:cNvPr id="87046" name="Text Box 6"/>
            <p:cNvSpPr txBox="1">
              <a:spLocks noChangeArrowheads="1"/>
            </p:cNvSpPr>
            <p:nvPr/>
          </p:nvSpPr>
          <p:spPr bwMode="auto">
            <a:xfrm>
              <a:off x="4830196" y="1062957"/>
              <a:ext cx="11128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813">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defTabSz="912813">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defTabSz="912813">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defTabSz="912813">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defTabSz="912813">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marL="0" marR="0" lvl="0" indent="0" algn="l" defTabSz="912813" rtl="0" eaLnBrk="1" fontAlgn="auto" latinLnBrk="0" hangingPunct="1">
                <a:lnSpc>
                  <a:spcPct val="10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rPr>
                <a:t>行動面</a:t>
              </a:r>
            </a:p>
          </p:txBody>
        </p:sp>
        <p:pic>
          <p:nvPicPr>
            <p:cNvPr id="8705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32135" y="1039515"/>
              <a:ext cx="1565794" cy="1582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4" name="テキスト ボックス 3"/>
          <p:cNvSpPr txBox="1">
            <a:spLocks noChangeArrowheads="1"/>
          </p:cNvSpPr>
          <p:nvPr/>
        </p:nvSpPr>
        <p:spPr bwMode="auto">
          <a:xfrm>
            <a:off x="2145662" y="6023889"/>
            <a:ext cx="8156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813">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defTabSz="912813">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defTabSz="912813">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defTabSz="912813">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defTabSz="912813">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marL="0" marR="0" lvl="0" indent="0" algn="l" defTabSz="912813" rtl="0" eaLnBrk="1" fontAlgn="auto" latinLnBrk="0" hangingPunct="1">
              <a:lnSpc>
                <a:spcPct val="10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srgbClr val="000000"/>
                </a:solidFill>
                <a:effectLst/>
                <a:uLnTx/>
                <a:uFillTx/>
                <a:latin typeface="Calibri" pitchFamily="34" charset="0"/>
                <a:ea typeface="ＭＳ Ｐゴシック" pitchFamily="50" charset="-128"/>
                <a:cs typeface="+mn-cs"/>
              </a:rPr>
              <a:t>過剰なストレスがかかっていることに早く気づいて、対処する。</a:t>
            </a:r>
          </a:p>
        </p:txBody>
      </p:sp>
      <p:sp>
        <p:nvSpPr>
          <p:cNvPr id="6" name="テキスト ボックス 5"/>
          <p:cNvSpPr txBox="1">
            <a:spLocks noChangeArrowheads="1"/>
          </p:cNvSpPr>
          <p:nvPr/>
        </p:nvSpPr>
        <p:spPr bwMode="auto">
          <a:xfrm>
            <a:off x="4277587" y="2342391"/>
            <a:ext cx="38925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813">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defTabSz="912813">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defTabSz="912813">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defTabSz="912813">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defTabSz="912813">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defTabSz="912813"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marL="0" marR="0" lvl="0" indent="0" algn="l" defTabSz="912813" rtl="0" eaLnBrk="1" fontAlgn="auto" latinLnBrk="0" hangingPunct="1">
              <a:lnSpc>
                <a:spcPct val="100000"/>
              </a:lnSpc>
              <a:spcBef>
                <a:spcPct val="0"/>
              </a:spcBef>
              <a:spcAft>
                <a:spcPts val="0"/>
              </a:spcAft>
              <a:buClrTx/>
              <a:buSzTx/>
              <a:buFontTx/>
              <a:buNone/>
              <a:tabLst/>
              <a:defRPr/>
            </a:pPr>
            <a:r>
              <a:rPr kumimoji="1" lang="ja-JP" altLang="en-US" sz="4800" b="1" i="0" u="none" strike="noStrike" kern="1200" cap="none" spc="0" normalizeH="0" baseline="0" noProof="0" dirty="0">
                <a:ln>
                  <a:noFill/>
                </a:ln>
                <a:solidFill>
                  <a:srgbClr val="FF0000"/>
                </a:solidFill>
                <a:effectLst/>
                <a:uLnTx/>
                <a:uFillTx/>
                <a:latin typeface="Calibri" pitchFamily="34" charset="0"/>
                <a:ea typeface="ＭＳ Ｐゴシック" pitchFamily="50" charset="-128"/>
                <a:cs typeface="+mn-cs"/>
              </a:rPr>
              <a:t>ストレスサイン</a:t>
            </a:r>
          </a:p>
        </p:txBody>
      </p:sp>
      <p:sp>
        <p:nvSpPr>
          <p:cNvPr id="3" name="Rectangle 2">
            <a:extLst>
              <a:ext uri="{FF2B5EF4-FFF2-40B4-BE49-F238E27FC236}">
                <a16:creationId xmlns:a16="http://schemas.microsoft.com/office/drawing/2014/main" id="{AE6AD022-41D7-A361-9AD9-3D55E4121C0D}"/>
              </a:ext>
            </a:extLst>
          </p:cNvPr>
          <p:cNvSpPr txBox="1">
            <a:spLocks noChangeArrowheads="1"/>
          </p:cNvSpPr>
          <p:nvPr/>
        </p:nvSpPr>
        <p:spPr>
          <a:xfrm>
            <a:off x="2279575" y="13959"/>
            <a:ext cx="7888574" cy="935038"/>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ctr" defTabSz="914284" rtl="0" eaLnBrk="1" fontAlgn="auto" latinLnBrk="0" hangingPunct="1">
              <a:lnSpc>
                <a:spcPct val="100000"/>
              </a:lnSpc>
              <a:spcBef>
                <a:spcPct val="0"/>
              </a:spcBef>
              <a:spcAft>
                <a:spcPts val="0"/>
              </a:spcAft>
              <a:buClrTx/>
              <a:buSzTx/>
              <a:buFontTx/>
              <a:buNone/>
              <a:tabLst/>
              <a:defRPr/>
            </a:pPr>
            <a:r>
              <a:rPr kumimoji="1" lang="ja-JP" altLang="en-US" sz="40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ストレスサイン</a:t>
            </a:r>
          </a:p>
        </p:txBody>
      </p:sp>
    </p:spTree>
    <p:extLst>
      <p:ext uri="{BB962C8B-B14F-4D97-AF65-F5344CB8AC3E}">
        <p14:creationId xmlns:p14="http://schemas.microsoft.com/office/powerpoint/2010/main" val="2078131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7FF832A9-EE35-42DE-BD0A-4C6B976751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A52C09-F7DF-435C-A7C8-6135C9637C9F}" type="slidenum">
              <a:rPr kumimoji="1" lang="ja-JP" altLang="en-US" sz="2000" b="1" i="0" u="none" strike="noStrike" kern="1200" cap="none" spc="0" normalizeH="0" baseline="0" noProof="0" smtClean="0">
                <a:ln>
                  <a:noFill/>
                </a:ln>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ja-JP" altLang="en-US" sz="2000" b="1" i="0" u="none" strike="noStrike" kern="1200" cap="none" spc="0" normalizeH="0" baseline="0" noProof="0">
              <a:ln>
                <a:noFill/>
              </a:ln>
              <a:effectLst/>
              <a:uLnTx/>
              <a:uFillTx/>
              <a:latin typeface="Calibri"/>
              <a:ea typeface="ＭＳ Ｐゴシック" panose="020B0600070205080204" pitchFamily="50" charset="-128"/>
              <a:cs typeface="+mn-cs"/>
            </a:endParaRPr>
          </a:p>
        </p:txBody>
      </p:sp>
      <p:sp>
        <p:nvSpPr>
          <p:cNvPr id="4" name="Rectangle 2">
            <a:extLst>
              <a:ext uri="{FF2B5EF4-FFF2-40B4-BE49-F238E27FC236}">
                <a16:creationId xmlns:a16="http://schemas.microsoft.com/office/drawing/2014/main" id="{68971BD3-94BE-4207-81C1-01E76860FCA9}"/>
              </a:ext>
            </a:extLst>
          </p:cNvPr>
          <p:cNvSpPr txBox="1">
            <a:spLocks noChangeArrowheads="1"/>
          </p:cNvSpPr>
          <p:nvPr/>
        </p:nvSpPr>
        <p:spPr>
          <a:xfrm>
            <a:off x="3774280" y="101672"/>
            <a:ext cx="5418063" cy="928687"/>
          </a:xfrm>
          <a:prstGeom prst="rect">
            <a:avLst/>
          </a:prstGeom>
        </p:spPr>
        <p:txBody>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1" lang="ja-JP" altLang="en-US" sz="40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心の疲れの自覚症状　　</a:t>
            </a:r>
          </a:p>
        </p:txBody>
      </p:sp>
      <p:pic>
        <p:nvPicPr>
          <p:cNvPr id="6" name="Picture 4" descr="うつ病（気分障がい）｜ふせき心療クリニック 心療内科 精神科 児童 ...">
            <a:extLst>
              <a:ext uri="{FF2B5EF4-FFF2-40B4-BE49-F238E27FC236}">
                <a16:creationId xmlns:a16="http://schemas.microsoft.com/office/drawing/2014/main" id="{3943923D-8E15-43F2-B48B-2558DEF59F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510367" y="1538677"/>
            <a:ext cx="3046561" cy="3287352"/>
          </a:xfrm>
          <a:prstGeom prst="rect">
            <a:avLst/>
          </a:prstGeom>
          <a:noFill/>
          <a:extLst>
            <a:ext uri="{909E8E84-426E-40DD-AFC4-6F175D3DCCD1}">
              <a14:hiddenFill xmlns:a14="http://schemas.microsoft.com/office/drawing/2010/main">
                <a:solidFill>
                  <a:srgbClr val="FFFFFF"/>
                </a:solidFill>
              </a14:hiddenFill>
            </a:ext>
          </a:extLst>
        </p:spPr>
      </p:pic>
      <p:sp>
        <p:nvSpPr>
          <p:cNvPr id="12" name="角丸四角形 1">
            <a:extLst>
              <a:ext uri="{FF2B5EF4-FFF2-40B4-BE49-F238E27FC236}">
                <a16:creationId xmlns:a16="http://schemas.microsoft.com/office/drawing/2014/main" id="{BC98296D-1F49-4895-A324-9FF590031398}"/>
              </a:ext>
            </a:extLst>
          </p:cNvPr>
          <p:cNvSpPr/>
          <p:nvPr/>
        </p:nvSpPr>
        <p:spPr>
          <a:xfrm>
            <a:off x="1221778" y="975735"/>
            <a:ext cx="3267382" cy="659634"/>
          </a:xfrm>
          <a:prstGeom prst="round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頭痛・目の疲れ・胃のむかつき、動悸、息切れ、肩こり、腰痛</a:t>
            </a:r>
          </a:p>
        </p:txBody>
      </p:sp>
      <p:sp>
        <p:nvSpPr>
          <p:cNvPr id="13" name="角丸四角形 15">
            <a:extLst>
              <a:ext uri="{FF2B5EF4-FFF2-40B4-BE49-F238E27FC236}">
                <a16:creationId xmlns:a16="http://schemas.microsoft.com/office/drawing/2014/main" id="{F87B752D-14F8-4DB9-981D-C2434CFA14B5}"/>
              </a:ext>
            </a:extLst>
          </p:cNvPr>
          <p:cNvSpPr/>
          <p:nvPr/>
        </p:nvSpPr>
        <p:spPr>
          <a:xfrm>
            <a:off x="1154202" y="1875269"/>
            <a:ext cx="2770094" cy="721058"/>
          </a:xfrm>
          <a:prstGeom prst="round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性欲減退、生理不順、</a:t>
            </a:r>
            <a:endParaRPr kumimoji="1" lang="en-US" altLang="ja-JP"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ＥＤなどの症状がある。</a:t>
            </a:r>
          </a:p>
        </p:txBody>
      </p:sp>
      <p:sp>
        <p:nvSpPr>
          <p:cNvPr id="14" name="角丸四角形 9">
            <a:extLst>
              <a:ext uri="{FF2B5EF4-FFF2-40B4-BE49-F238E27FC236}">
                <a16:creationId xmlns:a16="http://schemas.microsoft.com/office/drawing/2014/main" id="{A1A24BC4-F10A-49BF-B7D2-03E39EE3B21F}"/>
              </a:ext>
            </a:extLst>
          </p:cNvPr>
          <p:cNvSpPr/>
          <p:nvPr/>
        </p:nvSpPr>
        <p:spPr>
          <a:xfrm>
            <a:off x="823371" y="2822891"/>
            <a:ext cx="2901265" cy="840883"/>
          </a:xfrm>
          <a:prstGeom prst="round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寝つきが悪い</a:t>
            </a:r>
            <a:endParaRPr kumimoji="1" lang="en-US" altLang="ja-JP"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寝る前にいやなことを</a:t>
            </a:r>
            <a:endParaRPr kumimoji="1" lang="en-US" altLang="ja-JP"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何回も思い出す</a:t>
            </a:r>
          </a:p>
        </p:txBody>
      </p:sp>
      <p:sp>
        <p:nvSpPr>
          <p:cNvPr id="15" name="角丸四角形 8">
            <a:extLst>
              <a:ext uri="{FF2B5EF4-FFF2-40B4-BE49-F238E27FC236}">
                <a16:creationId xmlns:a16="http://schemas.microsoft.com/office/drawing/2014/main" id="{4E4EBBB6-9ED8-4C7F-9676-B515640CA16C}"/>
              </a:ext>
            </a:extLst>
          </p:cNvPr>
          <p:cNvSpPr/>
          <p:nvPr/>
        </p:nvSpPr>
        <p:spPr>
          <a:xfrm>
            <a:off x="1349501" y="3890338"/>
            <a:ext cx="1952297" cy="729075"/>
          </a:xfrm>
          <a:prstGeom prst="round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全身の疲労感が</a:t>
            </a:r>
            <a:endParaRPr kumimoji="1" lang="en-US" altLang="ja-JP"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取れない</a:t>
            </a:r>
          </a:p>
        </p:txBody>
      </p:sp>
      <p:sp>
        <p:nvSpPr>
          <p:cNvPr id="16" name="角丸四角形 6">
            <a:extLst>
              <a:ext uri="{FF2B5EF4-FFF2-40B4-BE49-F238E27FC236}">
                <a16:creationId xmlns:a16="http://schemas.microsoft.com/office/drawing/2014/main" id="{7A9A723A-20F8-4407-91C0-79D502F95AA4}"/>
              </a:ext>
            </a:extLst>
          </p:cNvPr>
          <p:cNvSpPr/>
          <p:nvPr/>
        </p:nvSpPr>
        <p:spPr>
          <a:xfrm>
            <a:off x="3199290" y="4886874"/>
            <a:ext cx="2331922" cy="627456"/>
          </a:xfrm>
          <a:prstGeom prst="round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寂しさ、涙もろさなど</a:t>
            </a:r>
            <a:endParaRPr kumimoji="1" lang="en-US" altLang="ja-JP"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が増える</a:t>
            </a:r>
          </a:p>
        </p:txBody>
      </p:sp>
      <p:sp>
        <p:nvSpPr>
          <p:cNvPr id="17" name="角丸四角形 16">
            <a:extLst>
              <a:ext uri="{FF2B5EF4-FFF2-40B4-BE49-F238E27FC236}">
                <a16:creationId xmlns:a16="http://schemas.microsoft.com/office/drawing/2014/main" id="{8B564711-00BD-4953-A8AE-52B6BBC665E8}"/>
              </a:ext>
            </a:extLst>
          </p:cNvPr>
          <p:cNvSpPr/>
          <p:nvPr/>
        </p:nvSpPr>
        <p:spPr>
          <a:xfrm>
            <a:off x="5941753" y="4883618"/>
            <a:ext cx="2824655" cy="720301"/>
          </a:xfrm>
          <a:prstGeom prst="round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気持ちが不安定になる</a:t>
            </a:r>
            <a:endParaRPr kumimoji="1" lang="en-US" altLang="ja-JP"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（突然泣く、怒る、など）</a:t>
            </a:r>
          </a:p>
        </p:txBody>
      </p:sp>
      <p:sp>
        <p:nvSpPr>
          <p:cNvPr id="18" name="角丸四角形 11">
            <a:extLst>
              <a:ext uri="{FF2B5EF4-FFF2-40B4-BE49-F238E27FC236}">
                <a16:creationId xmlns:a16="http://schemas.microsoft.com/office/drawing/2014/main" id="{F9D42F36-C7C0-478D-A548-CEADBB2633D3}"/>
              </a:ext>
            </a:extLst>
          </p:cNvPr>
          <p:cNvSpPr/>
          <p:nvPr/>
        </p:nvSpPr>
        <p:spPr>
          <a:xfrm>
            <a:off x="3885061" y="5696630"/>
            <a:ext cx="1787133" cy="681647"/>
          </a:xfrm>
          <a:prstGeom prst="round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ささいなことで</a:t>
            </a:r>
            <a:endParaRPr kumimoji="1" lang="en-US" altLang="ja-JP"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イライラする</a:t>
            </a:r>
          </a:p>
        </p:txBody>
      </p:sp>
      <p:sp>
        <p:nvSpPr>
          <p:cNvPr id="19" name="角丸四角形 14">
            <a:extLst>
              <a:ext uri="{FF2B5EF4-FFF2-40B4-BE49-F238E27FC236}">
                <a16:creationId xmlns:a16="http://schemas.microsoft.com/office/drawing/2014/main" id="{8C815488-E49D-4187-9F01-7E5A8E169620}"/>
              </a:ext>
            </a:extLst>
          </p:cNvPr>
          <p:cNvSpPr/>
          <p:nvPr/>
        </p:nvSpPr>
        <p:spPr>
          <a:xfrm>
            <a:off x="5996314" y="5724192"/>
            <a:ext cx="2770094" cy="777829"/>
          </a:xfrm>
          <a:prstGeom prst="round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興味、喜び、ユーモアを</a:t>
            </a:r>
            <a:endParaRPr kumimoji="1" lang="en-US" altLang="ja-JP"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感じにくくなる</a:t>
            </a:r>
          </a:p>
        </p:txBody>
      </p:sp>
      <p:sp>
        <p:nvSpPr>
          <p:cNvPr id="20" name="角丸四角形 7">
            <a:extLst>
              <a:ext uri="{FF2B5EF4-FFF2-40B4-BE49-F238E27FC236}">
                <a16:creationId xmlns:a16="http://schemas.microsoft.com/office/drawing/2014/main" id="{FE18543D-907E-4DB1-A083-FCF2D56D7985}"/>
              </a:ext>
            </a:extLst>
          </p:cNvPr>
          <p:cNvSpPr/>
          <p:nvPr/>
        </p:nvSpPr>
        <p:spPr>
          <a:xfrm>
            <a:off x="7517342" y="1133691"/>
            <a:ext cx="2799652" cy="68692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アルコール、タバコ、</a:t>
            </a:r>
            <a:endParaRPr kumimoji="1" lang="en-US" altLang="ja-JP"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常用薬の量が増加する</a:t>
            </a:r>
          </a:p>
        </p:txBody>
      </p:sp>
      <p:sp>
        <p:nvSpPr>
          <p:cNvPr id="21" name="角丸四角形 12">
            <a:extLst>
              <a:ext uri="{FF2B5EF4-FFF2-40B4-BE49-F238E27FC236}">
                <a16:creationId xmlns:a16="http://schemas.microsoft.com/office/drawing/2014/main" id="{A655708F-847C-43D1-B165-9D3B555BA4AA}"/>
              </a:ext>
            </a:extLst>
          </p:cNvPr>
          <p:cNvSpPr/>
          <p:nvPr/>
        </p:nvSpPr>
        <p:spPr>
          <a:xfrm>
            <a:off x="8312228" y="2040843"/>
            <a:ext cx="3046561" cy="70258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仕事の能率低下が起こる</a:t>
            </a:r>
            <a:endParaRPr kumimoji="1" lang="en-US" altLang="ja-JP"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集中力、決断力が低下する</a:t>
            </a:r>
          </a:p>
        </p:txBody>
      </p:sp>
      <p:sp>
        <p:nvSpPr>
          <p:cNvPr id="22" name="角丸四角形 10">
            <a:extLst>
              <a:ext uri="{FF2B5EF4-FFF2-40B4-BE49-F238E27FC236}">
                <a16:creationId xmlns:a16="http://schemas.microsoft.com/office/drawing/2014/main" id="{FBBFAE91-67B1-4EB7-AA5F-4B5F017B276E}"/>
              </a:ext>
            </a:extLst>
          </p:cNvPr>
          <p:cNvSpPr/>
          <p:nvPr/>
        </p:nvSpPr>
        <p:spPr>
          <a:xfrm>
            <a:off x="8766408" y="2944154"/>
            <a:ext cx="2520674" cy="70258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時間が守れなくなる</a:t>
            </a:r>
            <a:endParaRPr kumimoji="1" lang="en-US" altLang="ja-JP"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遅刻、欠勤が増える</a:t>
            </a:r>
          </a:p>
        </p:txBody>
      </p:sp>
      <p:sp>
        <p:nvSpPr>
          <p:cNvPr id="23" name="角丸四角形 13">
            <a:extLst>
              <a:ext uri="{FF2B5EF4-FFF2-40B4-BE49-F238E27FC236}">
                <a16:creationId xmlns:a16="http://schemas.microsoft.com/office/drawing/2014/main" id="{E03CAD33-88BB-461F-A3E1-E60C6DD51249}"/>
              </a:ext>
            </a:extLst>
          </p:cNvPr>
          <p:cNvSpPr/>
          <p:nvPr/>
        </p:nvSpPr>
        <p:spPr>
          <a:xfrm>
            <a:off x="8446559" y="3892683"/>
            <a:ext cx="2877417" cy="68847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仕事上のトラブルや</a:t>
            </a:r>
            <a:endParaRPr kumimoji="1" lang="en-US" altLang="ja-JP"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家庭でのトラブルが増える</a:t>
            </a:r>
          </a:p>
        </p:txBody>
      </p:sp>
    </p:spTree>
    <p:extLst>
      <p:ext uri="{BB962C8B-B14F-4D97-AF65-F5344CB8AC3E}">
        <p14:creationId xmlns:p14="http://schemas.microsoft.com/office/powerpoint/2010/main" val="538400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p:cTn id="56" dur="500" fill="hold"/>
                                        <p:tgtEl>
                                          <p:spTgt spid="21"/>
                                        </p:tgtEl>
                                        <p:attrNameLst>
                                          <p:attrName>ppt_w</p:attrName>
                                        </p:attrNameLst>
                                      </p:cBhvr>
                                      <p:tavLst>
                                        <p:tav tm="0">
                                          <p:val>
                                            <p:fltVal val="0"/>
                                          </p:val>
                                        </p:tav>
                                        <p:tav tm="100000">
                                          <p:val>
                                            <p:strVal val="#ppt_w"/>
                                          </p:val>
                                        </p:tav>
                                      </p:tavLst>
                                    </p:anim>
                                    <p:anim calcmode="lin" valueType="num">
                                      <p:cBhvr>
                                        <p:cTn id="57" dur="500" fill="hold"/>
                                        <p:tgtEl>
                                          <p:spTgt spid="21"/>
                                        </p:tgtEl>
                                        <p:attrNameLst>
                                          <p:attrName>ppt_h</p:attrName>
                                        </p:attrNameLst>
                                      </p:cBhvr>
                                      <p:tavLst>
                                        <p:tav tm="0">
                                          <p:val>
                                            <p:fltVal val="0"/>
                                          </p:val>
                                        </p:tav>
                                        <p:tav tm="100000">
                                          <p:val>
                                            <p:strVal val="#ppt_h"/>
                                          </p:val>
                                        </p:tav>
                                      </p:tavLst>
                                    </p:anim>
                                    <p:animEffect transition="in" filter="fade">
                                      <p:cBhvr>
                                        <p:cTn id="58" dur="500"/>
                                        <p:tgtEl>
                                          <p:spTgt spid="2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Effect transition="in" filter="fade">
                                      <p:cBhvr>
                                        <p:cTn id="63" dur="500"/>
                                        <p:tgtEl>
                                          <p:spTgt spid="22"/>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p:cTn id="66" dur="500" fill="hold"/>
                                        <p:tgtEl>
                                          <p:spTgt spid="23"/>
                                        </p:tgtEl>
                                        <p:attrNameLst>
                                          <p:attrName>ppt_w</p:attrName>
                                        </p:attrNameLst>
                                      </p:cBhvr>
                                      <p:tavLst>
                                        <p:tav tm="0">
                                          <p:val>
                                            <p:fltVal val="0"/>
                                          </p:val>
                                        </p:tav>
                                        <p:tav tm="100000">
                                          <p:val>
                                            <p:strVal val="#ppt_w"/>
                                          </p:val>
                                        </p:tav>
                                      </p:tavLst>
                                    </p:anim>
                                    <p:anim calcmode="lin" valueType="num">
                                      <p:cBhvr>
                                        <p:cTn id="67" dur="500" fill="hold"/>
                                        <p:tgtEl>
                                          <p:spTgt spid="23"/>
                                        </p:tgtEl>
                                        <p:attrNameLst>
                                          <p:attrName>ppt_h</p:attrName>
                                        </p:attrNameLst>
                                      </p:cBhvr>
                                      <p:tavLst>
                                        <p:tav tm="0">
                                          <p:val>
                                            <p:fltVal val="0"/>
                                          </p:val>
                                        </p:tav>
                                        <p:tav tm="100000">
                                          <p:val>
                                            <p:strVal val="#ppt_h"/>
                                          </p:val>
                                        </p:tav>
                                      </p:tavLst>
                                    </p:anim>
                                    <p:animEffect transition="in" filter="fade">
                                      <p:cBhvr>
                                        <p:cTn id="6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3822E3D-5F43-498B-98BF-D766D2AD2A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A52C09-F7DF-435C-A7C8-6135C9637C9F}" type="slidenum">
              <a:rPr kumimoji="1" lang="ja-JP" altLang="en-US" sz="2000" b="1" i="0" u="none" strike="noStrike" kern="1200" cap="none" spc="0" normalizeH="0" baseline="0" noProof="0" smtClean="0">
                <a:ln>
                  <a:noFill/>
                </a:ln>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2000" b="1" i="0" u="none" strike="noStrike" kern="1200" cap="none" spc="0" normalizeH="0" baseline="0" noProof="0" dirty="0">
              <a:ln>
                <a:noFill/>
              </a:ln>
              <a:effectLst/>
              <a:uLnTx/>
              <a:uFillTx/>
              <a:latin typeface="Calibri"/>
              <a:ea typeface="ＭＳ Ｐゴシック" panose="020B0600070205080204" pitchFamily="50" charset="-128"/>
              <a:cs typeface="+mn-cs"/>
            </a:endParaRPr>
          </a:p>
        </p:txBody>
      </p:sp>
      <p:sp>
        <p:nvSpPr>
          <p:cNvPr id="4" name="Text Box 3">
            <a:extLst>
              <a:ext uri="{FF2B5EF4-FFF2-40B4-BE49-F238E27FC236}">
                <a16:creationId xmlns:a16="http://schemas.microsoft.com/office/drawing/2014/main" id="{BA392B85-F6F5-446D-A235-3D626E7CEBCC}"/>
              </a:ext>
            </a:extLst>
          </p:cNvPr>
          <p:cNvSpPr txBox="1">
            <a:spLocks noChangeArrowheads="1"/>
          </p:cNvSpPr>
          <p:nvPr/>
        </p:nvSpPr>
        <p:spPr bwMode="auto">
          <a:xfrm>
            <a:off x="3892662" y="200891"/>
            <a:ext cx="44066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40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ストレスと免疫力</a:t>
            </a:r>
          </a:p>
        </p:txBody>
      </p:sp>
      <p:sp>
        <p:nvSpPr>
          <p:cNvPr id="8" name="四角形: 角を丸くする 7">
            <a:extLst>
              <a:ext uri="{FF2B5EF4-FFF2-40B4-BE49-F238E27FC236}">
                <a16:creationId xmlns:a16="http://schemas.microsoft.com/office/drawing/2014/main" id="{5A56BA60-D0E9-420B-97E3-C3CE0BC2C7FD}"/>
              </a:ext>
            </a:extLst>
          </p:cNvPr>
          <p:cNvSpPr/>
          <p:nvPr/>
        </p:nvSpPr>
        <p:spPr>
          <a:xfrm>
            <a:off x="1434948" y="5234883"/>
            <a:ext cx="1789044" cy="1113182"/>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長時間労働</a:t>
            </a:r>
          </a:p>
        </p:txBody>
      </p:sp>
      <p:sp>
        <p:nvSpPr>
          <p:cNvPr id="9" name="四角形: 角を丸くする 8">
            <a:extLst>
              <a:ext uri="{FF2B5EF4-FFF2-40B4-BE49-F238E27FC236}">
                <a16:creationId xmlns:a16="http://schemas.microsoft.com/office/drawing/2014/main" id="{A459C066-8104-4282-963D-06D34B3F3406}"/>
              </a:ext>
            </a:extLst>
          </p:cNvPr>
          <p:cNvSpPr/>
          <p:nvPr/>
        </p:nvSpPr>
        <p:spPr>
          <a:xfrm>
            <a:off x="4220442" y="5230955"/>
            <a:ext cx="1789044" cy="1113182"/>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悩みごと</a:t>
            </a:r>
          </a:p>
        </p:txBody>
      </p:sp>
      <p:sp>
        <p:nvSpPr>
          <p:cNvPr id="10" name="矢印: 上 9">
            <a:extLst>
              <a:ext uri="{FF2B5EF4-FFF2-40B4-BE49-F238E27FC236}">
                <a16:creationId xmlns:a16="http://schemas.microsoft.com/office/drawing/2014/main" id="{6D2B8A46-31BF-44F4-99C3-5C90453800C7}"/>
              </a:ext>
            </a:extLst>
          </p:cNvPr>
          <p:cNvSpPr/>
          <p:nvPr/>
        </p:nvSpPr>
        <p:spPr>
          <a:xfrm rot="1865467">
            <a:off x="2301787" y="3743518"/>
            <a:ext cx="327991" cy="1083221"/>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1" name="矢印: 上 10">
            <a:extLst>
              <a:ext uri="{FF2B5EF4-FFF2-40B4-BE49-F238E27FC236}">
                <a16:creationId xmlns:a16="http://schemas.microsoft.com/office/drawing/2014/main" id="{A7427171-64A8-4755-A949-DC719A2173C5}"/>
              </a:ext>
            </a:extLst>
          </p:cNvPr>
          <p:cNvSpPr/>
          <p:nvPr/>
        </p:nvSpPr>
        <p:spPr>
          <a:xfrm rot="19838417">
            <a:off x="4645592" y="3690524"/>
            <a:ext cx="327991" cy="1083221"/>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12" name="グループ化 11">
            <a:extLst>
              <a:ext uri="{FF2B5EF4-FFF2-40B4-BE49-F238E27FC236}">
                <a16:creationId xmlns:a16="http://schemas.microsoft.com/office/drawing/2014/main" id="{68088ABC-FB23-4841-92C8-7998D2D9CDA7}"/>
              </a:ext>
            </a:extLst>
          </p:cNvPr>
          <p:cNvGrpSpPr/>
          <p:nvPr/>
        </p:nvGrpSpPr>
        <p:grpSpPr>
          <a:xfrm>
            <a:off x="2181577" y="978661"/>
            <a:ext cx="2530253" cy="2330596"/>
            <a:chOff x="1068456" y="1179858"/>
            <a:chExt cx="2733261" cy="2525055"/>
          </a:xfrm>
        </p:grpSpPr>
        <p:sp>
          <p:nvSpPr>
            <p:cNvPr id="13" name="星: 7 pt 12">
              <a:extLst>
                <a:ext uri="{FF2B5EF4-FFF2-40B4-BE49-F238E27FC236}">
                  <a16:creationId xmlns:a16="http://schemas.microsoft.com/office/drawing/2014/main" id="{BB09ACA3-8AA3-4C68-8432-197A2BD439A8}"/>
                </a:ext>
              </a:extLst>
            </p:cNvPr>
            <p:cNvSpPr/>
            <p:nvPr/>
          </p:nvSpPr>
          <p:spPr>
            <a:xfrm>
              <a:off x="1068456" y="1179858"/>
              <a:ext cx="2733261" cy="2525055"/>
            </a:xfrm>
            <a:prstGeom prst="star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14" name="テキスト ボックス 13">
              <a:extLst>
                <a:ext uri="{FF2B5EF4-FFF2-40B4-BE49-F238E27FC236}">
                  <a16:creationId xmlns:a16="http://schemas.microsoft.com/office/drawing/2014/main" id="{782CC02E-4C22-459C-B3F9-08691B4AC980}"/>
                </a:ext>
              </a:extLst>
            </p:cNvPr>
            <p:cNvSpPr txBox="1"/>
            <p:nvPr/>
          </p:nvSpPr>
          <p:spPr>
            <a:xfrm>
              <a:off x="1405797" y="2057664"/>
              <a:ext cx="2058577"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40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rPr>
                <a:t>ストレス</a:t>
              </a:r>
              <a:endParaRPr kumimoji="1" lang="en-US" altLang="ja-JP" sz="40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grpSp>
      <p:grpSp>
        <p:nvGrpSpPr>
          <p:cNvPr id="15" name="グループ化 14">
            <a:extLst>
              <a:ext uri="{FF2B5EF4-FFF2-40B4-BE49-F238E27FC236}">
                <a16:creationId xmlns:a16="http://schemas.microsoft.com/office/drawing/2014/main" id="{E122AD47-0138-45AC-8E61-AEBA8350B384}"/>
              </a:ext>
            </a:extLst>
          </p:cNvPr>
          <p:cNvGrpSpPr/>
          <p:nvPr/>
        </p:nvGrpSpPr>
        <p:grpSpPr>
          <a:xfrm>
            <a:off x="6277110" y="1170033"/>
            <a:ext cx="4272070" cy="1242655"/>
            <a:chOff x="4209288" y="1192386"/>
            <a:chExt cx="4450177" cy="1242655"/>
          </a:xfrm>
        </p:grpSpPr>
        <p:sp>
          <p:nvSpPr>
            <p:cNvPr id="16" name="矢印: 右 15">
              <a:extLst>
                <a:ext uri="{FF2B5EF4-FFF2-40B4-BE49-F238E27FC236}">
                  <a16:creationId xmlns:a16="http://schemas.microsoft.com/office/drawing/2014/main" id="{E85B5B9A-E041-40EF-BB09-A5DD727B01B8}"/>
                </a:ext>
              </a:extLst>
            </p:cNvPr>
            <p:cNvSpPr/>
            <p:nvPr/>
          </p:nvSpPr>
          <p:spPr>
            <a:xfrm>
              <a:off x="4209288" y="1584450"/>
              <a:ext cx="725423" cy="6259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17" name="グループ化 16">
              <a:extLst>
                <a:ext uri="{FF2B5EF4-FFF2-40B4-BE49-F238E27FC236}">
                  <a16:creationId xmlns:a16="http://schemas.microsoft.com/office/drawing/2014/main" id="{7E4FD728-5542-4062-B8AB-CF59F77841A8}"/>
                </a:ext>
              </a:extLst>
            </p:cNvPr>
            <p:cNvGrpSpPr/>
            <p:nvPr/>
          </p:nvGrpSpPr>
          <p:grpSpPr>
            <a:xfrm>
              <a:off x="5180770" y="1192386"/>
              <a:ext cx="3478695" cy="1242655"/>
              <a:chOff x="5180771" y="1584450"/>
              <a:chExt cx="3478695" cy="1242655"/>
            </a:xfrm>
          </p:grpSpPr>
          <p:sp>
            <p:nvSpPr>
              <p:cNvPr id="18" name="楕円 17">
                <a:extLst>
                  <a:ext uri="{FF2B5EF4-FFF2-40B4-BE49-F238E27FC236}">
                    <a16:creationId xmlns:a16="http://schemas.microsoft.com/office/drawing/2014/main" id="{94350B34-75B9-47A1-919E-889E23728893}"/>
                  </a:ext>
                </a:extLst>
              </p:cNvPr>
              <p:cNvSpPr/>
              <p:nvPr/>
            </p:nvSpPr>
            <p:spPr>
              <a:xfrm>
                <a:off x="5180771" y="1584450"/>
                <a:ext cx="3478695" cy="1242655"/>
              </a:xfrm>
              <a:prstGeom prst="ellipse">
                <a:avLst/>
              </a:prstGeom>
              <a:solidFill>
                <a:srgbClr val="9FF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9" name="テキスト ボックス 18">
                <a:extLst>
                  <a:ext uri="{FF2B5EF4-FFF2-40B4-BE49-F238E27FC236}">
                    <a16:creationId xmlns:a16="http://schemas.microsoft.com/office/drawing/2014/main" id="{1ACABAA2-8FFB-453D-B6AA-BC28576ABE08}"/>
                  </a:ext>
                </a:extLst>
              </p:cNvPr>
              <p:cNvSpPr txBox="1"/>
              <p:nvPr/>
            </p:nvSpPr>
            <p:spPr>
              <a:xfrm>
                <a:off x="5377469" y="1892826"/>
                <a:ext cx="29546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6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交感神経優位</a:t>
                </a:r>
              </a:p>
            </p:txBody>
          </p:sp>
        </p:grpSp>
      </p:grpSp>
      <p:grpSp>
        <p:nvGrpSpPr>
          <p:cNvPr id="20" name="グループ化 19">
            <a:extLst>
              <a:ext uri="{FF2B5EF4-FFF2-40B4-BE49-F238E27FC236}">
                <a16:creationId xmlns:a16="http://schemas.microsoft.com/office/drawing/2014/main" id="{D0CC8E79-E07D-4151-810C-CEB49F001916}"/>
              </a:ext>
            </a:extLst>
          </p:cNvPr>
          <p:cNvGrpSpPr/>
          <p:nvPr/>
        </p:nvGrpSpPr>
        <p:grpSpPr>
          <a:xfrm>
            <a:off x="7153392" y="2707804"/>
            <a:ext cx="3478695" cy="1831314"/>
            <a:chOff x="5268672" y="2519392"/>
            <a:chExt cx="3478695" cy="1831314"/>
          </a:xfrm>
        </p:grpSpPr>
        <p:grpSp>
          <p:nvGrpSpPr>
            <p:cNvPr id="21" name="グループ化 20">
              <a:extLst>
                <a:ext uri="{FF2B5EF4-FFF2-40B4-BE49-F238E27FC236}">
                  <a16:creationId xmlns:a16="http://schemas.microsoft.com/office/drawing/2014/main" id="{A4B7AA9A-699A-458C-960A-61A8D9BED951}"/>
                </a:ext>
              </a:extLst>
            </p:cNvPr>
            <p:cNvGrpSpPr/>
            <p:nvPr/>
          </p:nvGrpSpPr>
          <p:grpSpPr>
            <a:xfrm>
              <a:off x="5268672" y="3108051"/>
              <a:ext cx="3478695" cy="1242655"/>
              <a:chOff x="5268672" y="3108051"/>
              <a:chExt cx="3478695" cy="1242655"/>
            </a:xfrm>
          </p:grpSpPr>
          <p:grpSp>
            <p:nvGrpSpPr>
              <p:cNvPr id="23" name="グループ化 22">
                <a:extLst>
                  <a:ext uri="{FF2B5EF4-FFF2-40B4-BE49-F238E27FC236}">
                    <a16:creationId xmlns:a16="http://schemas.microsoft.com/office/drawing/2014/main" id="{DF95DDE4-E057-4283-846A-00ADCA764CE2}"/>
                  </a:ext>
                </a:extLst>
              </p:cNvPr>
              <p:cNvGrpSpPr/>
              <p:nvPr/>
            </p:nvGrpSpPr>
            <p:grpSpPr>
              <a:xfrm>
                <a:off x="5268672" y="3108051"/>
                <a:ext cx="3478695" cy="1242655"/>
                <a:chOff x="5268672" y="3108051"/>
                <a:chExt cx="3478695" cy="1242655"/>
              </a:xfrm>
            </p:grpSpPr>
            <p:sp>
              <p:nvSpPr>
                <p:cNvPr id="25" name="楕円 24">
                  <a:extLst>
                    <a:ext uri="{FF2B5EF4-FFF2-40B4-BE49-F238E27FC236}">
                      <a16:creationId xmlns:a16="http://schemas.microsoft.com/office/drawing/2014/main" id="{7B13D749-E260-4A66-BF91-B2743F4C042C}"/>
                    </a:ext>
                  </a:extLst>
                </p:cNvPr>
                <p:cNvSpPr/>
                <p:nvPr/>
              </p:nvSpPr>
              <p:spPr>
                <a:xfrm>
                  <a:off x="5268672" y="3108051"/>
                  <a:ext cx="3478695" cy="1242655"/>
                </a:xfrm>
                <a:prstGeom prst="ellipse">
                  <a:avLst/>
                </a:prstGeom>
                <a:solidFill>
                  <a:srgbClr val="3FFF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6" name="テキスト ボックス 25">
                  <a:extLst>
                    <a:ext uri="{FF2B5EF4-FFF2-40B4-BE49-F238E27FC236}">
                      <a16:creationId xmlns:a16="http://schemas.microsoft.com/office/drawing/2014/main" id="{6EA5FF06-6975-4940-A250-F01181EDCAE6}"/>
                    </a:ext>
                  </a:extLst>
                </p:cNvPr>
                <p:cNvSpPr txBox="1"/>
                <p:nvPr/>
              </p:nvSpPr>
              <p:spPr>
                <a:xfrm>
                  <a:off x="5721852" y="3267908"/>
                  <a:ext cx="2749471"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4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免疫力低下</a:t>
                  </a:r>
                </a:p>
              </p:txBody>
            </p:sp>
          </p:grpSp>
          <p:sp>
            <p:nvSpPr>
              <p:cNvPr id="24" name="テキスト ボックス 23">
                <a:extLst>
                  <a:ext uri="{FF2B5EF4-FFF2-40B4-BE49-F238E27FC236}">
                    <a16:creationId xmlns:a16="http://schemas.microsoft.com/office/drawing/2014/main" id="{B7915173-18E8-41E4-A9BE-F1633219F4D3}"/>
                  </a:ext>
                </a:extLst>
              </p:cNvPr>
              <p:cNvSpPr txBox="1"/>
              <p:nvPr/>
            </p:nvSpPr>
            <p:spPr>
              <a:xfrm>
                <a:off x="6076036" y="3831994"/>
                <a:ext cx="191110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リンパ球減少</a:t>
                </a:r>
              </a:p>
            </p:txBody>
          </p:sp>
        </p:grpSp>
        <p:sp>
          <p:nvSpPr>
            <p:cNvPr id="22" name="矢印: 右 21">
              <a:extLst>
                <a:ext uri="{FF2B5EF4-FFF2-40B4-BE49-F238E27FC236}">
                  <a16:creationId xmlns:a16="http://schemas.microsoft.com/office/drawing/2014/main" id="{70F9DF91-1D5C-423E-A465-B8FC8E72B390}"/>
                </a:ext>
              </a:extLst>
            </p:cNvPr>
            <p:cNvSpPr/>
            <p:nvPr/>
          </p:nvSpPr>
          <p:spPr>
            <a:xfrm rot="5400000">
              <a:off x="6662554" y="2464002"/>
              <a:ext cx="579744" cy="6905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27" name="グループ化 26">
            <a:extLst>
              <a:ext uri="{FF2B5EF4-FFF2-40B4-BE49-F238E27FC236}">
                <a16:creationId xmlns:a16="http://schemas.microsoft.com/office/drawing/2014/main" id="{0B97F05E-967E-4E60-9B13-8A50580A5E8F}"/>
              </a:ext>
            </a:extLst>
          </p:cNvPr>
          <p:cNvGrpSpPr/>
          <p:nvPr/>
        </p:nvGrpSpPr>
        <p:grpSpPr>
          <a:xfrm>
            <a:off x="7249511" y="4800374"/>
            <a:ext cx="3258705" cy="1801782"/>
            <a:chOff x="5213281" y="4480784"/>
            <a:chExt cx="3258705" cy="1801782"/>
          </a:xfrm>
        </p:grpSpPr>
        <p:grpSp>
          <p:nvGrpSpPr>
            <p:cNvPr id="28" name="グループ化 27">
              <a:extLst>
                <a:ext uri="{FF2B5EF4-FFF2-40B4-BE49-F238E27FC236}">
                  <a16:creationId xmlns:a16="http://schemas.microsoft.com/office/drawing/2014/main" id="{B0728608-5099-49DF-A900-002C77614594}"/>
                </a:ext>
              </a:extLst>
            </p:cNvPr>
            <p:cNvGrpSpPr/>
            <p:nvPr/>
          </p:nvGrpSpPr>
          <p:grpSpPr>
            <a:xfrm>
              <a:off x="5213281" y="5039911"/>
              <a:ext cx="3258705" cy="1242655"/>
              <a:chOff x="5124715" y="4548011"/>
              <a:chExt cx="3258705" cy="1242655"/>
            </a:xfrm>
          </p:grpSpPr>
          <p:sp>
            <p:nvSpPr>
              <p:cNvPr id="30" name="楕円 29">
                <a:extLst>
                  <a:ext uri="{FF2B5EF4-FFF2-40B4-BE49-F238E27FC236}">
                    <a16:creationId xmlns:a16="http://schemas.microsoft.com/office/drawing/2014/main" id="{74E57629-500F-4B4B-B0F6-75337119FBA8}"/>
                  </a:ext>
                </a:extLst>
              </p:cNvPr>
              <p:cNvSpPr/>
              <p:nvPr/>
            </p:nvSpPr>
            <p:spPr>
              <a:xfrm>
                <a:off x="5124715" y="4548011"/>
                <a:ext cx="3258705" cy="1242655"/>
              </a:xfrm>
              <a:prstGeom prst="ellipse">
                <a:avLst/>
              </a:prstGeom>
              <a:solidFill>
                <a:srgbClr val="00C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1" name="テキスト ボックス 30">
                <a:extLst>
                  <a:ext uri="{FF2B5EF4-FFF2-40B4-BE49-F238E27FC236}">
                    <a16:creationId xmlns:a16="http://schemas.microsoft.com/office/drawing/2014/main" id="{D38BA61B-36E8-43F9-8330-30C7A2F344DA}"/>
                  </a:ext>
                </a:extLst>
              </p:cNvPr>
              <p:cNvSpPr txBox="1"/>
              <p:nvPr/>
            </p:nvSpPr>
            <p:spPr>
              <a:xfrm>
                <a:off x="5328572" y="4787444"/>
                <a:ext cx="3005951"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44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rPr>
                  <a:t>病気の原因</a:t>
                </a:r>
              </a:p>
            </p:txBody>
          </p:sp>
        </p:grpSp>
        <p:sp>
          <p:nvSpPr>
            <p:cNvPr id="29" name="矢印: 右 28">
              <a:extLst>
                <a:ext uri="{FF2B5EF4-FFF2-40B4-BE49-F238E27FC236}">
                  <a16:creationId xmlns:a16="http://schemas.microsoft.com/office/drawing/2014/main" id="{6A51DDBB-AC98-4514-A3C7-CE592EA70E3B}"/>
                </a:ext>
              </a:extLst>
            </p:cNvPr>
            <p:cNvSpPr/>
            <p:nvPr/>
          </p:nvSpPr>
          <p:spPr>
            <a:xfrm rot="5400000">
              <a:off x="6590114" y="4444009"/>
              <a:ext cx="529068" cy="60261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Tree>
    <p:extLst>
      <p:ext uri="{BB962C8B-B14F-4D97-AF65-F5344CB8AC3E}">
        <p14:creationId xmlns:p14="http://schemas.microsoft.com/office/powerpoint/2010/main" val="125776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up)">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up)">
                                      <p:cBhvr>
                                        <p:cTn id="3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7F3EBBC3-750C-48EB-9B36-255620C0D3DA}"/>
              </a:ext>
            </a:extLst>
          </p:cNvPr>
          <p:cNvSpPr>
            <a:spLocks noGrp="1"/>
          </p:cNvSpPr>
          <p:nvPr>
            <p:ph type="sldNum" sz="quarter" idx="12"/>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8BA52C09-F7DF-435C-A7C8-6135C9637C9F}" type="slidenum">
              <a:rPr kumimoji="1" lang="ja-JP" altLang="en-US" sz="2000" b="1" i="0" u="none" strike="noStrike" kern="1200" cap="none" spc="0" normalizeH="0" baseline="0" noProof="0" smtClean="0">
                <a:ln>
                  <a:noFill/>
                </a:ln>
                <a:effectLst/>
                <a:uLnTx/>
                <a:uFillTx/>
                <a:latin typeface="Calibri"/>
                <a:ea typeface="ＭＳ Ｐゴシック" panose="020B0600070205080204" pitchFamily="50" charset="-128"/>
                <a:cs typeface="+mn-cs"/>
              </a:rPr>
              <a:pPr marL="0" marR="0" lvl="0" indent="0" defTabSz="914400" rtl="0" eaLnBrk="1" fontAlgn="auto" latinLnBrk="0" hangingPunct="1">
                <a:lnSpc>
                  <a:spcPct val="100000"/>
                </a:lnSpc>
                <a:spcBef>
                  <a:spcPts val="0"/>
                </a:spcBef>
                <a:spcAft>
                  <a:spcPts val="0"/>
                </a:spcAft>
                <a:buClrTx/>
                <a:buSzTx/>
                <a:buFontTx/>
                <a:buNone/>
                <a:tabLst/>
                <a:defRPr/>
              </a:pPr>
              <a:t>7</a:t>
            </a:fld>
            <a:endParaRPr kumimoji="1" lang="ja-JP" altLang="en-US" sz="2000" b="1" i="0" u="none" strike="noStrike" kern="1200" cap="none" spc="0" normalizeH="0" baseline="0" noProof="0">
              <a:ln>
                <a:noFill/>
              </a:ln>
              <a:effectLst/>
              <a:uLnTx/>
              <a:uFillTx/>
              <a:latin typeface="Calibri"/>
              <a:ea typeface="ＭＳ Ｐゴシック" panose="020B0600070205080204" pitchFamily="50" charset="-128"/>
              <a:cs typeface="+mn-cs"/>
            </a:endParaRPr>
          </a:p>
        </p:txBody>
      </p:sp>
      <p:sp>
        <p:nvSpPr>
          <p:cNvPr id="6" name="テキスト ボックス 5">
            <a:extLst>
              <a:ext uri="{FF2B5EF4-FFF2-40B4-BE49-F238E27FC236}">
                <a16:creationId xmlns:a16="http://schemas.microsoft.com/office/drawing/2014/main" id="{F1B46D66-9724-4718-83B4-136C2B76AC7F}"/>
              </a:ext>
            </a:extLst>
          </p:cNvPr>
          <p:cNvSpPr txBox="1"/>
          <p:nvPr/>
        </p:nvSpPr>
        <p:spPr>
          <a:xfrm>
            <a:off x="1868350" y="1340768"/>
            <a:ext cx="8665386"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rPr>
              <a:t>１．</a:t>
            </a:r>
            <a:r>
              <a:rPr lang="ja-JP" altLang="en-US" sz="3200" dirty="0">
                <a:solidFill>
                  <a:schemeClr val="bg1">
                    <a:lumMod val="75000"/>
                  </a:schemeClr>
                </a:solidFill>
                <a:latin typeface="Calibri"/>
                <a:ea typeface="ＭＳ Ｐゴシック" panose="020B0600070205080204" pitchFamily="50" charset="-128"/>
              </a:rPr>
              <a:t>自分のストレスサインに気づく</a:t>
            </a:r>
            <a:endParaRPr kumimoji="1" lang="en-US" altLang="ja-JP"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3200" dirty="0">
              <a:solidFill>
                <a:schemeClr val="bg1">
                  <a:lumMod val="75000"/>
                </a:schemeClr>
              </a:solidFill>
              <a:latin typeface="Calibri"/>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effectLst/>
                <a:uLnTx/>
                <a:uFillTx/>
                <a:latin typeface="Calibri"/>
                <a:ea typeface="ＭＳ Ｐゴシック" panose="020B0600070205080204" pitchFamily="50" charset="-128"/>
                <a:cs typeface="+mn-cs"/>
              </a:rPr>
              <a:t>２．</a:t>
            </a:r>
            <a:r>
              <a:rPr lang="ja-JP" altLang="en-US" sz="3200" dirty="0">
                <a:latin typeface="Calibri"/>
                <a:ea typeface="ＭＳ Ｐゴシック" panose="020B0600070205080204" pitchFamily="50" charset="-128"/>
              </a:rPr>
              <a:t>セルフケアの基本①</a:t>
            </a:r>
            <a:endParaRPr lang="en-US" altLang="ja-JP" sz="3200" dirty="0">
              <a:latin typeface="Calibri"/>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effectLst/>
                <a:uLnTx/>
                <a:uFillTx/>
                <a:latin typeface="Calibri"/>
                <a:ea typeface="ＭＳ Ｐゴシック" panose="020B0600070205080204" pitchFamily="50" charset="-128"/>
                <a:cs typeface="+mn-cs"/>
              </a:rPr>
              <a:t>　　・セロトニンの働きと必要な栄養</a:t>
            </a:r>
            <a:endParaRPr kumimoji="1" lang="en-US" altLang="ja-JP" sz="3200" b="0" i="0" u="none" strike="noStrike" kern="1200" cap="none" spc="0" normalizeH="0" baseline="0" noProof="0" dirty="0">
              <a:ln>
                <a:noFill/>
              </a:ln>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effectLst/>
                <a:uLnTx/>
                <a:uFillTx/>
                <a:latin typeface="Calibri"/>
                <a:ea typeface="ＭＳ Ｐゴシック" panose="020B0600070205080204" pitchFamily="50" charset="-128"/>
                <a:cs typeface="+mn-cs"/>
              </a:rPr>
              <a:t>　　・適度な運動</a:t>
            </a:r>
            <a:r>
              <a:rPr lang="ja-JP" altLang="en-US" sz="3200" dirty="0">
                <a:latin typeface="Calibri"/>
                <a:ea typeface="ＭＳ Ｐゴシック" panose="020B0600070205080204" pitchFamily="50" charset="-128"/>
              </a:rPr>
              <a:t>と質の良い睡眠、</a:t>
            </a:r>
            <a:r>
              <a:rPr kumimoji="1" lang="ja-JP" altLang="en-US" sz="3200" b="0" i="0" u="none" strike="noStrike" kern="1200" cap="none" spc="0" normalizeH="0" baseline="0" noProof="0" dirty="0">
                <a:ln>
                  <a:noFill/>
                </a:ln>
                <a:effectLst/>
                <a:uLnTx/>
                <a:uFillTx/>
                <a:latin typeface="Calibri"/>
                <a:ea typeface="ＭＳ Ｐゴシック" panose="020B0600070205080204" pitchFamily="50" charset="-128"/>
                <a:cs typeface="+mn-cs"/>
              </a:rPr>
              <a:t>休養</a:t>
            </a:r>
            <a:endParaRPr kumimoji="1" lang="en-US" altLang="ja-JP" sz="3200" b="0" i="0" u="none" strike="noStrike" kern="1200" cap="none" spc="0" normalizeH="0" baseline="0" noProof="0" dirty="0">
              <a:ln>
                <a:noFill/>
              </a:ln>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3200" dirty="0">
                <a:solidFill>
                  <a:schemeClr val="bg1">
                    <a:lumMod val="75000"/>
                  </a:schemeClr>
                </a:solidFill>
                <a:latin typeface="Calibri"/>
                <a:ea typeface="ＭＳ Ｐゴシック" panose="020B0600070205080204" pitchFamily="50" charset="-128"/>
              </a:rPr>
              <a:t>３</a:t>
            </a:r>
            <a:r>
              <a:rPr kumimoji="1" lang="ja-JP" altLang="en-US"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rPr>
              <a:t>．セルフケアの基本②</a:t>
            </a:r>
            <a:endParaRPr kumimoji="1" lang="en-US" altLang="ja-JP"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3200" dirty="0">
                <a:solidFill>
                  <a:schemeClr val="bg1">
                    <a:lumMod val="75000"/>
                  </a:schemeClr>
                </a:solidFill>
                <a:latin typeface="Calibri"/>
                <a:ea typeface="ＭＳ Ｐゴシック" panose="020B0600070205080204" pitchFamily="50" charset="-128"/>
              </a:rPr>
              <a:t>　　・コミュニケーション</a:t>
            </a:r>
            <a:endParaRPr kumimoji="1" lang="en-US" altLang="ja-JP"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200" b="0" i="0" u="none" strike="noStrike" kern="1200" cap="none" spc="0" normalizeH="0" baseline="0" noProof="0" dirty="0">
              <a:ln>
                <a:noFill/>
              </a:ln>
              <a:solidFill>
                <a:prstClr val="white">
                  <a:lumMod val="65000"/>
                </a:prstClr>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360001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図 93" descr="HL22_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67606" y="1806745"/>
            <a:ext cx="4249129" cy="381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テキスト ボックス 85"/>
          <p:cNvSpPr txBox="1">
            <a:spLocks noChangeArrowheads="1"/>
          </p:cNvSpPr>
          <p:nvPr/>
        </p:nvSpPr>
        <p:spPr bwMode="auto">
          <a:xfrm>
            <a:off x="6340889" y="3050545"/>
            <a:ext cx="498236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FF0000"/>
                </a:solidFill>
                <a:effectLst/>
                <a:uLnTx/>
                <a:uFillTx/>
                <a:latin typeface="Arial" charset="0"/>
                <a:ea typeface="ＭＳ Ｐゴシック" charset="-128"/>
                <a:cs typeface="+mn-cs"/>
              </a:rPr>
              <a:t>生活リズムを整える</a:t>
            </a:r>
            <a:endParaRPr kumimoji="1" lang="en-US" altLang="ja-JP" sz="2000" b="1" i="0" u="none" strike="noStrike" kern="1200" cap="none" spc="0" normalizeH="0" baseline="0" noProof="0" dirty="0">
              <a:ln>
                <a:noFill/>
              </a:ln>
              <a:solidFill>
                <a:srgbClr val="FF0000"/>
              </a:solidFill>
              <a:effectLst/>
              <a:uLnTx/>
              <a:uFillTx/>
              <a:latin typeface="Arial" charset="0"/>
              <a:ea typeface="ＭＳ Ｐゴシック"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uLnTx/>
                <a:uFillTx/>
                <a:latin typeface="Arial" charset="0"/>
                <a:ea typeface="ＭＳ Ｐゴシック" charset="-128"/>
                <a:cs typeface="+mn-cs"/>
              </a:rPr>
              <a:t>睡眠・栄養・運動など、基本的な生活習慣を</a:t>
            </a:r>
            <a:endParaRPr kumimoji="1" lang="en-US" altLang="ja-JP" sz="2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uLnTx/>
                <a:uFillTx/>
                <a:latin typeface="Arial" charset="0"/>
                <a:ea typeface="ＭＳ Ｐゴシック" charset="-128"/>
                <a:cs typeface="+mn-cs"/>
              </a:rPr>
              <a:t>整えましょう。</a:t>
            </a:r>
            <a:endParaRPr kumimoji="1" lang="en-US" altLang="ja-JP" sz="2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35845" name="テキスト ボックス 86"/>
          <p:cNvSpPr txBox="1">
            <a:spLocks noChangeArrowheads="1"/>
          </p:cNvSpPr>
          <p:nvPr/>
        </p:nvSpPr>
        <p:spPr bwMode="auto">
          <a:xfrm>
            <a:off x="6340889" y="967724"/>
            <a:ext cx="4982364"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FF0000"/>
                </a:solidFill>
                <a:effectLst/>
                <a:uLnTx/>
                <a:uFillTx/>
                <a:latin typeface="Arial" charset="0"/>
                <a:ea typeface="ＭＳ Ｐゴシック" charset="-128"/>
                <a:cs typeface="+mn-cs"/>
              </a:rPr>
              <a:t>早めに</a:t>
            </a:r>
            <a:r>
              <a:rPr kumimoji="1" lang="ja-JP" altLang="ja-JP" sz="2000" b="1" i="0" u="none" strike="noStrike" kern="1200" cap="none" spc="0" normalizeH="0" baseline="0" noProof="0" dirty="0">
                <a:ln>
                  <a:noFill/>
                </a:ln>
                <a:solidFill>
                  <a:srgbClr val="FF0000"/>
                </a:solidFill>
                <a:effectLst/>
                <a:uLnTx/>
                <a:uFillTx/>
                <a:latin typeface="Arial" charset="0"/>
                <a:ea typeface="ＭＳ Ｐゴシック" charset="-128"/>
                <a:cs typeface="+mn-cs"/>
              </a:rPr>
              <a:t>ストレス</a:t>
            </a:r>
            <a:r>
              <a:rPr kumimoji="1" lang="ja-JP" altLang="en-US" sz="2000" b="1" i="0" u="none" strike="noStrike" kern="1200" cap="none" spc="0" normalizeH="0" baseline="0" noProof="0" dirty="0">
                <a:ln>
                  <a:noFill/>
                </a:ln>
                <a:solidFill>
                  <a:srgbClr val="FF0000"/>
                </a:solidFill>
                <a:effectLst/>
                <a:uLnTx/>
                <a:uFillTx/>
                <a:latin typeface="Arial" charset="0"/>
                <a:ea typeface="ＭＳ Ｐゴシック" charset="-128"/>
                <a:cs typeface="+mn-cs"/>
              </a:rPr>
              <a:t>に気づき、リフレッシュする</a:t>
            </a:r>
            <a:endParaRPr kumimoji="1" lang="en-US" altLang="ja-JP" sz="2000" b="1" i="0" u="none" strike="noStrike" kern="1200" cap="none" spc="0" normalizeH="0" baseline="0" noProof="0" dirty="0">
              <a:ln>
                <a:noFill/>
              </a:ln>
              <a:solidFill>
                <a:srgbClr val="FF0000"/>
              </a:solidFill>
              <a:effectLst/>
              <a:uLnTx/>
              <a:uFillTx/>
              <a:latin typeface="Arial" charset="0"/>
              <a:ea typeface="ＭＳ Ｐゴシック"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uLnTx/>
                <a:uFillTx/>
                <a:latin typeface="Arial" charset="0"/>
                <a:ea typeface="ＭＳ Ｐゴシック" charset="-128"/>
                <a:cs typeface="+mn-cs"/>
              </a:rPr>
              <a:t>心身の不調のサインを察知し、早めに対処</a:t>
            </a:r>
            <a:endParaRPr kumimoji="1" lang="en-US" altLang="ja-JP" sz="2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uLnTx/>
                <a:uFillTx/>
                <a:latin typeface="Arial" charset="0"/>
                <a:ea typeface="ＭＳ Ｐゴシック" charset="-128"/>
                <a:cs typeface="+mn-cs"/>
              </a:rPr>
              <a:t>しましょう。趣味や運動、行楽など定期的に</a:t>
            </a:r>
            <a:endParaRPr kumimoji="1" lang="en-US" altLang="ja-JP" sz="2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uLnTx/>
                <a:uFillTx/>
                <a:latin typeface="Arial" charset="0"/>
                <a:ea typeface="ＭＳ Ｐゴシック" charset="-128"/>
                <a:cs typeface="+mn-cs"/>
              </a:rPr>
              <a:t>楽しむ習慣を持ちましょう。</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35846" name="テキスト ボックス 75"/>
          <p:cNvSpPr txBox="1">
            <a:spLocks noChangeArrowheads="1"/>
          </p:cNvSpPr>
          <p:nvPr/>
        </p:nvSpPr>
        <p:spPr bwMode="auto">
          <a:xfrm>
            <a:off x="6440487" y="4856367"/>
            <a:ext cx="497974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ja-JP" sz="2000" b="1" i="0" u="none" strike="noStrike" kern="1200" cap="none" spc="0" normalizeH="0" baseline="0" noProof="0" dirty="0">
                <a:ln>
                  <a:noFill/>
                </a:ln>
                <a:solidFill>
                  <a:srgbClr val="FF0000"/>
                </a:solidFill>
                <a:effectLst/>
                <a:uLnTx/>
                <a:uFillTx/>
                <a:latin typeface="Arial" charset="0"/>
                <a:ea typeface="ＭＳ Ｐゴシック" charset="-128"/>
                <a:cs typeface="+mn-cs"/>
              </a:rPr>
              <a:t>ストレス</a:t>
            </a:r>
            <a:r>
              <a:rPr kumimoji="1" lang="ja-JP" altLang="en-US" sz="2000" b="1" i="0" u="none" strike="noStrike" kern="1200" cap="none" spc="0" normalizeH="0" baseline="0" noProof="0" dirty="0">
                <a:ln>
                  <a:noFill/>
                </a:ln>
                <a:solidFill>
                  <a:srgbClr val="FF0000"/>
                </a:solidFill>
                <a:effectLst/>
                <a:uLnTx/>
                <a:uFillTx/>
                <a:latin typeface="Arial" charset="0"/>
                <a:ea typeface="ＭＳ Ｐゴシック" charset="-128"/>
                <a:cs typeface="+mn-cs"/>
              </a:rPr>
              <a:t>を受けすぎない考え方を身につける</a:t>
            </a:r>
            <a:r>
              <a:rPr kumimoji="1" lang="en-US" altLang="ja-JP" sz="2000" b="1" i="0" u="none" strike="noStrike" kern="1200" cap="none" spc="0" normalizeH="0" baseline="0" noProof="0" dirty="0">
                <a:ln>
                  <a:noFill/>
                </a:ln>
                <a:solidFill>
                  <a:srgbClr val="FF0000"/>
                </a:solidFill>
                <a:effectLst/>
                <a:uLnTx/>
                <a:uFillTx/>
                <a:latin typeface="Arial" charset="0"/>
                <a:ea typeface="ＭＳ Ｐゴシック" charset="-128"/>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uLnTx/>
                <a:uFillTx/>
                <a:latin typeface="Arial" charset="0"/>
                <a:ea typeface="ＭＳ Ｐゴシック" charset="-128"/>
                <a:cs typeface="+mn-cs"/>
              </a:rPr>
              <a:t>別の見方、考え方がないか、客観的に見て</a:t>
            </a:r>
            <a:endParaRPr kumimoji="1" lang="en-US" altLang="ja-JP" sz="2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000000"/>
                </a:solidFill>
                <a:effectLst/>
                <a:uLnTx/>
                <a:uFillTx/>
                <a:latin typeface="Arial" charset="0"/>
                <a:ea typeface="ＭＳ Ｐゴシック" charset="-128"/>
                <a:cs typeface="+mn-cs"/>
              </a:rPr>
              <a:t>みましょう。</a:t>
            </a:r>
            <a:endParaRPr kumimoji="1" lang="ja-JP" altLang="ja-JP" sz="2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20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CCD2E-78FE-4664-868C-6C310E29F807}" type="slidenum">
              <a:rPr kumimoji="1" lang="en-US" sz="2000" b="1" i="0" u="none" strike="noStrike" kern="1200" cap="none" spc="0" normalizeH="0" baseline="0" noProof="0" smtClean="0">
                <a:ln>
                  <a:noFill/>
                </a:ln>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en-US" sz="2000" b="1" i="0" u="none" strike="noStrike" kern="1200" cap="none" spc="0" normalizeH="0" baseline="0" noProof="0">
              <a:ln>
                <a:noFill/>
              </a:ln>
              <a:effectLst/>
              <a:uLnTx/>
              <a:uFillTx/>
              <a:latin typeface="Calibri"/>
              <a:ea typeface="+mn-ea"/>
              <a:cs typeface="+mn-cs"/>
            </a:endParaRPr>
          </a:p>
        </p:txBody>
      </p:sp>
      <p:sp>
        <p:nvSpPr>
          <p:cNvPr id="4" name="テキスト ボックス 34">
            <a:extLst>
              <a:ext uri="{FF2B5EF4-FFF2-40B4-BE49-F238E27FC236}">
                <a16:creationId xmlns:a16="http://schemas.microsoft.com/office/drawing/2014/main" id="{3FAA9BCF-9E09-4279-9990-5DAF55446017}"/>
              </a:ext>
            </a:extLst>
          </p:cNvPr>
          <p:cNvSpPr txBox="1">
            <a:spLocks noChangeArrowheads="1"/>
          </p:cNvSpPr>
          <p:nvPr/>
        </p:nvSpPr>
        <p:spPr bwMode="auto">
          <a:xfrm>
            <a:off x="3365492" y="124320"/>
            <a:ext cx="595079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40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セルフケアの３つの基本</a:t>
            </a:r>
          </a:p>
        </p:txBody>
      </p:sp>
    </p:spTree>
    <p:extLst>
      <p:ext uri="{BB962C8B-B14F-4D97-AF65-F5344CB8AC3E}">
        <p14:creationId xmlns:p14="http://schemas.microsoft.com/office/powerpoint/2010/main" val="2378444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a:extLst>
              <a:ext uri="{FF2B5EF4-FFF2-40B4-BE49-F238E27FC236}">
                <a16:creationId xmlns:a16="http://schemas.microsoft.com/office/drawing/2014/main" id="{E11547E7-9437-4636-8510-43FCC137C31A}"/>
              </a:ext>
            </a:extLst>
          </p:cNvPr>
          <p:cNvGrpSpPr/>
          <p:nvPr/>
        </p:nvGrpSpPr>
        <p:grpSpPr>
          <a:xfrm>
            <a:off x="6378564" y="3138548"/>
            <a:ext cx="3524171" cy="4964141"/>
            <a:chOff x="4062856" y="2986382"/>
            <a:chExt cx="3524171" cy="4964141"/>
          </a:xfrm>
        </p:grpSpPr>
        <p:pic>
          <p:nvPicPr>
            <p:cNvPr id="2970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2914" y="2986382"/>
              <a:ext cx="2424113" cy="2322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右矢印 1"/>
            <p:cNvSpPr>
              <a:spLocks noChangeArrowheads="1"/>
            </p:cNvSpPr>
            <p:nvPr/>
          </p:nvSpPr>
          <p:spPr bwMode="auto">
            <a:xfrm>
              <a:off x="4062856" y="3956104"/>
              <a:ext cx="1008062" cy="865188"/>
            </a:xfrm>
            <a:prstGeom prst="rightArrow">
              <a:avLst>
                <a:gd name="adj1" fmla="val 50000"/>
                <a:gd name="adj2" fmla="val 49944"/>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Tahoma" pitchFamily="34" charset="0"/>
                <a:ea typeface="ＭＳ Ｐゴシック" pitchFamily="50" charset="-128"/>
                <a:cs typeface="+mn-cs"/>
              </a:endParaRPr>
            </a:p>
          </p:txBody>
        </p:sp>
        <p:sp>
          <p:nvSpPr>
            <p:cNvPr id="10" name="テキスト ボックス 7"/>
            <p:cNvSpPr txBox="1">
              <a:spLocks noChangeArrowheads="1"/>
            </p:cNvSpPr>
            <p:nvPr/>
          </p:nvSpPr>
          <p:spPr bwMode="auto">
            <a:xfrm>
              <a:off x="4872402" y="5396236"/>
              <a:ext cx="2714625"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36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rPr>
                <a:t>３００円</a:t>
              </a:r>
              <a:endParaRPr kumimoji="0" lang="en-US" altLang="ja-JP" sz="36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24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rPr>
                <a:t>　　　　何に使う？</a:t>
              </a:r>
              <a:endParaRPr kumimoji="0" lang="en-US" altLang="ja-JP" sz="24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ja-JP" sz="10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ja-JP" sz="10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ja-JP" sz="10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ja-JP" sz="10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ja-JP" sz="10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ja-JP" sz="10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ja-JP" sz="10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ja-JP" sz="10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ja-JP" sz="10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ja-JP" sz="10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endParaRPr>
            </a:p>
          </p:txBody>
        </p:sp>
      </p:grpSp>
      <p:pic>
        <p:nvPicPr>
          <p:cNvPr id="73737" name="Picture 9"/>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96581" y="1082503"/>
            <a:ext cx="1589038" cy="1650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3738" name="テキスト ボックス 2"/>
          <p:cNvSpPr txBox="1">
            <a:spLocks noChangeArrowheads="1"/>
          </p:cNvSpPr>
          <p:nvPr/>
        </p:nvSpPr>
        <p:spPr bwMode="auto">
          <a:xfrm>
            <a:off x="5134036" y="984438"/>
            <a:ext cx="431079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rPr>
              <a:t>私たちの脳には、</a:t>
            </a:r>
            <a:endParaRPr kumimoji="1" lang="en-US" altLang="ja-JP" sz="1800" b="0"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rPr>
              <a:t>幸せを感じる物質「セロトニン」があります。</a:t>
            </a:r>
            <a:endParaRPr kumimoji="1" lang="en-US" altLang="ja-JP" sz="1800" b="0"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rPr>
              <a:t>「セロトニン」とお金はとても似ています。</a:t>
            </a:r>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C44189-61D3-4A1C-9B77-13B64AE97E11}" type="slidenum">
              <a:rPr kumimoji="1" lang="en-US" altLang="ja-JP" sz="2000" b="1" i="0" u="none" strike="noStrike" kern="1200" cap="none" spc="0" normalizeH="0" baseline="0" noProof="0" smtClean="0">
                <a:ln>
                  <a:noFill/>
                </a:ln>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en-US" altLang="ja-JP" sz="2000" b="1" i="0" u="none" strike="noStrike" kern="1200" cap="none" spc="0" normalizeH="0" baseline="0" noProof="0">
              <a:ln>
                <a:noFill/>
              </a:ln>
              <a:effectLst/>
              <a:uLnTx/>
              <a:uFillTx/>
              <a:latin typeface="Calibri"/>
              <a:ea typeface="ＭＳ Ｐゴシック" panose="020B0600070205080204" pitchFamily="50" charset="-128"/>
              <a:cs typeface="+mn-cs"/>
            </a:endParaRPr>
          </a:p>
        </p:txBody>
      </p:sp>
      <p:grpSp>
        <p:nvGrpSpPr>
          <p:cNvPr id="5" name="グループ化 4">
            <a:extLst>
              <a:ext uri="{FF2B5EF4-FFF2-40B4-BE49-F238E27FC236}">
                <a16:creationId xmlns:a16="http://schemas.microsoft.com/office/drawing/2014/main" id="{488DC56F-8178-463F-9A69-808E27456632}"/>
              </a:ext>
            </a:extLst>
          </p:cNvPr>
          <p:cNvGrpSpPr/>
          <p:nvPr/>
        </p:nvGrpSpPr>
        <p:grpSpPr>
          <a:xfrm>
            <a:off x="1875000" y="1923067"/>
            <a:ext cx="3925244" cy="4550310"/>
            <a:chOff x="523294" y="1649727"/>
            <a:chExt cx="3925244" cy="4550310"/>
          </a:xfrm>
        </p:grpSpPr>
        <p:sp>
          <p:nvSpPr>
            <p:cNvPr id="29699" name="テキスト ボックス 7"/>
            <p:cNvSpPr txBox="1">
              <a:spLocks noChangeArrowheads="1"/>
            </p:cNvSpPr>
            <p:nvPr/>
          </p:nvSpPr>
          <p:spPr bwMode="auto">
            <a:xfrm>
              <a:off x="1733913" y="1649727"/>
              <a:ext cx="27146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36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rPr>
                <a:t>１０億円！</a:t>
              </a:r>
              <a:endParaRPr kumimoji="0" lang="en-US" altLang="ja-JP" sz="36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24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rPr>
                <a:t>さぁ、何に使う？</a:t>
              </a:r>
              <a:endParaRPr kumimoji="0" lang="en-US" altLang="ja-JP" sz="1000" b="1" i="0" u="none" strike="noStrike" kern="1200" cap="none" spc="0" normalizeH="0" baseline="0" noProof="0" dirty="0">
                <a:ln>
                  <a:noFill/>
                </a:ln>
                <a:solidFill>
                  <a:srgbClr val="000000"/>
                </a:solidFill>
                <a:effectLst/>
                <a:uLnTx/>
                <a:uFillTx/>
                <a:latin typeface="Tahoma" pitchFamily="34" charset="0"/>
                <a:ea typeface="ＭＳ Ｐゴシック" pitchFamily="50" charset="-128"/>
                <a:cs typeface="+mn-cs"/>
              </a:endParaRPr>
            </a:p>
          </p:txBody>
        </p:sp>
        <p:pic>
          <p:nvPicPr>
            <p:cNvPr id="1026" name="Picture 2" descr="ãå¤§éªé§åç¬¬4ãã« 10ååãã®ç»åæ¤ç´¢çµæ"/>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294" y="2767845"/>
              <a:ext cx="3432191" cy="3432192"/>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Rectangle 2">
            <a:extLst>
              <a:ext uri="{FF2B5EF4-FFF2-40B4-BE49-F238E27FC236}">
                <a16:creationId xmlns:a16="http://schemas.microsoft.com/office/drawing/2014/main" id="{2CD5ACA9-115C-4B5B-A97C-9F9946C2B764}"/>
              </a:ext>
            </a:extLst>
          </p:cNvPr>
          <p:cNvSpPr txBox="1">
            <a:spLocks noChangeArrowheads="1"/>
          </p:cNvSpPr>
          <p:nvPr/>
        </p:nvSpPr>
        <p:spPr>
          <a:xfrm>
            <a:off x="2747169" y="84800"/>
            <a:ext cx="6697662" cy="70485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4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j-cs"/>
              </a:rPr>
              <a:t>ストレスと心の不調の関係</a:t>
            </a:r>
            <a:endParaRPr kumimoji="1" lang="ja-JP" altLang="en-US" sz="4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endParaRPr>
          </a:p>
        </p:txBody>
      </p:sp>
    </p:spTree>
    <p:extLst>
      <p:ext uri="{BB962C8B-B14F-4D97-AF65-F5344CB8AC3E}">
        <p14:creationId xmlns:p14="http://schemas.microsoft.com/office/powerpoint/2010/main" val="295425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7EDA08D-84C5-4CE2-B9BF-15BF62E2022C}"/>
              </a:ext>
            </a:extLst>
          </p:cNvPr>
          <p:cNvSpPr>
            <a:spLocks noGrp="1"/>
          </p:cNvSpPr>
          <p:nvPr>
            <p:ph type="sldNum" sz="quarter" idx="12"/>
          </p:nvPr>
        </p:nvSpPr>
        <p:spPr/>
        <p:txBody>
          <a:bodyPr/>
          <a:lstStyle/>
          <a:p>
            <a:fld id="{8BA52C09-F7DF-435C-A7C8-6135C9637C9F}" type="slidenum">
              <a:rPr kumimoji="1" lang="ja-JP" altLang="en-US" sz="2000" b="1" smtClean="0"/>
              <a:pPr/>
              <a:t>10</a:t>
            </a:fld>
            <a:endParaRPr kumimoji="1" lang="ja-JP" altLang="en-US" sz="2000" b="1" dirty="0"/>
          </a:p>
        </p:txBody>
      </p:sp>
      <p:sp>
        <p:nvSpPr>
          <p:cNvPr id="5" name="Rectangle 2">
            <a:extLst>
              <a:ext uri="{FF2B5EF4-FFF2-40B4-BE49-F238E27FC236}">
                <a16:creationId xmlns:a16="http://schemas.microsoft.com/office/drawing/2014/main" id="{1B4B04E0-A172-4DCE-AE6C-F64AEACD32B5}"/>
              </a:ext>
            </a:extLst>
          </p:cNvPr>
          <p:cNvSpPr txBox="1">
            <a:spLocks noChangeArrowheads="1"/>
          </p:cNvSpPr>
          <p:nvPr/>
        </p:nvSpPr>
        <p:spPr>
          <a:xfrm>
            <a:off x="1991544" y="101672"/>
            <a:ext cx="8424935" cy="928687"/>
          </a:xfrm>
          <a:prstGeom prst="rect">
            <a:avLst/>
          </a:prstGeom>
        </p:spPr>
        <p:txBody>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ja-JP" altLang="en-US" sz="4000" b="1" dirty="0">
                <a:latin typeface="メイリオ" panose="020B0604030504040204" pitchFamily="50" charset="-128"/>
                <a:ea typeface="メイリオ" panose="020B0604030504040204" pitchFamily="50" charset="-128"/>
              </a:rPr>
              <a:t>ストレスをはね返す３つのホルモン　　</a:t>
            </a:r>
          </a:p>
        </p:txBody>
      </p:sp>
      <p:grpSp>
        <p:nvGrpSpPr>
          <p:cNvPr id="3" name="グループ化 2">
            <a:extLst>
              <a:ext uri="{FF2B5EF4-FFF2-40B4-BE49-F238E27FC236}">
                <a16:creationId xmlns:a16="http://schemas.microsoft.com/office/drawing/2014/main" id="{DC1D9FE2-8036-4402-8A3C-79746E221303}"/>
              </a:ext>
            </a:extLst>
          </p:cNvPr>
          <p:cNvGrpSpPr/>
          <p:nvPr/>
        </p:nvGrpSpPr>
        <p:grpSpPr>
          <a:xfrm>
            <a:off x="3268579" y="825020"/>
            <a:ext cx="5269979" cy="3168249"/>
            <a:chOff x="1418186" y="763389"/>
            <a:chExt cx="5269979" cy="3168249"/>
          </a:xfrm>
        </p:grpSpPr>
        <p:grpSp>
          <p:nvGrpSpPr>
            <p:cNvPr id="15" name="グループ化 14">
              <a:extLst>
                <a:ext uri="{FF2B5EF4-FFF2-40B4-BE49-F238E27FC236}">
                  <a16:creationId xmlns:a16="http://schemas.microsoft.com/office/drawing/2014/main" id="{EF779CD5-36BE-43FC-96EC-C07A38C246DA}"/>
                </a:ext>
              </a:extLst>
            </p:cNvPr>
            <p:cNvGrpSpPr/>
            <p:nvPr/>
          </p:nvGrpSpPr>
          <p:grpSpPr>
            <a:xfrm>
              <a:off x="1680894" y="763389"/>
              <a:ext cx="4620903" cy="2991506"/>
              <a:chOff x="3482938" y="692696"/>
              <a:chExt cx="5112568" cy="3528392"/>
            </a:xfrm>
          </p:grpSpPr>
          <p:sp>
            <p:nvSpPr>
              <p:cNvPr id="6" name="楕円 5">
                <a:extLst>
                  <a:ext uri="{FF2B5EF4-FFF2-40B4-BE49-F238E27FC236}">
                    <a16:creationId xmlns:a16="http://schemas.microsoft.com/office/drawing/2014/main" id="{754EF590-B864-476B-BB4C-F8E0C273ADFE}"/>
                  </a:ext>
                </a:extLst>
              </p:cNvPr>
              <p:cNvSpPr/>
              <p:nvPr/>
            </p:nvSpPr>
            <p:spPr>
              <a:xfrm>
                <a:off x="3482938" y="692696"/>
                <a:ext cx="5112568" cy="3528392"/>
              </a:xfrm>
              <a:prstGeom prst="ellipse">
                <a:avLst/>
              </a:prstGeom>
              <a:solidFill>
                <a:srgbClr val="FFFF66"/>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テキスト ボックス 8">
                <a:extLst>
                  <a:ext uri="{FF2B5EF4-FFF2-40B4-BE49-F238E27FC236}">
                    <a16:creationId xmlns:a16="http://schemas.microsoft.com/office/drawing/2014/main" id="{18D8A348-DFFA-4115-8F82-181F22747D99}"/>
                  </a:ext>
                </a:extLst>
              </p:cNvPr>
              <p:cNvSpPr txBox="1"/>
              <p:nvPr/>
            </p:nvSpPr>
            <p:spPr>
              <a:xfrm>
                <a:off x="4746175" y="1030359"/>
                <a:ext cx="3325785" cy="907533"/>
              </a:xfrm>
              <a:prstGeom prst="rect">
                <a:avLst/>
              </a:prstGeom>
              <a:noFill/>
            </p:spPr>
            <p:txBody>
              <a:bodyPr wrap="none" rtlCol="0">
                <a:spAutoFit/>
              </a:bodyPr>
              <a:lstStyle/>
              <a:p>
                <a:r>
                  <a:rPr kumimoji="1" lang="ja-JP" altLang="en-US" sz="4400" b="1" dirty="0">
                    <a:latin typeface="+mn-ea"/>
                  </a:rPr>
                  <a:t>セロトニン</a:t>
                </a:r>
              </a:p>
            </p:txBody>
          </p:sp>
          <p:sp>
            <p:nvSpPr>
              <p:cNvPr id="12" name="テキスト ボックス 11">
                <a:extLst>
                  <a:ext uri="{FF2B5EF4-FFF2-40B4-BE49-F238E27FC236}">
                    <a16:creationId xmlns:a16="http://schemas.microsoft.com/office/drawing/2014/main" id="{8EB561FF-1169-41B1-94A3-D4E29B27F36D}"/>
                  </a:ext>
                </a:extLst>
              </p:cNvPr>
              <p:cNvSpPr txBox="1"/>
              <p:nvPr/>
            </p:nvSpPr>
            <p:spPr>
              <a:xfrm>
                <a:off x="4516144" y="1707161"/>
                <a:ext cx="3013967" cy="461665"/>
              </a:xfrm>
              <a:prstGeom prst="rect">
                <a:avLst/>
              </a:prstGeom>
              <a:noFill/>
            </p:spPr>
            <p:txBody>
              <a:bodyPr wrap="none" rtlCol="0">
                <a:spAutoFit/>
              </a:bodyPr>
              <a:lstStyle/>
              <a:p>
                <a:r>
                  <a:rPr kumimoji="1" lang="ja-JP" altLang="en-US" sz="2400" dirty="0"/>
                  <a:t>心のバランスを整える</a:t>
                </a:r>
              </a:p>
            </p:txBody>
          </p:sp>
        </p:grpSp>
        <p:pic>
          <p:nvPicPr>
            <p:cNvPr id="4098" name="Picture 2" descr="日光浴のイラスト（女性） | かわいいフリー素材集 いらすとや">
              <a:extLst>
                <a:ext uri="{FF2B5EF4-FFF2-40B4-BE49-F238E27FC236}">
                  <a16:creationId xmlns:a16="http://schemas.microsoft.com/office/drawing/2014/main" id="{8DDFC129-A0EA-4538-8061-CAC75A9F82A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8186" y="1362454"/>
              <a:ext cx="1760805" cy="176080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ウォーキングをする女性のイラスト | かわいいフリー素材集 いらすとや">
              <a:extLst>
                <a:ext uri="{FF2B5EF4-FFF2-40B4-BE49-F238E27FC236}">
                  <a16:creationId xmlns:a16="http://schemas.microsoft.com/office/drawing/2014/main" id="{50BF7A8A-85E9-426E-8E4E-94447514E28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3330" y="1451457"/>
              <a:ext cx="1354835" cy="1960110"/>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グループ化 19">
              <a:extLst>
                <a:ext uri="{FF2B5EF4-FFF2-40B4-BE49-F238E27FC236}">
                  <a16:creationId xmlns:a16="http://schemas.microsoft.com/office/drawing/2014/main" id="{0313E60A-64D7-4863-961F-86ECC2333F03}"/>
                </a:ext>
              </a:extLst>
            </p:cNvPr>
            <p:cNvGrpSpPr/>
            <p:nvPr/>
          </p:nvGrpSpPr>
          <p:grpSpPr>
            <a:xfrm>
              <a:off x="3482269" y="2054962"/>
              <a:ext cx="1757416" cy="1876676"/>
              <a:chOff x="5433326" y="2247551"/>
              <a:chExt cx="1757416" cy="1876676"/>
            </a:xfrm>
          </p:grpSpPr>
          <p:pic>
            <p:nvPicPr>
              <p:cNvPr id="4100" name="Picture 4" descr="たんぱく質のイラスト（栄養素） | かわいいフリー素材集 いらすとや">
                <a:extLst>
                  <a:ext uri="{FF2B5EF4-FFF2-40B4-BE49-F238E27FC236}">
                    <a16:creationId xmlns:a16="http://schemas.microsoft.com/office/drawing/2014/main" id="{3880EF85-3158-4A00-B13F-8098A8C23BD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33326" y="2247551"/>
                <a:ext cx="1757416" cy="1599334"/>
              </a:xfrm>
              <a:prstGeom prst="rect">
                <a:avLst/>
              </a:prstGeom>
              <a:noFill/>
              <a:extLst>
                <a:ext uri="{909E8E84-426E-40DD-AFC4-6F175D3DCCD1}">
                  <a14:hiddenFill xmlns:a14="http://schemas.microsoft.com/office/drawing/2010/main">
                    <a:solidFill>
                      <a:srgbClr val="FFFFFF"/>
                    </a:solidFill>
                  </a14:hiddenFill>
                </a:ext>
              </a:extLst>
            </p:spPr>
          </p:pic>
          <p:sp>
            <p:nvSpPr>
              <p:cNvPr id="19" name="テキスト ボックス 18">
                <a:extLst>
                  <a:ext uri="{FF2B5EF4-FFF2-40B4-BE49-F238E27FC236}">
                    <a16:creationId xmlns:a16="http://schemas.microsoft.com/office/drawing/2014/main" id="{5AE10C29-649B-4EE7-96FC-EDA9A4AE667A}"/>
                  </a:ext>
                </a:extLst>
              </p:cNvPr>
              <p:cNvSpPr txBox="1"/>
              <p:nvPr/>
            </p:nvSpPr>
            <p:spPr>
              <a:xfrm>
                <a:off x="5588249" y="3754895"/>
                <a:ext cx="1417376" cy="369332"/>
              </a:xfrm>
              <a:prstGeom prst="rect">
                <a:avLst/>
              </a:prstGeom>
              <a:noFill/>
            </p:spPr>
            <p:txBody>
              <a:bodyPr wrap="none" rtlCol="0">
                <a:spAutoFit/>
              </a:bodyPr>
              <a:lstStyle/>
              <a:p>
                <a:r>
                  <a:rPr kumimoji="1" lang="ja-JP" altLang="en-US" dirty="0"/>
                  <a:t>トリプトファン</a:t>
                </a:r>
              </a:p>
            </p:txBody>
          </p:sp>
        </p:grpSp>
      </p:grpSp>
      <p:grpSp>
        <p:nvGrpSpPr>
          <p:cNvPr id="18" name="グループ化 17">
            <a:extLst>
              <a:ext uri="{FF2B5EF4-FFF2-40B4-BE49-F238E27FC236}">
                <a16:creationId xmlns:a16="http://schemas.microsoft.com/office/drawing/2014/main" id="{D77842B9-95CC-44A3-931E-7601A77276B6}"/>
              </a:ext>
            </a:extLst>
          </p:cNvPr>
          <p:cNvGrpSpPr/>
          <p:nvPr/>
        </p:nvGrpSpPr>
        <p:grpSpPr>
          <a:xfrm>
            <a:off x="959218" y="3563548"/>
            <a:ext cx="4265158" cy="3159051"/>
            <a:chOff x="-130683" y="3302147"/>
            <a:chExt cx="4265158" cy="3159051"/>
          </a:xfrm>
        </p:grpSpPr>
        <p:grpSp>
          <p:nvGrpSpPr>
            <p:cNvPr id="16" name="グループ化 15">
              <a:extLst>
                <a:ext uri="{FF2B5EF4-FFF2-40B4-BE49-F238E27FC236}">
                  <a16:creationId xmlns:a16="http://schemas.microsoft.com/office/drawing/2014/main" id="{280F59AA-388F-4106-898C-3776C43ED27C}"/>
                </a:ext>
              </a:extLst>
            </p:cNvPr>
            <p:cNvGrpSpPr/>
            <p:nvPr/>
          </p:nvGrpSpPr>
          <p:grpSpPr>
            <a:xfrm>
              <a:off x="-130683" y="3302147"/>
              <a:ext cx="4265158" cy="3013986"/>
              <a:chOff x="782497" y="3424051"/>
              <a:chExt cx="5112568" cy="3528392"/>
            </a:xfrm>
          </p:grpSpPr>
          <p:sp>
            <p:nvSpPr>
              <p:cNvPr id="7" name="楕円 6">
                <a:extLst>
                  <a:ext uri="{FF2B5EF4-FFF2-40B4-BE49-F238E27FC236}">
                    <a16:creationId xmlns:a16="http://schemas.microsoft.com/office/drawing/2014/main" id="{23A9778E-CA99-4138-813A-87BBA00A819A}"/>
                  </a:ext>
                </a:extLst>
              </p:cNvPr>
              <p:cNvSpPr/>
              <p:nvPr/>
            </p:nvSpPr>
            <p:spPr>
              <a:xfrm>
                <a:off x="782497" y="3424051"/>
                <a:ext cx="5112568" cy="3528392"/>
              </a:xfrm>
              <a:prstGeom prst="ellipse">
                <a:avLst/>
              </a:prstGeom>
              <a:solidFill>
                <a:srgbClr val="99FFCC"/>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テキスト ボックス 9">
                <a:extLst>
                  <a:ext uri="{FF2B5EF4-FFF2-40B4-BE49-F238E27FC236}">
                    <a16:creationId xmlns:a16="http://schemas.microsoft.com/office/drawing/2014/main" id="{96E809EB-CFFD-4275-9117-7C13C658DF64}"/>
                  </a:ext>
                </a:extLst>
              </p:cNvPr>
              <p:cNvSpPr txBox="1"/>
              <p:nvPr/>
            </p:nvSpPr>
            <p:spPr>
              <a:xfrm>
                <a:off x="2078174" y="3778239"/>
                <a:ext cx="3603179" cy="900764"/>
              </a:xfrm>
              <a:prstGeom prst="rect">
                <a:avLst/>
              </a:prstGeom>
              <a:noFill/>
            </p:spPr>
            <p:txBody>
              <a:bodyPr wrap="none" rtlCol="0">
                <a:spAutoFit/>
              </a:bodyPr>
              <a:lstStyle/>
              <a:p>
                <a:r>
                  <a:rPr lang="ja-JP" altLang="en-US" sz="4400" b="1" dirty="0">
                    <a:latin typeface="+mn-ea"/>
                  </a:rPr>
                  <a:t>ドーパミン</a:t>
                </a:r>
                <a:endParaRPr kumimoji="1" lang="ja-JP" altLang="en-US" sz="4400" b="1" dirty="0">
                  <a:latin typeface="+mn-ea"/>
                </a:endParaRPr>
              </a:p>
            </p:txBody>
          </p:sp>
          <p:sp>
            <p:nvSpPr>
              <p:cNvPr id="13" name="テキスト ボックス 12">
                <a:extLst>
                  <a:ext uri="{FF2B5EF4-FFF2-40B4-BE49-F238E27FC236}">
                    <a16:creationId xmlns:a16="http://schemas.microsoft.com/office/drawing/2014/main" id="{495DA503-BCD3-4267-9E5E-4A9CEAA98757}"/>
                  </a:ext>
                </a:extLst>
              </p:cNvPr>
              <p:cNvSpPr txBox="1"/>
              <p:nvPr/>
            </p:nvSpPr>
            <p:spPr>
              <a:xfrm>
                <a:off x="1970656" y="4547680"/>
                <a:ext cx="2678938" cy="461665"/>
              </a:xfrm>
              <a:prstGeom prst="rect">
                <a:avLst/>
              </a:prstGeom>
              <a:noFill/>
            </p:spPr>
            <p:txBody>
              <a:bodyPr wrap="none" rtlCol="0">
                <a:spAutoFit/>
              </a:bodyPr>
              <a:lstStyle/>
              <a:p>
                <a:r>
                  <a:rPr lang="ja-JP" altLang="en-US" sz="2400" dirty="0"/>
                  <a:t>意欲・やる気を出す</a:t>
                </a:r>
                <a:endParaRPr kumimoji="1" lang="ja-JP" altLang="en-US" sz="2400" dirty="0"/>
              </a:p>
            </p:txBody>
          </p:sp>
        </p:grpSp>
        <p:pic>
          <p:nvPicPr>
            <p:cNvPr id="22" name="Picture 6" descr="ウォーキングをする女性のイラスト | かわいいフリー素材集 いらすとや">
              <a:extLst>
                <a:ext uri="{FF2B5EF4-FFF2-40B4-BE49-F238E27FC236}">
                  <a16:creationId xmlns:a16="http://schemas.microsoft.com/office/drawing/2014/main" id="{6B6D3329-62D8-4964-B1E3-8EC16D71DA8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9821" y="4692940"/>
              <a:ext cx="1222226" cy="1768258"/>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グループ化 20">
              <a:extLst>
                <a:ext uri="{FF2B5EF4-FFF2-40B4-BE49-F238E27FC236}">
                  <a16:creationId xmlns:a16="http://schemas.microsoft.com/office/drawing/2014/main" id="{A9B70F5F-18F4-4EC8-B256-D028C7316A5F}"/>
                </a:ext>
              </a:extLst>
            </p:cNvPr>
            <p:cNvGrpSpPr/>
            <p:nvPr/>
          </p:nvGrpSpPr>
          <p:grpSpPr>
            <a:xfrm>
              <a:off x="244296" y="4755473"/>
              <a:ext cx="2474459" cy="1342014"/>
              <a:chOff x="1255919" y="5003670"/>
              <a:chExt cx="2474459" cy="1342014"/>
            </a:xfrm>
          </p:grpSpPr>
          <p:sp>
            <p:nvSpPr>
              <p:cNvPr id="24" name="テキスト ボックス 23">
                <a:extLst>
                  <a:ext uri="{FF2B5EF4-FFF2-40B4-BE49-F238E27FC236}">
                    <a16:creationId xmlns:a16="http://schemas.microsoft.com/office/drawing/2014/main" id="{3709D020-7A10-4442-BB47-8B930A8D3F2E}"/>
                  </a:ext>
                </a:extLst>
              </p:cNvPr>
              <p:cNvSpPr txBox="1"/>
              <p:nvPr/>
            </p:nvSpPr>
            <p:spPr>
              <a:xfrm>
                <a:off x="1715905" y="5976352"/>
                <a:ext cx="998991" cy="369332"/>
              </a:xfrm>
              <a:prstGeom prst="rect">
                <a:avLst/>
              </a:prstGeom>
              <a:noFill/>
            </p:spPr>
            <p:txBody>
              <a:bodyPr wrap="none" rtlCol="0">
                <a:spAutoFit/>
              </a:bodyPr>
              <a:lstStyle/>
              <a:p>
                <a:r>
                  <a:rPr lang="ja-JP" altLang="en-US" dirty="0"/>
                  <a:t>チロシン</a:t>
                </a:r>
                <a:endParaRPr kumimoji="1" lang="ja-JP" altLang="en-US" dirty="0"/>
              </a:p>
            </p:txBody>
          </p:sp>
          <p:pic>
            <p:nvPicPr>
              <p:cNvPr id="4104" name="Picture 8" descr="チーズのイラスト | 商用OKの無料イラスト素材サイト ツカッテ">
                <a:extLst>
                  <a:ext uri="{FF2B5EF4-FFF2-40B4-BE49-F238E27FC236}">
                    <a16:creationId xmlns:a16="http://schemas.microsoft.com/office/drawing/2014/main" id="{73519157-7F44-4080-B56B-57148CD3EEC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5919" y="5003670"/>
                <a:ext cx="1124744" cy="1124744"/>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大豆イラスト｜大豆食品｜食べ物｜素材のプチッチ">
                <a:extLst>
                  <a:ext uri="{FF2B5EF4-FFF2-40B4-BE49-F238E27FC236}">
                    <a16:creationId xmlns:a16="http://schemas.microsoft.com/office/drawing/2014/main" id="{58BF9EEA-1911-4D48-8C90-59239C36A45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90857" y="5291374"/>
                <a:ext cx="1139521" cy="974824"/>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3" name="グループ化 22">
            <a:extLst>
              <a:ext uri="{FF2B5EF4-FFF2-40B4-BE49-F238E27FC236}">
                <a16:creationId xmlns:a16="http://schemas.microsoft.com/office/drawing/2014/main" id="{FD553718-97B1-4E75-B961-8686F7D675EB}"/>
              </a:ext>
            </a:extLst>
          </p:cNvPr>
          <p:cNvGrpSpPr/>
          <p:nvPr/>
        </p:nvGrpSpPr>
        <p:grpSpPr>
          <a:xfrm>
            <a:off x="6735827" y="3761144"/>
            <a:ext cx="4417120" cy="3013986"/>
            <a:chOff x="3684330" y="3481035"/>
            <a:chExt cx="4417120" cy="3013986"/>
          </a:xfrm>
        </p:grpSpPr>
        <p:grpSp>
          <p:nvGrpSpPr>
            <p:cNvPr id="17" name="グループ化 16">
              <a:extLst>
                <a:ext uri="{FF2B5EF4-FFF2-40B4-BE49-F238E27FC236}">
                  <a16:creationId xmlns:a16="http://schemas.microsoft.com/office/drawing/2014/main" id="{CB6CA97C-3E44-414D-BCE7-ACD1A1C901DB}"/>
                </a:ext>
              </a:extLst>
            </p:cNvPr>
            <p:cNvGrpSpPr/>
            <p:nvPr/>
          </p:nvGrpSpPr>
          <p:grpSpPr>
            <a:xfrm>
              <a:off x="3684330" y="3481035"/>
              <a:ext cx="4417120" cy="3013986"/>
              <a:chOff x="6199795" y="3431296"/>
              <a:chExt cx="5347024" cy="3528392"/>
            </a:xfrm>
          </p:grpSpPr>
          <p:sp>
            <p:nvSpPr>
              <p:cNvPr id="8" name="楕円 7">
                <a:extLst>
                  <a:ext uri="{FF2B5EF4-FFF2-40B4-BE49-F238E27FC236}">
                    <a16:creationId xmlns:a16="http://schemas.microsoft.com/office/drawing/2014/main" id="{F5F00F06-3979-4634-8C37-51AF8B988601}"/>
                  </a:ext>
                </a:extLst>
              </p:cNvPr>
              <p:cNvSpPr/>
              <p:nvPr/>
            </p:nvSpPr>
            <p:spPr>
              <a:xfrm>
                <a:off x="6199795" y="3431296"/>
                <a:ext cx="5112568" cy="3528392"/>
              </a:xfrm>
              <a:prstGeom prst="ellipse">
                <a:avLst/>
              </a:prstGeom>
              <a:solidFill>
                <a:srgbClr val="FFCCFF"/>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テキスト ボックス 10">
                <a:extLst>
                  <a:ext uri="{FF2B5EF4-FFF2-40B4-BE49-F238E27FC236}">
                    <a16:creationId xmlns:a16="http://schemas.microsoft.com/office/drawing/2014/main" id="{2ED52324-0339-4A68-AF75-B6B886D8419C}"/>
                  </a:ext>
                </a:extLst>
              </p:cNvPr>
              <p:cNvSpPr txBox="1"/>
              <p:nvPr/>
            </p:nvSpPr>
            <p:spPr>
              <a:xfrm>
                <a:off x="7225001" y="3789310"/>
                <a:ext cx="4321818" cy="900764"/>
              </a:xfrm>
              <a:prstGeom prst="rect">
                <a:avLst/>
              </a:prstGeom>
              <a:noFill/>
            </p:spPr>
            <p:txBody>
              <a:bodyPr wrap="none" rtlCol="0">
                <a:spAutoFit/>
              </a:bodyPr>
              <a:lstStyle/>
              <a:p>
                <a:r>
                  <a:rPr lang="ja-JP" altLang="en-US" sz="4400" b="1" dirty="0">
                    <a:latin typeface="+mn-ea"/>
                  </a:rPr>
                  <a:t>オキシトシン</a:t>
                </a:r>
                <a:endParaRPr kumimoji="1" lang="ja-JP" altLang="en-US" sz="4400" b="1" dirty="0">
                  <a:latin typeface="+mn-ea"/>
                </a:endParaRPr>
              </a:p>
            </p:txBody>
          </p:sp>
          <p:sp>
            <p:nvSpPr>
              <p:cNvPr id="14" name="テキスト ボックス 13">
                <a:extLst>
                  <a:ext uri="{FF2B5EF4-FFF2-40B4-BE49-F238E27FC236}">
                    <a16:creationId xmlns:a16="http://schemas.microsoft.com/office/drawing/2014/main" id="{A98D8AC7-E0F9-4249-BAB0-090EFC9AB970}"/>
                  </a:ext>
                </a:extLst>
              </p:cNvPr>
              <p:cNvSpPr txBox="1"/>
              <p:nvPr/>
            </p:nvSpPr>
            <p:spPr>
              <a:xfrm>
                <a:off x="7862244" y="4489225"/>
                <a:ext cx="1787669" cy="461665"/>
              </a:xfrm>
              <a:prstGeom prst="rect">
                <a:avLst/>
              </a:prstGeom>
              <a:noFill/>
            </p:spPr>
            <p:txBody>
              <a:bodyPr wrap="none" rtlCol="0">
                <a:spAutoFit/>
              </a:bodyPr>
              <a:lstStyle/>
              <a:p>
                <a:r>
                  <a:rPr lang="ja-JP" altLang="en-US" sz="2400" dirty="0"/>
                  <a:t>安らぎ・安心</a:t>
                </a:r>
                <a:endParaRPr kumimoji="1" lang="ja-JP" altLang="en-US" sz="2400" dirty="0"/>
              </a:p>
            </p:txBody>
          </p:sp>
        </p:grpSp>
        <p:pic>
          <p:nvPicPr>
            <p:cNvPr id="4108" name="Picture 12" descr="楽しく同僚と話す会社員のイラスト | かわいいフリー素材集 いらすとや">
              <a:extLst>
                <a:ext uri="{FF2B5EF4-FFF2-40B4-BE49-F238E27FC236}">
                  <a16:creationId xmlns:a16="http://schemas.microsoft.com/office/drawing/2014/main" id="{B8BC21EC-9105-4F05-A13A-6DDD6AC94FA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20509" y="4826971"/>
              <a:ext cx="1872406" cy="981748"/>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ハグのイラスト | かわいいフリー素材集 いらすとや">
              <a:extLst>
                <a:ext uri="{FF2B5EF4-FFF2-40B4-BE49-F238E27FC236}">
                  <a16:creationId xmlns:a16="http://schemas.microsoft.com/office/drawing/2014/main" id="{19F1BE53-9F10-43FA-A262-02D3172FA7D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632975" y="4988028"/>
              <a:ext cx="1254487" cy="1376529"/>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descr="ツイッターに貴方を褒めるツイートをします エゴサーチで自分自身を褒めている情報をヒットさせたい人向け。 | SNSマーケティング | ココナラ">
              <a:extLst>
                <a:ext uri="{FF2B5EF4-FFF2-40B4-BE49-F238E27FC236}">
                  <a16:creationId xmlns:a16="http://schemas.microsoft.com/office/drawing/2014/main" id="{49CAD83E-F84A-4B9F-B8B0-7101C0E5B24B}"/>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621578" y="4573501"/>
              <a:ext cx="1241694" cy="125741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738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F7195-938E-4497-B562-CEE82D100A74}" type="slidenum">
              <a:rPr kumimoji="1" lang="ja-JP" altLang="en-US" sz="2000" b="1" i="0" u="none" strike="noStrike" kern="1200" cap="none" spc="0" normalizeH="0" baseline="0" noProof="0" smtClean="0">
                <a:ln>
                  <a:noFill/>
                </a:ln>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ja-JP" altLang="en-US" sz="2000" b="1" i="0" u="none" strike="noStrike" kern="1200" cap="none" spc="0" normalizeH="0" baseline="0" noProof="0">
              <a:ln>
                <a:noFill/>
              </a:ln>
              <a:effectLst/>
              <a:uLnTx/>
              <a:uFillTx/>
              <a:latin typeface="Calibri"/>
              <a:ea typeface="ＭＳ Ｐゴシック" panose="020B0600070205080204" pitchFamily="50" charset="-128"/>
              <a:cs typeface="+mn-cs"/>
            </a:endParaRPr>
          </a:p>
        </p:txBody>
      </p:sp>
      <p:sp>
        <p:nvSpPr>
          <p:cNvPr id="3" name="テキスト ボックス 2"/>
          <p:cNvSpPr txBox="1"/>
          <p:nvPr/>
        </p:nvSpPr>
        <p:spPr>
          <a:xfrm>
            <a:off x="3857146" y="20306"/>
            <a:ext cx="48013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4000" b="1" dirty="0">
                <a:solidFill>
                  <a:prstClr val="black"/>
                </a:solidFill>
                <a:latin typeface="メイリオ" panose="020B0604030504040204" pitchFamily="50" charset="-128"/>
                <a:ea typeface="メイリオ" panose="020B0604030504040204" pitchFamily="50" charset="-128"/>
              </a:rPr>
              <a:t>心</a:t>
            </a:r>
            <a:r>
              <a:rPr kumimoji="1" lang="ja-JP" altLang="en-US" sz="40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を元気にする食品</a:t>
            </a:r>
          </a:p>
        </p:txBody>
      </p:sp>
      <p:grpSp>
        <p:nvGrpSpPr>
          <p:cNvPr id="11" name="グループ化 10">
            <a:extLst>
              <a:ext uri="{FF2B5EF4-FFF2-40B4-BE49-F238E27FC236}">
                <a16:creationId xmlns:a16="http://schemas.microsoft.com/office/drawing/2014/main" id="{A846395F-F35F-490B-9DF7-AB8B3FB36461}"/>
              </a:ext>
            </a:extLst>
          </p:cNvPr>
          <p:cNvGrpSpPr/>
          <p:nvPr/>
        </p:nvGrpSpPr>
        <p:grpSpPr>
          <a:xfrm>
            <a:off x="2286000" y="889686"/>
            <a:ext cx="7957752" cy="5767423"/>
            <a:chOff x="1632537" y="652266"/>
            <a:chExt cx="8246600" cy="5896609"/>
          </a:xfrm>
        </p:grpSpPr>
        <p:pic>
          <p:nvPicPr>
            <p:cNvPr id="1040" name="Picture 16" descr="https://sozai-good.com/wp-content/uploads/2014/05/ff5cd018fb0f146a9fd9ce4df5cc63b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01841" y="2933241"/>
              <a:ext cx="1207414" cy="1207414"/>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グループ化 9">
              <a:extLst>
                <a:ext uri="{FF2B5EF4-FFF2-40B4-BE49-F238E27FC236}">
                  <a16:creationId xmlns:a16="http://schemas.microsoft.com/office/drawing/2014/main" id="{73E75420-E6C7-4CFC-A597-647F3BB6B652}"/>
                </a:ext>
              </a:extLst>
            </p:cNvPr>
            <p:cNvGrpSpPr/>
            <p:nvPr/>
          </p:nvGrpSpPr>
          <p:grpSpPr>
            <a:xfrm>
              <a:off x="1632537" y="652266"/>
              <a:ext cx="8246600" cy="5896609"/>
              <a:chOff x="1783397" y="775594"/>
              <a:chExt cx="8246600" cy="5896609"/>
            </a:xfrm>
          </p:grpSpPr>
          <p:grpSp>
            <p:nvGrpSpPr>
              <p:cNvPr id="4" name="グループ化 3">
                <a:extLst>
                  <a:ext uri="{FF2B5EF4-FFF2-40B4-BE49-F238E27FC236}">
                    <a16:creationId xmlns:a16="http://schemas.microsoft.com/office/drawing/2014/main" id="{62BE6C76-3F2D-4A5A-AA22-6354C6CF831F}"/>
                  </a:ext>
                </a:extLst>
              </p:cNvPr>
              <p:cNvGrpSpPr/>
              <p:nvPr/>
            </p:nvGrpSpPr>
            <p:grpSpPr>
              <a:xfrm>
                <a:off x="2469817" y="3098200"/>
                <a:ext cx="3724989" cy="3456343"/>
                <a:chOff x="2425202" y="3098200"/>
                <a:chExt cx="3724989" cy="3456343"/>
              </a:xfrm>
            </p:grpSpPr>
            <p:pic>
              <p:nvPicPr>
                <p:cNvPr id="1032" name="Picture 8" descr="クリックすると新しいウィンドウで開きます"/>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845719">
                  <a:off x="2616838" y="5000832"/>
                  <a:ext cx="2117259" cy="76221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2.bp.blogspot.com/-EK3TQtWVVWc/Ur1GY-VYotI/AAAAAAAAcc4/izasAB20QEo/s800/yamaim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00335" y="4568175"/>
                  <a:ext cx="1066863" cy="98891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クリックすると新しいウィンドウで開きます"/>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98384" y="3716361"/>
                  <a:ext cx="1089061" cy="966542"/>
                </a:xfrm>
                <a:prstGeom prst="rect">
                  <a:avLst/>
                </a:prstGeom>
                <a:noFill/>
                <a:extLst>
                  <a:ext uri="{909E8E84-426E-40DD-AFC4-6F175D3DCCD1}">
                    <a14:hiddenFill xmlns:a14="http://schemas.microsoft.com/office/drawing/2010/main">
                      <a:solidFill>
                        <a:srgbClr val="FFFFFF"/>
                      </a:solidFill>
                    </a14:hiddenFill>
                  </a:ext>
                </a:extLst>
              </p:spPr>
            </p:pic>
            <p:sp>
              <p:nvSpPr>
                <p:cNvPr id="19" name="円/楕円 18"/>
                <p:cNvSpPr/>
                <p:nvPr/>
              </p:nvSpPr>
              <p:spPr>
                <a:xfrm>
                  <a:off x="2425202" y="3098200"/>
                  <a:ext cx="3724989" cy="3456343"/>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9" name="グループ化 8">
                <a:extLst>
                  <a:ext uri="{FF2B5EF4-FFF2-40B4-BE49-F238E27FC236}">
                    <a16:creationId xmlns:a16="http://schemas.microsoft.com/office/drawing/2014/main" id="{BD4A9937-2C67-47DC-8B35-672C48A66AFC}"/>
                  </a:ext>
                </a:extLst>
              </p:cNvPr>
              <p:cNvGrpSpPr/>
              <p:nvPr/>
            </p:nvGrpSpPr>
            <p:grpSpPr>
              <a:xfrm>
                <a:off x="4046457" y="1117822"/>
                <a:ext cx="3629409" cy="3569535"/>
                <a:chOff x="4001842" y="1117822"/>
                <a:chExt cx="3629409" cy="3569535"/>
              </a:xfrm>
            </p:grpSpPr>
            <p:pic>
              <p:nvPicPr>
                <p:cNvPr id="1044" name="Picture 20" descr="http://01.gatag.net/img/201508/01l/gatag-0001282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50834" y="1673572"/>
                  <a:ext cx="1372651" cy="1306968"/>
                </a:xfrm>
                <a:prstGeom prst="rect">
                  <a:avLst/>
                </a:prstGeom>
                <a:noFill/>
                <a:extLst>
                  <a:ext uri="{909E8E84-426E-40DD-AFC4-6F175D3DCCD1}">
                    <a14:hiddenFill xmlns:a14="http://schemas.microsoft.com/office/drawing/2010/main">
                      <a:solidFill>
                        <a:srgbClr val="FFFFFF"/>
                      </a:solidFill>
                    </a14:hiddenFill>
                  </a:ext>
                </a:extLst>
              </p:spPr>
            </p:pic>
            <p:sp>
              <p:nvSpPr>
                <p:cNvPr id="17" name="円/楕円 16"/>
                <p:cNvSpPr/>
                <p:nvPr/>
              </p:nvSpPr>
              <p:spPr>
                <a:xfrm>
                  <a:off x="4001842" y="1117822"/>
                  <a:ext cx="3629409" cy="3569535"/>
                </a:xfrm>
                <a:prstGeom prst="ellipse">
                  <a:avLst/>
                </a:prstGeom>
                <a:no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1046" name="Picture 22" descr="クリックすると新しいウィンドウで開きます"/>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9659392">
                  <a:off x="4302622" y="1829719"/>
                  <a:ext cx="1453770" cy="93041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グループ化 7">
                <a:extLst>
                  <a:ext uri="{FF2B5EF4-FFF2-40B4-BE49-F238E27FC236}">
                    <a16:creationId xmlns:a16="http://schemas.microsoft.com/office/drawing/2014/main" id="{3EE35829-3DA2-4B66-BB8E-A9120585A8C2}"/>
                  </a:ext>
                </a:extLst>
              </p:cNvPr>
              <p:cNvGrpSpPr/>
              <p:nvPr/>
            </p:nvGrpSpPr>
            <p:grpSpPr>
              <a:xfrm>
                <a:off x="5262554" y="3150968"/>
                <a:ext cx="3965252" cy="3476382"/>
                <a:chOff x="5217939" y="3150968"/>
                <a:chExt cx="3965252" cy="3476382"/>
              </a:xfrm>
            </p:grpSpPr>
            <p:pic>
              <p:nvPicPr>
                <p:cNvPr id="1026" name="Picture 2" descr="https://image.jimcdn.com/app/cms/image/transf/none/path/s57de9c399a83f237/image/i86a7d18caf58ed4b/version/1435888233/imag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17939" y="3326949"/>
                  <a:ext cx="1604980" cy="13817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pictcan.com/wp-content/uploads/item-0025.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06222" y="4786514"/>
                  <a:ext cx="1379563" cy="13795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クリックすると新しいウィンドウで開きます"/>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83398" y="3670018"/>
                  <a:ext cx="1225213" cy="1091367"/>
                </a:xfrm>
                <a:prstGeom prst="rect">
                  <a:avLst/>
                </a:prstGeom>
                <a:noFill/>
                <a:extLst>
                  <a:ext uri="{909E8E84-426E-40DD-AFC4-6F175D3DCCD1}">
                    <a14:hiddenFill xmlns:a14="http://schemas.microsoft.com/office/drawing/2010/main">
                      <a:solidFill>
                        <a:srgbClr val="FFFFFF"/>
                      </a:solidFill>
                    </a14:hiddenFill>
                  </a:ext>
                </a:extLst>
              </p:spPr>
            </p:pic>
            <p:sp>
              <p:nvSpPr>
                <p:cNvPr id="20" name="円/楕円 19"/>
                <p:cNvSpPr/>
                <p:nvPr/>
              </p:nvSpPr>
              <p:spPr>
                <a:xfrm>
                  <a:off x="5384066" y="3150968"/>
                  <a:ext cx="3799125" cy="347638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5" name="図 4"/>
                <p:cNvPicPr>
                  <a:picLocks noChangeAspect="1"/>
                </p:cNvPicPr>
                <p:nvPr/>
              </p:nvPicPr>
              <p:blipFill>
                <a:blip r:embed="rId12"/>
                <a:stretch>
                  <a:fillRect/>
                </a:stretch>
              </p:blipFill>
              <p:spPr>
                <a:xfrm rot="3994631">
                  <a:off x="6529040" y="4360183"/>
                  <a:ext cx="994200" cy="1136229"/>
                </a:xfrm>
                <a:prstGeom prst="rect">
                  <a:avLst/>
                </a:prstGeom>
              </p:spPr>
            </p:pic>
          </p:grpSp>
          <p:sp>
            <p:nvSpPr>
              <p:cNvPr id="6" name="テキスト ボックス 5"/>
              <p:cNvSpPr txBox="1"/>
              <p:nvPr/>
            </p:nvSpPr>
            <p:spPr>
              <a:xfrm>
                <a:off x="2947591" y="775594"/>
                <a:ext cx="680852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srgbClr val="FF0000"/>
                    </a:solidFill>
                    <a:effectLst/>
                    <a:uLnTx/>
                    <a:uFillTx/>
                    <a:latin typeface="Calibri"/>
                    <a:ea typeface="ＭＳ Ｐゴシック" panose="020B0600070205080204" pitchFamily="50" charset="-128"/>
                    <a:cs typeface="+mn-cs"/>
                  </a:rPr>
                  <a:t>しあわせホルモン・セロトニンを増やす</a:t>
                </a:r>
              </a:p>
            </p:txBody>
          </p:sp>
          <p:sp>
            <p:nvSpPr>
              <p:cNvPr id="26" name="テキスト ボックス 25"/>
              <p:cNvSpPr txBox="1"/>
              <p:nvPr/>
            </p:nvSpPr>
            <p:spPr>
              <a:xfrm>
                <a:off x="1783397" y="6087428"/>
                <a:ext cx="407675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srgbClr val="FF0000"/>
                    </a:solidFill>
                    <a:effectLst/>
                    <a:uLnTx/>
                    <a:uFillTx/>
                    <a:latin typeface="Calibri"/>
                    <a:ea typeface="ＭＳ Ｐゴシック" panose="020B0600070205080204" pitchFamily="50" charset="-128"/>
                    <a:cs typeface="+mn-cs"/>
                  </a:rPr>
                  <a:t>男性ホルモンを増やす</a:t>
                </a:r>
              </a:p>
            </p:txBody>
          </p:sp>
          <p:sp>
            <p:nvSpPr>
              <p:cNvPr id="27" name="テキスト ボックス 26"/>
              <p:cNvSpPr txBox="1"/>
              <p:nvPr/>
            </p:nvSpPr>
            <p:spPr>
              <a:xfrm>
                <a:off x="5953240" y="6067285"/>
                <a:ext cx="407675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srgbClr val="FF0000"/>
                    </a:solidFill>
                    <a:effectLst/>
                    <a:uLnTx/>
                    <a:uFillTx/>
                    <a:latin typeface="Calibri"/>
                    <a:ea typeface="ＭＳ Ｐゴシック" panose="020B0600070205080204" pitchFamily="50" charset="-128"/>
                    <a:cs typeface="+mn-cs"/>
                  </a:rPr>
                  <a:t>女性ホルモンを増やす</a:t>
                </a:r>
              </a:p>
            </p:txBody>
          </p:sp>
        </p:grpSp>
      </p:grpSp>
      <p:sp>
        <p:nvSpPr>
          <p:cNvPr id="7" name="テキスト ボックス 6"/>
          <p:cNvSpPr txBox="1"/>
          <p:nvPr/>
        </p:nvSpPr>
        <p:spPr>
          <a:xfrm>
            <a:off x="8931052" y="218014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18384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145C691-8481-4933-A547-6DAE6C58EB44}"/>
              </a:ext>
            </a:extLst>
          </p:cNvPr>
          <p:cNvSpPr>
            <a:spLocks noGrp="1"/>
          </p:cNvSpPr>
          <p:nvPr>
            <p:ph type="sldNum" sz="quarter" idx="12"/>
          </p:nvPr>
        </p:nvSpPr>
        <p:spPr/>
        <p:txBody>
          <a:bodyPr/>
          <a:lstStyle/>
          <a:p>
            <a:fld id="{587C8E74-17EE-43AE-AE05-93E92118D41D}" type="slidenum">
              <a:rPr kumimoji="1" lang="ja-JP" altLang="en-US" sz="2000" b="1" smtClean="0"/>
              <a:t>12</a:t>
            </a:fld>
            <a:endParaRPr kumimoji="1" lang="ja-JP" altLang="en-US" sz="2000" b="1"/>
          </a:p>
        </p:txBody>
      </p:sp>
      <p:sp>
        <p:nvSpPr>
          <p:cNvPr id="5" name="テキスト ボックス 4">
            <a:extLst>
              <a:ext uri="{FF2B5EF4-FFF2-40B4-BE49-F238E27FC236}">
                <a16:creationId xmlns:a16="http://schemas.microsoft.com/office/drawing/2014/main" id="{BCB32252-BD55-4F52-A299-D536127962F3}"/>
              </a:ext>
            </a:extLst>
          </p:cNvPr>
          <p:cNvSpPr txBox="1"/>
          <p:nvPr/>
        </p:nvSpPr>
        <p:spPr>
          <a:xfrm>
            <a:off x="1433596" y="1108515"/>
            <a:ext cx="1415772" cy="461665"/>
          </a:xfrm>
          <a:prstGeom prst="rect">
            <a:avLst/>
          </a:prstGeom>
          <a:noFill/>
        </p:spPr>
        <p:txBody>
          <a:bodyPr wrap="none" rtlCol="0">
            <a:spAutoFit/>
          </a:bodyPr>
          <a:lstStyle/>
          <a:p>
            <a:r>
              <a:rPr lang="ja-JP" altLang="en-US" sz="2400" dirty="0"/>
              <a:t>発酵食品</a:t>
            </a:r>
          </a:p>
        </p:txBody>
      </p:sp>
      <p:pic>
        <p:nvPicPr>
          <p:cNvPr id="4098" name="Picture 2" descr="お味噌汁のイラスト | かわいいフリー素材集 いらすとや">
            <a:extLst>
              <a:ext uri="{FF2B5EF4-FFF2-40B4-BE49-F238E27FC236}">
                <a16:creationId xmlns:a16="http://schemas.microsoft.com/office/drawing/2014/main" id="{4589547E-1E16-4403-8392-65C6DF973FF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9855" y="1806365"/>
            <a:ext cx="1532188" cy="151396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フリーイラスト] 藁入り納豆 - パブリックドメインQ：著作権フリー画像 ...">
            <a:extLst>
              <a:ext uri="{FF2B5EF4-FFF2-40B4-BE49-F238E27FC236}">
                <a16:creationId xmlns:a16="http://schemas.microsoft.com/office/drawing/2014/main" id="{E7128CB4-8600-40F1-B016-17FBE7F2D02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115710">
            <a:off x="2275612" y="2077545"/>
            <a:ext cx="1967231" cy="795345"/>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ヨーグルトのイラスト | かわいいフリー素材集 いらすとや">
            <a:extLst>
              <a:ext uri="{FF2B5EF4-FFF2-40B4-BE49-F238E27FC236}">
                <a16:creationId xmlns:a16="http://schemas.microsoft.com/office/drawing/2014/main" id="{3B34C555-1306-4B70-88F4-E894A9A5F27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3257" y="1690837"/>
            <a:ext cx="1745020" cy="174502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ぬか漬けのイラスト | かわいいフリー素材集 いらすとや">
            <a:extLst>
              <a:ext uri="{FF2B5EF4-FFF2-40B4-BE49-F238E27FC236}">
                <a16:creationId xmlns:a16="http://schemas.microsoft.com/office/drawing/2014/main" id="{A38F0A21-936F-4B82-8EF4-A8494358744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02158" y="1721562"/>
            <a:ext cx="1463891" cy="1451126"/>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キムチのイラスト | かわいいフリー素材集 いらすとや">
            <a:extLst>
              <a:ext uri="{FF2B5EF4-FFF2-40B4-BE49-F238E27FC236}">
                <a16:creationId xmlns:a16="http://schemas.microsoft.com/office/drawing/2014/main" id="{A879A1D5-F12C-475A-9C66-6A501C535DE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72542" y="1806365"/>
            <a:ext cx="1650762" cy="1525409"/>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チーズイラスト素材 | イラスト無料・かわいいテンプレート">
            <a:extLst>
              <a:ext uri="{FF2B5EF4-FFF2-40B4-BE49-F238E27FC236}">
                <a16:creationId xmlns:a16="http://schemas.microsoft.com/office/drawing/2014/main" id="{56B990AE-7B45-4564-B5BC-51B1657EEF9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66049" y="1755479"/>
            <a:ext cx="1889612" cy="1417209"/>
          </a:xfrm>
          <a:prstGeom prst="rect">
            <a:avLst/>
          </a:prstGeom>
          <a:noFill/>
          <a:extLst>
            <a:ext uri="{909E8E84-426E-40DD-AFC4-6F175D3DCCD1}">
              <a14:hiddenFill xmlns:a14="http://schemas.microsoft.com/office/drawing/2010/main">
                <a:solidFill>
                  <a:srgbClr val="FFFFFF"/>
                </a:solidFill>
              </a14:hiddenFill>
            </a:ext>
          </a:extLst>
        </p:spPr>
      </p:pic>
      <p:sp>
        <p:nvSpPr>
          <p:cNvPr id="11" name="テキスト ボックス 10">
            <a:extLst>
              <a:ext uri="{FF2B5EF4-FFF2-40B4-BE49-F238E27FC236}">
                <a16:creationId xmlns:a16="http://schemas.microsoft.com/office/drawing/2014/main" id="{8071238A-45E5-46EC-BCEF-B12605FD866A}"/>
              </a:ext>
            </a:extLst>
          </p:cNvPr>
          <p:cNvSpPr txBox="1"/>
          <p:nvPr/>
        </p:nvSpPr>
        <p:spPr>
          <a:xfrm>
            <a:off x="4066435" y="29509"/>
            <a:ext cx="4801314" cy="707886"/>
          </a:xfrm>
          <a:prstGeom prst="rect">
            <a:avLst/>
          </a:prstGeom>
          <a:noFill/>
        </p:spPr>
        <p:txBody>
          <a:bodyPr wrap="none" rtlCol="0">
            <a:spAutoFit/>
          </a:bodyPr>
          <a:lstStyle/>
          <a:p>
            <a:r>
              <a:rPr lang="ja-JP" altLang="en-US" sz="4000" b="1" dirty="0">
                <a:latin typeface="メイリオ" panose="020B0604030504040204" pitchFamily="50" charset="-128"/>
                <a:ea typeface="メイリオ" panose="020B0604030504040204" pitchFamily="50" charset="-128"/>
                <a:cs typeface="+mj-cs"/>
              </a:rPr>
              <a:t>免疫力をあげる食品</a:t>
            </a:r>
          </a:p>
        </p:txBody>
      </p:sp>
      <p:sp>
        <p:nvSpPr>
          <p:cNvPr id="12" name="テキスト ボックス 11">
            <a:extLst>
              <a:ext uri="{FF2B5EF4-FFF2-40B4-BE49-F238E27FC236}">
                <a16:creationId xmlns:a16="http://schemas.microsoft.com/office/drawing/2014/main" id="{91A7443A-3257-4E2E-93D5-A3DC47E7F857}"/>
              </a:ext>
            </a:extLst>
          </p:cNvPr>
          <p:cNvSpPr txBox="1"/>
          <p:nvPr/>
        </p:nvSpPr>
        <p:spPr>
          <a:xfrm>
            <a:off x="1601540" y="3685310"/>
            <a:ext cx="2776722" cy="461665"/>
          </a:xfrm>
          <a:prstGeom prst="rect">
            <a:avLst/>
          </a:prstGeom>
          <a:noFill/>
        </p:spPr>
        <p:txBody>
          <a:bodyPr wrap="none" rtlCol="0">
            <a:spAutoFit/>
          </a:bodyPr>
          <a:lstStyle/>
          <a:p>
            <a:r>
              <a:rPr lang="ja-JP" altLang="en-US" sz="2400" dirty="0"/>
              <a:t>繊維を多く含む食品</a:t>
            </a:r>
          </a:p>
        </p:txBody>
      </p:sp>
      <p:pic>
        <p:nvPicPr>
          <p:cNvPr id="3074" name="Picture 2" descr="「繊維　食品　イラスト」の画像検索結果">
            <a:extLst>
              <a:ext uri="{FF2B5EF4-FFF2-40B4-BE49-F238E27FC236}">
                <a16:creationId xmlns:a16="http://schemas.microsoft.com/office/drawing/2014/main" id="{A7B4D598-EFBD-4380-A109-18D289A58BD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62788" y="4146976"/>
            <a:ext cx="2352675" cy="2771775"/>
          </a:xfrm>
          <a:prstGeom prst="rect">
            <a:avLst/>
          </a:prstGeom>
          <a:noFill/>
          <a:extLst>
            <a:ext uri="{909E8E84-426E-40DD-AFC4-6F175D3DCCD1}">
              <a14:hiddenFill xmlns:a14="http://schemas.microsoft.com/office/drawing/2010/main">
                <a:solidFill>
                  <a:srgbClr val="FFFFFF"/>
                </a:solidFill>
              </a14:hiddenFill>
            </a:ext>
          </a:extLst>
        </p:spPr>
      </p:pic>
      <p:sp>
        <p:nvSpPr>
          <p:cNvPr id="14" name="テキスト ボックス 13">
            <a:extLst>
              <a:ext uri="{FF2B5EF4-FFF2-40B4-BE49-F238E27FC236}">
                <a16:creationId xmlns:a16="http://schemas.microsoft.com/office/drawing/2014/main" id="{21312E28-5825-43C5-B435-C766C606E65A}"/>
              </a:ext>
            </a:extLst>
          </p:cNvPr>
          <p:cNvSpPr txBox="1"/>
          <p:nvPr/>
        </p:nvSpPr>
        <p:spPr>
          <a:xfrm>
            <a:off x="6708503" y="3685311"/>
            <a:ext cx="3934090" cy="461665"/>
          </a:xfrm>
          <a:prstGeom prst="rect">
            <a:avLst/>
          </a:prstGeom>
          <a:noFill/>
        </p:spPr>
        <p:txBody>
          <a:bodyPr wrap="none" rtlCol="0">
            <a:spAutoFit/>
          </a:bodyPr>
          <a:lstStyle/>
          <a:p>
            <a:r>
              <a:rPr lang="ja-JP" altLang="en-US" sz="2400" dirty="0"/>
              <a:t>ビタミン</a:t>
            </a:r>
            <a:r>
              <a:rPr lang="en-US" altLang="ja-JP" sz="2400" dirty="0"/>
              <a:t>A</a:t>
            </a:r>
            <a:r>
              <a:rPr lang="ja-JP" altLang="en-US" sz="2400" dirty="0"/>
              <a:t>・</a:t>
            </a:r>
            <a:r>
              <a:rPr lang="en-US" altLang="ja-JP" sz="2400" dirty="0"/>
              <a:t>C</a:t>
            </a:r>
            <a:r>
              <a:rPr lang="ja-JP" altLang="en-US" sz="2400" dirty="0"/>
              <a:t>・</a:t>
            </a:r>
            <a:r>
              <a:rPr lang="en-US" altLang="ja-JP" sz="2400" dirty="0"/>
              <a:t>E</a:t>
            </a:r>
            <a:r>
              <a:rPr lang="ja-JP" altLang="en-US" sz="2400" dirty="0"/>
              <a:t>を多く含む食品</a:t>
            </a:r>
          </a:p>
        </p:txBody>
      </p:sp>
      <p:pic>
        <p:nvPicPr>
          <p:cNvPr id="4" name="図 3">
            <a:extLst>
              <a:ext uri="{FF2B5EF4-FFF2-40B4-BE49-F238E27FC236}">
                <a16:creationId xmlns:a16="http://schemas.microsoft.com/office/drawing/2014/main" id="{97395444-0F60-4B38-8D5E-219C4BC02955}"/>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5542906" y="4226316"/>
            <a:ext cx="6118503" cy="2157457"/>
          </a:xfrm>
          <a:prstGeom prst="rect">
            <a:avLst/>
          </a:prstGeom>
        </p:spPr>
      </p:pic>
    </p:spTree>
    <p:extLst>
      <p:ext uri="{BB962C8B-B14F-4D97-AF65-F5344CB8AC3E}">
        <p14:creationId xmlns:p14="http://schemas.microsoft.com/office/powerpoint/2010/main" val="3057003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C00D3541-9B16-434C-B8C6-56B0548F38CE}"/>
              </a:ext>
            </a:extLst>
          </p:cNvPr>
          <p:cNvPicPr>
            <a:picLocks noChangeAspect="1"/>
          </p:cNvPicPr>
          <p:nvPr/>
        </p:nvPicPr>
        <p:blipFill>
          <a:blip r:embed="rId3"/>
          <a:stretch>
            <a:fillRect/>
          </a:stretch>
        </p:blipFill>
        <p:spPr>
          <a:xfrm>
            <a:off x="3081932" y="4213163"/>
            <a:ext cx="6791325" cy="1933575"/>
          </a:xfrm>
          <a:prstGeom prst="rect">
            <a:avLst/>
          </a:prstGeom>
        </p:spPr>
      </p:pic>
      <p:sp>
        <p:nvSpPr>
          <p:cNvPr id="41986" name="正方形/長方形 1"/>
          <p:cNvSpPr>
            <a:spLocks noChangeArrowheads="1"/>
          </p:cNvSpPr>
          <p:nvPr/>
        </p:nvSpPr>
        <p:spPr bwMode="auto">
          <a:xfrm>
            <a:off x="4908804" y="73573"/>
            <a:ext cx="3137583"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40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運　動</a:t>
            </a:r>
            <a:endParaRPr kumimoji="0" lang="en-US" altLang="ja-JP" sz="40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1800" b="0" i="0" u="none" strike="noStrike" kern="1200" cap="none" spc="0" normalizeH="0" baseline="0" noProof="0" dirty="0">
                <a:ln>
                  <a:noFill/>
                </a:ln>
                <a:solidFill>
                  <a:srgbClr val="000000"/>
                </a:solidFill>
                <a:effectLst/>
                <a:uLnTx/>
                <a:uFillTx/>
                <a:latin typeface="Tahoma" pitchFamily="34" charset="0"/>
                <a:ea typeface="ＭＳ Ｐゴシック" charset="-128"/>
                <a:cs typeface="+mn-cs"/>
              </a:rPr>
              <a:t>　</a:t>
            </a:r>
          </a:p>
        </p:txBody>
      </p:sp>
      <p:sp>
        <p:nvSpPr>
          <p:cNvPr id="41987" name="テキスト ボックス 3"/>
          <p:cNvSpPr txBox="1">
            <a:spLocks noChangeArrowheads="1"/>
          </p:cNvSpPr>
          <p:nvPr/>
        </p:nvSpPr>
        <p:spPr bwMode="auto">
          <a:xfrm>
            <a:off x="1745216" y="916920"/>
            <a:ext cx="772953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Tahoma" pitchFamily="34" charset="0"/>
                <a:ea typeface="ＭＳ Ｐゴシック" charset="-128"/>
                <a:cs typeface="+mn-cs"/>
              </a:rPr>
              <a:t>運動でセロトニンを増やす　→　ストレッチ、リズミカルな運動が効果的</a:t>
            </a:r>
            <a:endParaRPr kumimoji="1" lang="en-US" altLang="ja-JP" sz="1800" b="0" i="0" u="none" strike="noStrike" kern="1200" cap="none" spc="0" normalizeH="0" baseline="0" noProof="0" dirty="0">
              <a:ln>
                <a:noFill/>
              </a:ln>
              <a:solidFill>
                <a:srgbClr val="000000"/>
              </a:solidFill>
              <a:effectLst/>
              <a:uLnTx/>
              <a:uFillTx/>
              <a:latin typeface="Tahoma" pitchFamily="34" charset="0"/>
              <a:ea typeface="ＭＳ Ｐゴシック"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1" i="0" u="none" strike="noStrike" kern="1200" cap="none" spc="0" normalizeH="0" baseline="0" noProof="0" dirty="0">
                <a:ln>
                  <a:noFill/>
                </a:ln>
                <a:solidFill>
                  <a:srgbClr val="000000"/>
                </a:solidFill>
                <a:effectLst/>
                <a:uLnTx/>
                <a:uFillTx/>
                <a:latin typeface="Tahoma" pitchFamily="34" charset="0"/>
                <a:ea typeface="ＭＳ Ｐゴシック" charset="-128"/>
                <a:cs typeface="+mn-cs"/>
              </a:rPr>
              <a:t>　</a:t>
            </a:r>
            <a:r>
              <a:rPr kumimoji="1" lang="ja-JP" altLang="en-US" sz="1400" b="0" i="0" u="none" strike="noStrike" kern="1200" cap="none" spc="0" normalizeH="0" baseline="0" noProof="0" dirty="0">
                <a:ln>
                  <a:noFill/>
                </a:ln>
                <a:solidFill>
                  <a:srgbClr val="000000"/>
                </a:solidFill>
                <a:effectLst/>
                <a:uLnTx/>
                <a:uFillTx/>
                <a:latin typeface="Tahoma" pitchFamily="34" charset="0"/>
                <a:ea typeface="ＭＳ Ｐゴシック" charset="-128"/>
                <a:cs typeface="+mn-cs"/>
              </a:rPr>
              <a:t>セロトニンは脳内のセロトニン神経で作られます。セロトニン神経は運動することで活発に働きます。</a:t>
            </a:r>
            <a:endParaRPr kumimoji="1" lang="en-US" altLang="ja-JP" sz="1400" b="0" i="0" u="none" strike="noStrike" kern="1200" cap="none" spc="0" normalizeH="0" baseline="0" noProof="0" dirty="0">
              <a:ln>
                <a:noFill/>
              </a:ln>
              <a:solidFill>
                <a:srgbClr val="000000"/>
              </a:solidFill>
              <a:effectLst/>
              <a:uLnTx/>
              <a:uFillTx/>
              <a:latin typeface="Tahoma" pitchFamily="34" charset="0"/>
              <a:ea typeface="ＭＳ Ｐゴシック"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Tahoma" pitchFamily="34" charset="0"/>
                <a:ea typeface="ＭＳ Ｐゴシック" charset="-128"/>
                <a:cs typeface="+mn-cs"/>
              </a:rPr>
              <a:t>　また、太陽の光はセロトニンを作るのに必要なので、戸外での運動が効果的です。</a:t>
            </a:r>
          </a:p>
        </p:txBody>
      </p:sp>
      <p:grpSp>
        <p:nvGrpSpPr>
          <p:cNvPr id="3" name="グループ化 2">
            <a:extLst>
              <a:ext uri="{FF2B5EF4-FFF2-40B4-BE49-F238E27FC236}">
                <a16:creationId xmlns:a16="http://schemas.microsoft.com/office/drawing/2014/main" id="{A844F9F7-88C1-43AF-8036-F97164F78EC9}"/>
              </a:ext>
            </a:extLst>
          </p:cNvPr>
          <p:cNvGrpSpPr/>
          <p:nvPr/>
        </p:nvGrpSpPr>
        <p:grpSpPr>
          <a:xfrm>
            <a:off x="1341158" y="1914462"/>
            <a:ext cx="2581275" cy="2298701"/>
            <a:chOff x="1809751" y="2143125"/>
            <a:chExt cx="2581275" cy="2298701"/>
          </a:xfrm>
        </p:grpSpPr>
        <p:pic>
          <p:nvPicPr>
            <p:cNvPr id="41988"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751" y="2143125"/>
              <a:ext cx="2581275" cy="186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1" name="テキスト ボックス 7"/>
            <p:cNvSpPr txBox="1">
              <a:spLocks noChangeArrowheads="1"/>
            </p:cNvSpPr>
            <p:nvPr/>
          </p:nvSpPr>
          <p:spPr bwMode="auto">
            <a:xfrm>
              <a:off x="2381251" y="4071939"/>
              <a:ext cx="1254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Tahoma" pitchFamily="34" charset="0"/>
                  <a:ea typeface="ＭＳ Ｐゴシック" charset="-128"/>
                  <a:cs typeface="+mn-cs"/>
                </a:rPr>
                <a:t>ラジオ体操</a:t>
              </a:r>
            </a:p>
          </p:txBody>
        </p:sp>
      </p:grpSp>
      <p:grpSp>
        <p:nvGrpSpPr>
          <p:cNvPr id="4" name="グループ化 3">
            <a:extLst>
              <a:ext uri="{FF2B5EF4-FFF2-40B4-BE49-F238E27FC236}">
                <a16:creationId xmlns:a16="http://schemas.microsoft.com/office/drawing/2014/main" id="{9BC7DB1A-AE23-4F25-8ACF-1EB8C6101BDC}"/>
              </a:ext>
            </a:extLst>
          </p:cNvPr>
          <p:cNvGrpSpPr/>
          <p:nvPr/>
        </p:nvGrpSpPr>
        <p:grpSpPr>
          <a:xfrm>
            <a:off x="5088743" y="1858514"/>
            <a:ext cx="1971675" cy="2360614"/>
            <a:chOff x="4667251" y="2143125"/>
            <a:chExt cx="1971675" cy="2360614"/>
          </a:xfrm>
        </p:grpSpPr>
        <p:pic>
          <p:nvPicPr>
            <p:cNvPr id="4199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1" y="2143125"/>
              <a:ext cx="1539875" cy="169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2" name="テキスト ボックス 8"/>
            <p:cNvSpPr txBox="1">
              <a:spLocks noChangeArrowheads="1"/>
            </p:cNvSpPr>
            <p:nvPr/>
          </p:nvSpPr>
          <p:spPr bwMode="auto">
            <a:xfrm>
              <a:off x="4667251" y="3857626"/>
              <a:ext cx="19716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Tahoma" pitchFamily="34" charset="0"/>
                  <a:ea typeface="ＭＳ Ｐゴシック" charset="-128"/>
                  <a:cs typeface="+mn-cs"/>
                </a:rPr>
                <a:t>リズム体操</a:t>
              </a:r>
              <a:endParaRPr kumimoji="1" lang="en-US" altLang="ja-JP" sz="1800" b="0" i="0" u="none" strike="noStrike" kern="1200" cap="none" spc="0" normalizeH="0" baseline="0" noProof="0">
                <a:ln>
                  <a:noFill/>
                </a:ln>
                <a:solidFill>
                  <a:srgbClr val="000000"/>
                </a:solidFill>
                <a:effectLst/>
                <a:uLnTx/>
                <a:uFillTx/>
                <a:latin typeface="Tahoma" pitchFamily="34" charset="0"/>
                <a:ea typeface="ＭＳ Ｐゴシック"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Tahoma" pitchFamily="34" charset="0"/>
                  <a:ea typeface="ＭＳ Ｐゴシック" charset="-128"/>
                  <a:cs typeface="+mn-cs"/>
                </a:rPr>
                <a:t>エアロビックダンス</a:t>
              </a:r>
            </a:p>
          </p:txBody>
        </p:sp>
      </p:grpSp>
      <p:grpSp>
        <p:nvGrpSpPr>
          <p:cNvPr id="5" name="グループ化 4">
            <a:extLst>
              <a:ext uri="{FF2B5EF4-FFF2-40B4-BE49-F238E27FC236}">
                <a16:creationId xmlns:a16="http://schemas.microsoft.com/office/drawing/2014/main" id="{C7783F37-D876-42DE-9EF7-5B25D1634F41}"/>
              </a:ext>
            </a:extLst>
          </p:cNvPr>
          <p:cNvGrpSpPr/>
          <p:nvPr/>
        </p:nvGrpSpPr>
        <p:grpSpPr>
          <a:xfrm>
            <a:off x="8441291" y="1831374"/>
            <a:ext cx="2066925" cy="2298700"/>
            <a:chOff x="7381876" y="2143126"/>
            <a:chExt cx="2066925" cy="2298700"/>
          </a:xfrm>
        </p:grpSpPr>
        <p:pic>
          <p:nvPicPr>
            <p:cNvPr id="4198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81876" y="2143126"/>
              <a:ext cx="2066925"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3" name="テキスト ボックス 9"/>
            <p:cNvSpPr txBox="1">
              <a:spLocks noChangeArrowheads="1"/>
            </p:cNvSpPr>
            <p:nvPr/>
          </p:nvSpPr>
          <p:spPr bwMode="auto">
            <a:xfrm>
              <a:off x="7667625" y="4071939"/>
              <a:ext cx="1447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srgbClr val="000000"/>
                  </a:solidFill>
                  <a:effectLst/>
                  <a:uLnTx/>
                  <a:uFillTx/>
                  <a:latin typeface="Tahoma" pitchFamily="34" charset="0"/>
                  <a:ea typeface="ＭＳ Ｐゴシック" charset="-128"/>
                  <a:cs typeface="+mn-cs"/>
                </a:rPr>
                <a:t>ウォーキング</a:t>
              </a:r>
            </a:p>
          </p:txBody>
        </p:sp>
      </p:grpSp>
      <p:sp>
        <p:nvSpPr>
          <p:cNvPr id="41997" name="テキスト ボックス 15"/>
          <p:cNvSpPr txBox="1">
            <a:spLocks noChangeArrowheads="1"/>
          </p:cNvSpPr>
          <p:nvPr/>
        </p:nvSpPr>
        <p:spPr bwMode="auto">
          <a:xfrm>
            <a:off x="4932046" y="6087897"/>
            <a:ext cx="32035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Tahoma" pitchFamily="34" charset="0"/>
                <a:ea typeface="ＭＳ Ｐゴシック" charset="-128"/>
                <a:cs typeface="+mn-cs"/>
              </a:rPr>
              <a:t>肩と首まわりをほぐすストレッチ</a:t>
            </a: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CCD2E-78FE-4664-868C-6C310E29F807}" type="slidenum">
              <a:rPr kumimoji="1" lang="en-US" sz="2000" b="1" i="0" u="none" strike="noStrike" kern="1200" cap="none" spc="0" normalizeH="0" baseline="0" noProof="0" smtClean="0">
                <a:ln>
                  <a:noFill/>
                </a:ln>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en-US" sz="2000" b="1" i="0" u="none" strike="noStrike" kern="1200" cap="none" spc="0" normalizeH="0" baseline="0" noProof="0">
              <a:ln>
                <a:noFill/>
              </a:ln>
              <a:effectLst/>
              <a:uLnTx/>
              <a:uFillTx/>
              <a:latin typeface="Calibri"/>
              <a:ea typeface="+mn-ea"/>
              <a:cs typeface="+mn-cs"/>
            </a:endParaRPr>
          </a:p>
        </p:txBody>
      </p:sp>
    </p:spTree>
    <p:extLst>
      <p:ext uri="{BB962C8B-B14F-4D97-AF65-F5344CB8AC3E}">
        <p14:creationId xmlns:p14="http://schemas.microsoft.com/office/powerpoint/2010/main" val="2498590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図 63" descr="HL23_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68627" y="1263350"/>
            <a:ext cx="3297644" cy="228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テキスト ボックス 64"/>
          <p:cNvSpPr txBox="1">
            <a:spLocks noChangeArrowheads="1"/>
          </p:cNvSpPr>
          <p:nvPr/>
        </p:nvSpPr>
        <p:spPr bwMode="auto">
          <a:xfrm>
            <a:off x="2084232" y="1"/>
            <a:ext cx="7879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buFont typeface="Arial" charset="0"/>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buFont typeface="Arial" charset="0"/>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buFont typeface="Arial" charset="0"/>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buFont typeface="Arial" charset="0"/>
              <a:defRPr>
                <a:solidFill>
                  <a:schemeClr val="tx1"/>
                </a:solidFill>
                <a:latin typeface="Arial" charset="0"/>
                <a:ea typeface="ＭＳ Ｐゴシック" pitchFamily="50" charset="-128"/>
              </a:defRPr>
            </a:lvl9pPr>
          </a:lstStyle>
          <a:p>
            <a:pPr marL="0" marR="0" lvl="0" indent="0" algn="ctr" defTabSz="914400" rtl="0" eaLnBrk="1" fontAlgn="auto" latinLnBrk="0" hangingPunct="1">
              <a:lnSpc>
                <a:spcPct val="100000"/>
              </a:lnSpc>
              <a:spcBef>
                <a:spcPct val="50000"/>
              </a:spcBef>
              <a:spcAft>
                <a:spcPts val="0"/>
              </a:spcAft>
              <a:buClrTx/>
              <a:buSzTx/>
              <a:buFont typeface="Arial" charset="0"/>
              <a:buNone/>
              <a:tabLst/>
              <a:defRPr/>
            </a:pPr>
            <a:r>
              <a:rPr kumimoji="1" lang="ja-JP" altLang="en-US" sz="40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心身の休養にはリラックスが大事</a:t>
            </a:r>
          </a:p>
        </p:txBody>
      </p:sp>
      <p:sp>
        <p:nvSpPr>
          <p:cNvPr id="39941" name="テキスト ボックス 37"/>
          <p:cNvSpPr txBox="1">
            <a:spLocks noChangeArrowheads="1"/>
          </p:cNvSpPr>
          <p:nvPr/>
        </p:nvSpPr>
        <p:spPr bwMode="auto">
          <a:xfrm>
            <a:off x="1584367" y="3861011"/>
            <a:ext cx="10272016" cy="331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ea typeface="HGP明朝E" panose="02020900000000000000" pitchFamily="18" charset="-128"/>
              </a:defRPr>
            </a:lvl1pPr>
            <a:lvl2pPr marL="742950" indent="-285750" eaLnBrk="0" hangingPunct="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ea typeface="HGP明朝E" panose="02020900000000000000" pitchFamily="18" charset="-128"/>
              </a:defRPr>
            </a:lvl2pPr>
            <a:lvl3pPr marL="1143000" indent="-228600" eaLnBrk="0" hangingPunct="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ea typeface="HGP明朝E" panose="02020900000000000000" pitchFamily="18" charset="-128"/>
              </a:defRPr>
            </a:lvl3pPr>
            <a:lvl4pPr marL="1600200" indent="-228600" eaLnBrk="0" hangingPunct="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4pPr>
            <a:lvl5pPr marL="2057400" indent="-228600" eaLnBrk="0" hangingPunct="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1" lang="ja-JP" altLang="en-US" sz="2800" b="1" i="0" u="none" strike="noStrike" kern="1200" cap="none" spc="0" normalizeH="0" baseline="0" noProof="0" dirty="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快眠とリラックスのために・・・</a:t>
            </a:r>
            <a:endParaRPr kumimoji="1" lang="en-US" altLang="ja-JP" sz="2800" b="1" i="0" u="none" strike="noStrike" kern="1200" cap="none" spc="0" normalizeH="0" baseline="0" noProof="0" dirty="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br>
              <a:rPr kumimoji="1" lang="en-US" altLang="ja-JP" sz="9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br>
            <a:r>
              <a:rPr kumimoji="1" lang="ja-JP" altLang="en-US" sz="2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眠気は、体温が下がるときに強くなります。眠る</a:t>
            </a:r>
            <a:r>
              <a:rPr kumimoji="1" lang="en-US" altLang="ja-JP" sz="2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2</a:t>
            </a:r>
            <a:r>
              <a:rPr kumimoji="1" lang="ja-JP" altLang="en-US" sz="2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時間ほど前に</a:t>
            </a:r>
            <a:br>
              <a:rPr lang="en-US" altLang="ja-JP" sz="2400" b="1" dirty="0">
                <a:solidFill>
                  <a:prstClr val="black"/>
                </a:solidFill>
                <a:latin typeface="ＭＳ Ｐゴシック" panose="020B0600070205080204" pitchFamily="50" charset="-128"/>
                <a:ea typeface="ＭＳ Ｐゴシック" panose="020B0600070205080204" pitchFamily="50" charset="-128"/>
              </a:rPr>
            </a:br>
            <a:r>
              <a:rPr kumimoji="1" lang="ja-JP" altLang="en-US" sz="2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入浴や運動で体温を上げておくと、その後、急速に体温が下がって</a:t>
            </a:r>
            <a:br>
              <a:rPr kumimoji="1" lang="en-US" altLang="ja-JP" sz="2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br>
            <a:r>
              <a:rPr kumimoji="1" lang="ja-JP" altLang="en-US" sz="2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寝つきが良くなり熟睡できます。入浴は</a:t>
            </a:r>
            <a:r>
              <a:rPr kumimoji="1" lang="en-US" altLang="ja-JP" sz="2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38</a:t>
            </a:r>
            <a:r>
              <a:rPr kumimoji="1" lang="ja-JP" altLang="en-US" sz="2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1" lang="en-US" altLang="ja-JP" sz="2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40℃</a:t>
            </a:r>
            <a:r>
              <a:rPr kumimoji="1" lang="ja-JP" altLang="en-US" sz="2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のぬるめのお湯に、</a:t>
            </a:r>
            <a:br>
              <a:rPr kumimoji="1" lang="en-US" altLang="ja-JP" sz="2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br>
            <a:r>
              <a:rPr kumimoji="1" lang="en-US" altLang="ja-JP" sz="2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20</a:t>
            </a:r>
            <a:r>
              <a:rPr kumimoji="1" lang="ja-JP" altLang="en-US" sz="2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分ほど入るのがお勧めです。また、湯につかると、癒しホルモンの</a:t>
            </a:r>
            <a:br>
              <a:rPr kumimoji="1" lang="en-US" altLang="ja-JP" sz="2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br>
            <a:r>
              <a:rPr kumimoji="1" lang="ja-JP" altLang="en-US" sz="2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オキシトシン、幸せホルモンのセロトニンの分泌が促進するといわれています。</a:t>
            </a:r>
            <a:br>
              <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br>
            <a:br>
              <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br>
            <a:endPar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CCD2E-78FE-4664-868C-6C310E29F807}" type="slidenum">
              <a:rPr kumimoji="1" lang="en-US" sz="2000" b="1" i="0" u="none" strike="noStrike" kern="1200" cap="none" spc="0" normalizeH="0" baseline="0" noProof="0" smtClean="0">
                <a:ln>
                  <a:noFill/>
                </a:ln>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en-US" sz="2000" b="1" i="0" u="none" strike="noStrike" kern="1200" cap="none" spc="0" normalizeH="0" baseline="0" noProof="0">
              <a:ln>
                <a:noFill/>
              </a:ln>
              <a:effectLst/>
              <a:uLnTx/>
              <a:uFillTx/>
              <a:latin typeface="Calibri"/>
              <a:ea typeface="+mn-ea"/>
              <a:cs typeface="+mn-cs"/>
            </a:endParaRPr>
          </a:p>
        </p:txBody>
      </p:sp>
      <p:pic>
        <p:nvPicPr>
          <p:cNvPr id="1028" name="Picture 4" descr="ãæ¸©æ³ãã¤ã©ã¹ããã®ç»åæ¤ç´¢çµæ"/>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20375" y="1128301"/>
            <a:ext cx="4120052" cy="2603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26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C06936D1-AC71-4426-B31A-2F7225D6BD27}"/>
              </a:ext>
            </a:extLst>
          </p:cNvPr>
          <p:cNvGrpSpPr/>
          <p:nvPr/>
        </p:nvGrpSpPr>
        <p:grpSpPr>
          <a:xfrm>
            <a:off x="1604475" y="4012373"/>
            <a:ext cx="2547044" cy="2658319"/>
            <a:chOff x="508001" y="3904750"/>
            <a:chExt cx="2476500" cy="2722171"/>
          </a:xfrm>
        </p:grpSpPr>
        <p:pic>
          <p:nvPicPr>
            <p:cNvPr id="38914" name="図 53" descr="不眠.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8001" y="3904750"/>
              <a:ext cx="2476500" cy="218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47" descr="クリックすると新しいウィンドウで開きます"/>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934283" flipH="1">
              <a:off x="1238796" y="5860159"/>
              <a:ext cx="674687"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45" descr="クリックすると新しいウィンドウで開きます"/>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0154" y="5489075"/>
              <a:ext cx="550862"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510" name="テキスト ボックス 64"/>
          <p:cNvSpPr txBox="1">
            <a:spLocks noChangeArrowheads="1"/>
          </p:cNvSpPr>
          <p:nvPr/>
        </p:nvSpPr>
        <p:spPr bwMode="auto">
          <a:xfrm>
            <a:off x="3469820" y="1"/>
            <a:ext cx="53142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buFont typeface="Arial" charset="0"/>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buFont typeface="Arial" charset="0"/>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buFont typeface="Arial" charset="0"/>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buFont typeface="Arial" charset="0"/>
              <a:defRPr>
                <a:solidFill>
                  <a:schemeClr val="tx1"/>
                </a:solidFill>
                <a:latin typeface="Arial" charset="0"/>
                <a:ea typeface="ＭＳ Ｐゴシック" pitchFamily="50" charset="-128"/>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40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心地よい睡眠のために</a:t>
            </a:r>
          </a:p>
        </p:txBody>
      </p:sp>
      <p:grpSp>
        <p:nvGrpSpPr>
          <p:cNvPr id="4" name="グループ化 3">
            <a:extLst>
              <a:ext uri="{FF2B5EF4-FFF2-40B4-BE49-F238E27FC236}">
                <a16:creationId xmlns:a16="http://schemas.microsoft.com/office/drawing/2014/main" id="{F1C075AC-A353-4EA5-AF4D-E3DDBA8FB99E}"/>
              </a:ext>
            </a:extLst>
          </p:cNvPr>
          <p:cNvGrpSpPr/>
          <p:nvPr/>
        </p:nvGrpSpPr>
        <p:grpSpPr>
          <a:xfrm>
            <a:off x="4385840" y="4133393"/>
            <a:ext cx="6397656" cy="2774170"/>
            <a:chOff x="6984036" y="4078097"/>
            <a:chExt cx="7209675" cy="3138335"/>
          </a:xfrm>
        </p:grpSpPr>
        <p:pic>
          <p:nvPicPr>
            <p:cNvPr id="38920" name="Picture 58" descr="http://ord.yahoo.co.jp/o/image/SIG=124b3f317/EXP=1351665221;_ylc=X3IDMgRmc3QDMARpZHgDMARvaWQDQU5kOUdjUWNsSlVCMXBKcFlYRndjazVIVWNVSnV4cDhuNDBEY3dSdEt2Tnc5cXdaRFNIUFRaQVZ3YVI4ajJKTwRwAzVhU3E2Wm05NDRDQTQ0S2s0NE9wNDRLNTQ0T0kEcG9zAzEwOQRzZWMDc2h3BHNsawNyaQ--/*-http%3A/www.yoshie.bz/sampl/spring/hikkosi/07.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50483" y="5024626"/>
              <a:ext cx="56515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グループ化 2">
              <a:extLst>
                <a:ext uri="{FF2B5EF4-FFF2-40B4-BE49-F238E27FC236}">
                  <a16:creationId xmlns:a16="http://schemas.microsoft.com/office/drawing/2014/main" id="{27CF3F2B-2AA0-4A44-8B5C-9F25039CEC06}"/>
                </a:ext>
              </a:extLst>
            </p:cNvPr>
            <p:cNvGrpSpPr/>
            <p:nvPr/>
          </p:nvGrpSpPr>
          <p:grpSpPr>
            <a:xfrm>
              <a:off x="6984036" y="4078097"/>
              <a:ext cx="7209675" cy="3138335"/>
              <a:chOff x="6976837" y="4078099"/>
              <a:chExt cx="7209675" cy="3138335"/>
            </a:xfrm>
          </p:grpSpPr>
          <p:sp>
            <p:nvSpPr>
              <p:cNvPr id="38917" name="テキスト ボックス 68"/>
              <p:cNvSpPr txBox="1">
                <a:spLocks noChangeArrowheads="1"/>
              </p:cNvSpPr>
              <p:nvPr/>
            </p:nvSpPr>
            <p:spPr bwMode="auto">
              <a:xfrm>
                <a:off x="11447305" y="4078099"/>
                <a:ext cx="2739207" cy="313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ja-JP" altLang="en-US" sz="1600" b="1" i="0" u="none" strike="noStrike" kern="1200" cap="none" spc="0" normalizeH="0" baseline="0" noProof="0" dirty="0">
                    <a:ln>
                      <a:noFill/>
                    </a:ln>
                    <a:solidFill>
                      <a:srgbClr val="FF0000"/>
                    </a:solidFill>
                    <a:effectLst/>
                    <a:uLnTx/>
                    <a:uFillTx/>
                    <a:latin typeface="ＭＳ Ｐゴシック" charset="-128"/>
                    <a:ea typeface="ＭＳ Ｐゴシック" charset="-128"/>
                    <a:cs typeface="+mn-cs"/>
                  </a:rPr>
                  <a:t>体内時計が乱れると・・・</a:t>
                </a:r>
                <a:endParaRPr kumimoji="0" lang="en-US" altLang="ja-JP" sz="1600" b="1" i="0" u="none" strike="noStrike" kern="1200" cap="none" spc="0" normalizeH="0" baseline="0" noProof="0" dirty="0">
                  <a:ln>
                    <a:noFill/>
                  </a:ln>
                  <a:solidFill>
                    <a:srgbClr val="FF0000"/>
                  </a:solidFill>
                  <a:effectLst/>
                  <a:uLnTx/>
                  <a:uFillTx/>
                  <a:latin typeface="ＭＳ Ｐゴシック" charset="-128"/>
                  <a:ea typeface="ＭＳ Ｐゴシック" charset="-128"/>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ja-JP" altLang="en-US" sz="16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rPr>
                  <a:t>睡眠障害・うつ・</a:t>
                </a:r>
                <a:br>
                  <a:rPr kumimoji="0" lang="en-US" altLang="ja-JP" sz="16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rPr>
                </a:br>
                <a:r>
                  <a:rPr kumimoji="0" lang="ja-JP" altLang="en-US" sz="16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rPr>
                  <a:t>自律神経失調症・・・</a:t>
                </a:r>
                <a:endParaRPr kumimoji="0" lang="en-US" altLang="ja-JP" sz="16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ja-JP" altLang="en-US" sz="16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rPr>
                  <a:t>高血圧・心臓病</a:t>
                </a:r>
                <a:br>
                  <a:rPr kumimoji="0" lang="en-US" altLang="ja-JP" sz="16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rPr>
                </a:br>
                <a:r>
                  <a:rPr kumimoji="0" lang="ja-JP" altLang="en-US" sz="16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rPr>
                  <a:t>糖尿病・肥満</a:t>
                </a:r>
                <a:endParaRPr kumimoji="0" lang="en-US" altLang="ja-JP" sz="16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ja-JP" altLang="en-US" sz="16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rPr>
                  <a:t>頭痛･疲労感</a:t>
                </a:r>
                <a:endParaRPr kumimoji="0" lang="en-US" altLang="ja-JP" sz="16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ja-JP" altLang="en-US" sz="16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rPr>
                  <a:t>免疫力低下・がん・・・</a:t>
                </a:r>
                <a:endParaRPr kumimoji="0" lang="en-US" altLang="ja-JP" sz="16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endParaRPr>
              </a:p>
            </p:txBody>
          </p:sp>
          <p:pic>
            <p:nvPicPr>
              <p:cNvPr id="38919" name="Picture 5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38885" y="4416133"/>
                <a:ext cx="1695450" cy="20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1" name="右矢印 70"/>
              <p:cNvSpPr>
                <a:spLocks noChangeArrowheads="1"/>
              </p:cNvSpPr>
              <p:nvPr/>
            </p:nvSpPr>
            <p:spPr bwMode="auto">
              <a:xfrm>
                <a:off x="8411677" y="5161153"/>
                <a:ext cx="720724" cy="142875"/>
              </a:xfrm>
              <a:prstGeom prst="rightArrow">
                <a:avLst>
                  <a:gd name="adj1" fmla="val 50000"/>
                  <a:gd name="adj2" fmla="val 50444"/>
                </a:avLst>
              </a:prstGeom>
              <a:solidFill>
                <a:srgbClr val="FFC000"/>
              </a:solidFill>
              <a:ln w="12700" algn="ctr">
                <a:solidFill>
                  <a:schemeClr val="tx1"/>
                </a:solidFill>
                <a:round/>
                <a:headEnd type="none" w="sm" len="sm"/>
                <a:tailEnd type="none" w="sm" len="sm"/>
              </a:ln>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Tahoma" pitchFamily="34" charset="0"/>
                  <a:ea typeface="ＭＳ Ｐゴシック" charset="-128"/>
                  <a:cs typeface="+mn-cs"/>
                </a:endParaRPr>
              </a:p>
            </p:txBody>
          </p:sp>
          <p:sp>
            <p:nvSpPr>
              <p:cNvPr id="38922" name="テキスト ボックス 64"/>
              <p:cNvSpPr txBox="1">
                <a:spLocks noChangeArrowheads="1"/>
              </p:cNvSpPr>
              <p:nvPr/>
            </p:nvSpPr>
            <p:spPr bwMode="auto">
              <a:xfrm>
                <a:off x="6976837" y="5739338"/>
                <a:ext cx="2498783" cy="1004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ja-JP" altLang="en-US" sz="1400" b="1" i="0" u="none" strike="noStrike" kern="1200" cap="none" spc="0" normalizeH="0" baseline="0" noProof="0" dirty="0">
                    <a:ln>
                      <a:noFill/>
                    </a:ln>
                    <a:solidFill>
                      <a:srgbClr val="FF0000"/>
                    </a:solidFill>
                    <a:effectLst/>
                    <a:uLnTx/>
                    <a:uFillTx/>
                    <a:latin typeface="ＭＳ Ｐゴシック" charset="-128"/>
                    <a:ea typeface="ＭＳ Ｐゴシック" charset="-128"/>
                    <a:cs typeface="+mn-cs"/>
                  </a:rPr>
                  <a:t>脳の視交叉上核</a:t>
                </a:r>
                <a:br>
                  <a:rPr kumimoji="0" lang="en-US" altLang="ja-JP" sz="14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rPr>
                </a:br>
                <a:r>
                  <a:rPr kumimoji="0" lang="ja-JP" altLang="en-US" sz="14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rPr>
                  <a:t>光が届くと、体内時計が</a:t>
                </a:r>
                <a:br>
                  <a:rPr kumimoji="0" lang="en-US" altLang="ja-JP" sz="14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rPr>
                </a:br>
                <a:r>
                  <a:rPr kumimoji="0" lang="ja-JP" altLang="en-US" sz="14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rPr>
                  <a:t>リセットされる。</a:t>
                </a:r>
                <a:endParaRPr kumimoji="0" lang="en-US" altLang="ja-JP" sz="1400" b="1" i="0" u="none" strike="noStrike" kern="1200" cap="none" spc="0" normalizeH="0" baseline="0" noProof="0" dirty="0">
                  <a:ln>
                    <a:noFill/>
                  </a:ln>
                  <a:solidFill>
                    <a:srgbClr val="000000"/>
                  </a:solidFill>
                  <a:effectLst/>
                  <a:uLnTx/>
                  <a:uFillTx/>
                  <a:latin typeface="ＭＳ Ｐゴシック" charset="-128"/>
                  <a:ea typeface="ＭＳ Ｐゴシック" charset="-128"/>
                  <a:cs typeface="+mn-cs"/>
                </a:endParaRPr>
              </a:p>
            </p:txBody>
          </p:sp>
        </p:grpSp>
      </p:grpSp>
      <p:pic>
        <p:nvPicPr>
          <p:cNvPr id="38923" name="Picture 53" descr="http://ord.yahoo.co.jp/o/image/SIG=12s0kl79h/EXP=1351661804;_ylc=X3IDMgRmc3QDMARpZHgDMARvaWQDQU5kOUdjVG94UlV1blUwdlpTZEFydllVZGhXbHVkdFpQZXUwUG5aT2d1VXhicWlQMzJ0TEp0LXZKdXVQd0dzBHADNUwyVDVZYUY1cG1DNktpSQRwb3MDNgRzZWMDc2h3BHNsawNyaQ--/*-http%3A/www.stanley.co.jp/technology/special_kenkyu_02/img/led_img_01.gif"/>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23997" y="711745"/>
            <a:ext cx="7463884" cy="32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CCD2E-78FE-4664-868C-6C310E29F807}" type="slidenum">
              <a:rPr kumimoji="1" lang="en-US" sz="2000" b="1" i="0" u="none" strike="noStrike" kern="1200" cap="none" spc="0" normalizeH="0" baseline="0" noProof="0" smtClean="0">
                <a:ln>
                  <a:noFill/>
                </a:ln>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1" lang="en-US" sz="2000" b="1" i="0" u="none" strike="noStrike" kern="1200" cap="none" spc="0" normalizeH="0" baseline="0" noProof="0">
              <a:ln>
                <a:noFill/>
              </a:ln>
              <a:effectLst/>
              <a:uLnTx/>
              <a:uFillTx/>
              <a:latin typeface="Calibri"/>
              <a:ea typeface="+mn-ea"/>
              <a:cs typeface="+mn-cs"/>
            </a:endParaRPr>
          </a:p>
        </p:txBody>
      </p:sp>
    </p:spTree>
    <p:extLst>
      <p:ext uri="{BB962C8B-B14F-4D97-AF65-F5344CB8AC3E}">
        <p14:creationId xmlns:p14="http://schemas.microsoft.com/office/powerpoint/2010/main" val="1348963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32A990E5-95C0-4558-9526-8CCC6AF3A785}" type="slidenum">
              <a:rPr lang="ja-JP" altLang="en-US" sz="2000" b="1" smtClean="0"/>
              <a:pPr/>
              <a:t>16</a:t>
            </a:fld>
            <a:endParaRPr lang="ja-JP" altLang="en-US" sz="2000" b="1"/>
          </a:p>
        </p:txBody>
      </p:sp>
      <p:pic>
        <p:nvPicPr>
          <p:cNvPr id="3074" name="Picture 2" descr="ãç¡ç æéã¨ãã¤çãã®ç»åæ¤ç´¢çµæ"/>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38165" y="642700"/>
            <a:ext cx="9315669" cy="6215300"/>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64">
            <a:extLst>
              <a:ext uri="{FF2B5EF4-FFF2-40B4-BE49-F238E27FC236}">
                <a16:creationId xmlns:a16="http://schemas.microsoft.com/office/drawing/2014/main" id="{886F7D1E-39ED-4F33-B655-5AFF00CB683F}"/>
              </a:ext>
            </a:extLst>
          </p:cNvPr>
          <p:cNvSpPr txBox="1">
            <a:spLocks noChangeArrowheads="1"/>
          </p:cNvSpPr>
          <p:nvPr/>
        </p:nvSpPr>
        <p:spPr bwMode="auto">
          <a:xfrm>
            <a:off x="2925898" y="62402"/>
            <a:ext cx="634019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pitchFamily="50" charset="-128"/>
              </a:defRPr>
            </a:lvl1pPr>
            <a:lvl2pPr marL="742950" indent="-285750" eaLnBrk="0" hangingPunct="0">
              <a:defRPr>
                <a:solidFill>
                  <a:schemeClr val="tx1"/>
                </a:solidFill>
                <a:latin typeface="Arial" charset="0"/>
                <a:ea typeface="ＭＳ Ｐゴシック" pitchFamily="50" charset="-128"/>
              </a:defRPr>
            </a:lvl2pPr>
            <a:lvl3pPr marL="1143000" indent="-228600" eaLnBrk="0" hangingPunct="0">
              <a:defRPr>
                <a:solidFill>
                  <a:schemeClr val="tx1"/>
                </a:solidFill>
                <a:latin typeface="Arial" charset="0"/>
                <a:ea typeface="ＭＳ Ｐゴシック" pitchFamily="50" charset="-128"/>
              </a:defRPr>
            </a:lvl3pPr>
            <a:lvl4pPr marL="1600200" indent="-228600" eaLnBrk="0" hangingPunct="0">
              <a:defRPr>
                <a:solidFill>
                  <a:schemeClr val="tx1"/>
                </a:solidFill>
                <a:latin typeface="Arial" charset="0"/>
                <a:ea typeface="ＭＳ Ｐゴシック" pitchFamily="50" charset="-128"/>
              </a:defRPr>
            </a:lvl4pPr>
            <a:lvl5pPr marL="2057400" indent="-228600" eaLnBrk="0" hangingPunct="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buFont typeface="Arial" charset="0"/>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buFont typeface="Arial" charset="0"/>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buFont typeface="Arial" charset="0"/>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buFont typeface="Arial" charset="0"/>
              <a:defRPr>
                <a:solidFill>
                  <a:schemeClr val="tx1"/>
                </a:solidFill>
                <a:latin typeface="Arial" charset="0"/>
                <a:ea typeface="ＭＳ Ｐゴシック" pitchFamily="50" charset="-128"/>
              </a:defRPr>
            </a:lvl9pPr>
          </a:lstStyle>
          <a:p>
            <a:pPr algn="ctr" eaLnBrk="1" hangingPunct="1">
              <a:spcBef>
                <a:spcPct val="50000"/>
              </a:spcBef>
              <a:buFont typeface="Arial" charset="0"/>
              <a:buNone/>
              <a:defRPr/>
            </a:pPr>
            <a:r>
              <a:rPr lang="ja-JP" altLang="en-US" sz="4000" b="1" dirty="0">
                <a:solidFill>
                  <a:prstClr val="black"/>
                </a:solidFill>
                <a:latin typeface="メイリオ" panose="020B0604030504040204" pitchFamily="50" charset="-128"/>
                <a:ea typeface="メイリオ" panose="020B0604030504040204" pitchFamily="50" charset="-128"/>
              </a:rPr>
              <a:t>睡眠時間とうつ症状の関係</a:t>
            </a:r>
          </a:p>
        </p:txBody>
      </p:sp>
    </p:spTree>
    <p:extLst>
      <p:ext uri="{BB962C8B-B14F-4D97-AF65-F5344CB8AC3E}">
        <p14:creationId xmlns:p14="http://schemas.microsoft.com/office/powerpoint/2010/main" val="3165441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50533" y="828469"/>
            <a:ext cx="6810560" cy="5201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1"/>
          <p:cNvSpPr txBox="1">
            <a:spLocks noChangeArrowheads="1"/>
          </p:cNvSpPr>
          <p:nvPr/>
        </p:nvSpPr>
        <p:spPr bwMode="auto">
          <a:xfrm>
            <a:off x="3157776" y="88566"/>
            <a:ext cx="61863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0000"/>
              <a:buFont typeface="Wingdings" pitchFamily="2" charset="2"/>
              <a:buChar char="l"/>
              <a:defRPr kumimoji="1" sz="3100">
                <a:solidFill>
                  <a:schemeClr val="tx1"/>
                </a:solidFill>
                <a:latin typeface="Arial" charset="0"/>
                <a:ea typeface="ＭＳ Ｐゴシック" pitchFamily="50" charset="-128"/>
              </a:defRPr>
            </a:lvl1pPr>
            <a:lvl2pPr marL="742950" indent="-285750" eaLnBrk="0" hangingPunct="0">
              <a:spcBef>
                <a:spcPct val="20000"/>
              </a:spcBef>
              <a:buClr>
                <a:schemeClr val="accent1"/>
              </a:buClr>
              <a:buSzPct val="150000"/>
              <a:buChar char="•"/>
              <a:defRPr kumimoji="1" sz="2600">
                <a:solidFill>
                  <a:schemeClr val="tx1"/>
                </a:solidFill>
                <a:latin typeface="Arial" charset="0"/>
                <a:ea typeface="ＭＳ Ｐゴシック" pitchFamily="50" charset="-128"/>
              </a:defRPr>
            </a:lvl2pPr>
            <a:lvl3pPr marL="1143000" indent="-228600" eaLnBrk="0" hangingPunct="0">
              <a:spcBef>
                <a:spcPct val="20000"/>
              </a:spcBef>
              <a:buClr>
                <a:schemeClr val="tx1"/>
              </a:buClr>
              <a:buSzPct val="150000"/>
              <a:buChar char="•"/>
              <a:defRPr kumimoji="1" sz="2200">
                <a:solidFill>
                  <a:schemeClr val="tx1"/>
                </a:solidFill>
                <a:latin typeface="Arial" charset="0"/>
                <a:ea typeface="ＭＳ Ｐゴシック" pitchFamily="50" charset="-128"/>
              </a:defRPr>
            </a:lvl3pPr>
            <a:lvl4pPr marL="1600200" indent="-228600" eaLnBrk="0" hangingPunct="0">
              <a:spcBef>
                <a:spcPct val="20000"/>
              </a:spcBef>
              <a:buClr>
                <a:schemeClr val="tx2"/>
              </a:buClr>
              <a:buSzPct val="150000"/>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lr>
                <a:schemeClr val="folHlink"/>
              </a:buClr>
              <a:buSzPct val="150000"/>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lr>
                <a:schemeClr val="folHlink"/>
              </a:buClr>
              <a:buSzPct val="150000"/>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lr>
                <a:schemeClr val="folHlink"/>
              </a:buClr>
              <a:buSzPct val="150000"/>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lr>
                <a:schemeClr val="folHlink"/>
              </a:buClr>
              <a:buSzPct val="150000"/>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lr>
                <a:schemeClr val="folHlink"/>
              </a:buClr>
              <a:buSzPct val="150000"/>
              <a:buChar char="•"/>
              <a:defRPr kumimoji="1" sz="2000">
                <a:solidFill>
                  <a:schemeClr val="tx1"/>
                </a:solidFill>
                <a:latin typeface="Arial" charset="0"/>
                <a:ea typeface="ＭＳ Ｐゴシック" pitchFamily="50" charset="-128"/>
              </a:defRPr>
            </a:lvl9pPr>
          </a:lstStyle>
          <a:p>
            <a:pPr eaLnBrk="1" hangingPunct="1">
              <a:spcBef>
                <a:spcPct val="0"/>
              </a:spcBef>
              <a:buClrTx/>
              <a:buSzTx/>
              <a:buNone/>
            </a:pPr>
            <a:r>
              <a:rPr lang="ja-JP" altLang="en-US" sz="3600" b="1" dirty="0">
                <a:solidFill>
                  <a:prstClr val="black"/>
                </a:solidFill>
                <a:latin typeface="メイリオ" panose="020B0604030504040204" pitchFamily="50" charset="-128"/>
                <a:ea typeface="メイリオ" panose="020B0604030504040204" pitchFamily="50" charset="-128"/>
              </a:rPr>
              <a:t>一日の疲れを癒す自律訓練法</a:t>
            </a:r>
          </a:p>
        </p:txBody>
      </p:sp>
      <p:sp>
        <p:nvSpPr>
          <p:cNvPr id="5" name="角丸四角形吹き出し 4"/>
          <p:cNvSpPr/>
          <p:nvPr/>
        </p:nvSpPr>
        <p:spPr>
          <a:xfrm>
            <a:off x="8290435" y="4616652"/>
            <a:ext cx="2458519" cy="1164237"/>
          </a:xfrm>
          <a:prstGeom prst="wedgeRoundRectCallout">
            <a:avLst>
              <a:gd name="adj1" fmla="val -18151"/>
              <a:gd name="adj2" fmla="val -51618"/>
              <a:gd name="adj3" fmla="val 16667"/>
            </a:avLst>
          </a:prstGeom>
          <a:solidFill>
            <a:srgbClr val="FFFF00"/>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000">
                <a:solidFill>
                  <a:schemeClr val="tx1"/>
                </a:solidFill>
                <a:latin typeface="Arial" charset="0"/>
                <a:ea typeface="ＭＳ Ｐゴシック" pitchFamily="50" charset="-128"/>
              </a:defRPr>
            </a:lvl1pPr>
            <a:lvl2pPr marL="742950" indent="-285750" eaLnBrk="0" hangingPunct="0">
              <a:defRPr sz="2000">
                <a:solidFill>
                  <a:schemeClr val="tx1"/>
                </a:solidFill>
                <a:latin typeface="Arial" charset="0"/>
                <a:ea typeface="ＭＳ Ｐゴシック" pitchFamily="50" charset="-128"/>
              </a:defRPr>
            </a:lvl2pPr>
            <a:lvl3pPr marL="1143000" indent="-228600" eaLnBrk="0" hangingPunct="0">
              <a:defRPr sz="2000">
                <a:solidFill>
                  <a:schemeClr val="tx1"/>
                </a:solidFill>
                <a:latin typeface="Arial" charset="0"/>
                <a:ea typeface="ＭＳ Ｐゴシック" pitchFamily="50" charset="-128"/>
              </a:defRPr>
            </a:lvl3pPr>
            <a:lvl4pPr marL="1600200" indent="-228600" eaLnBrk="0" hangingPunct="0">
              <a:defRPr sz="2000">
                <a:solidFill>
                  <a:schemeClr val="tx1"/>
                </a:solidFill>
                <a:latin typeface="Arial" charset="0"/>
                <a:ea typeface="ＭＳ Ｐゴシック" pitchFamily="50" charset="-128"/>
              </a:defRPr>
            </a:lvl4pPr>
            <a:lvl5pPr marL="2057400" indent="-228600" eaLnBrk="0" hangingPunct="0">
              <a:defRPr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SzPct val="100000"/>
              <a:buFont typeface="Wingdings" pitchFamily="2" charset="2"/>
              <a:defRPr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SzPct val="100000"/>
              <a:buFont typeface="Wingdings" pitchFamily="2" charset="2"/>
              <a:defRPr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SzPct val="100000"/>
              <a:buFont typeface="Wingdings" pitchFamily="2" charset="2"/>
              <a:defRPr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SzPct val="100000"/>
              <a:buFont typeface="Wingdings" pitchFamily="2" charset="2"/>
              <a:defRPr sz="2000">
                <a:solidFill>
                  <a:schemeClr val="tx1"/>
                </a:solidFill>
                <a:latin typeface="Arial" charset="0"/>
                <a:ea typeface="ＭＳ Ｐゴシック" pitchFamily="50" charset="-128"/>
              </a:defRPr>
            </a:lvl9pPr>
          </a:lstStyle>
          <a:p>
            <a:pPr algn="ctr" eaLnBrk="1" hangingPunct="1">
              <a:defRPr/>
            </a:pPr>
            <a:r>
              <a:rPr lang="ja-JP" altLang="en-US" b="1" dirty="0">
                <a:solidFill>
                  <a:prstClr val="black"/>
                </a:solidFill>
                <a:latin typeface="ＭＳ Ｐゴシック" pitchFamily="50" charset="-128"/>
              </a:rPr>
              <a:t>ひなたぼっこで</a:t>
            </a:r>
            <a:endParaRPr lang="en-US" altLang="ja-JP" b="1" dirty="0">
              <a:solidFill>
                <a:prstClr val="black"/>
              </a:solidFill>
              <a:latin typeface="ＭＳ Ｐゴシック" pitchFamily="50" charset="-128"/>
            </a:endParaRPr>
          </a:p>
          <a:p>
            <a:pPr algn="ctr" eaLnBrk="1" hangingPunct="1">
              <a:defRPr/>
            </a:pPr>
            <a:r>
              <a:rPr lang="ja-JP" altLang="en-US" b="1" dirty="0">
                <a:solidFill>
                  <a:prstClr val="black"/>
                </a:solidFill>
                <a:latin typeface="ＭＳ Ｐゴシック" pitchFamily="50" charset="-128"/>
              </a:rPr>
              <a:t>ウトウトした感じを</a:t>
            </a:r>
            <a:endParaRPr lang="en-US" altLang="ja-JP" b="1" dirty="0">
              <a:solidFill>
                <a:prstClr val="black"/>
              </a:solidFill>
              <a:latin typeface="ＭＳ Ｐゴシック" pitchFamily="50" charset="-128"/>
            </a:endParaRPr>
          </a:p>
          <a:p>
            <a:pPr algn="ctr" eaLnBrk="1" hangingPunct="1">
              <a:defRPr/>
            </a:pPr>
            <a:r>
              <a:rPr lang="ja-JP" altLang="en-US" b="1" dirty="0">
                <a:solidFill>
                  <a:prstClr val="black"/>
                </a:solidFill>
                <a:latin typeface="ＭＳ Ｐゴシック" pitchFamily="50" charset="-128"/>
              </a:rPr>
              <a:t>イメージする。</a:t>
            </a:r>
          </a:p>
        </p:txBody>
      </p:sp>
      <p:sp>
        <p:nvSpPr>
          <p:cNvPr id="6" name="テキスト ボックス 6"/>
          <p:cNvSpPr txBox="1">
            <a:spLocks noChangeArrowheads="1"/>
          </p:cNvSpPr>
          <p:nvPr/>
        </p:nvSpPr>
        <p:spPr bwMode="auto">
          <a:xfrm>
            <a:off x="2250533" y="6015759"/>
            <a:ext cx="726916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0000"/>
              <a:buFont typeface="Wingdings" pitchFamily="2" charset="2"/>
              <a:buChar char="l"/>
              <a:defRPr kumimoji="1" sz="3100">
                <a:solidFill>
                  <a:schemeClr val="tx1"/>
                </a:solidFill>
                <a:latin typeface="Arial" charset="0"/>
                <a:ea typeface="ＭＳ Ｐゴシック" pitchFamily="50" charset="-128"/>
              </a:defRPr>
            </a:lvl1pPr>
            <a:lvl2pPr marL="742950" indent="-285750" eaLnBrk="0" hangingPunct="0">
              <a:spcBef>
                <a:spcPct val="20000"/>
              </a:spcBef>
              <a:buClr>
                <a:schemeClr val="accent1"/>
              </a:buClr>
              <a:buSzPct val="150000"/>
              <a:buChar char="•"/>
              <a:defRPr kumimoji="1" sz="2600">
                <a:solidFill>
                  <a:schemeClr val="tx1"/>
                </a:solidFill>
                <a:latin typeface="Arial" charset="0"/>
                <a:ea typeface="ＭＳ Ｐゴシック" pitchFamily="50" charset="-128"/>
              </a:defRPr>
            </a:lvl2pPr>
            <a:lvl3pPr marL="1143000" indent="-228600" eaLnBrk="0" hangingPunct="0">
              <a:spcBef>
                <a:spcPct val="20000"/>
              </a:spcBef>
              <a:buClr>
                <a:schemeClr val="tx1"/>
              </a:buClr>
              <a:buSzPct val="150000"/>
              <a:buChar char="•"/>
              <a:defRPr kumimoji="1" sz="2200">
                <a:solidFill>
                  <a:schemeClr val="tx1"/>
                </a:solidFill>
                <a:latin typeface="Arial" charset="0"/>
                <a:ea typeface="ＭＳ Ｐゴシック" pitchFamily="50" charset="-128"/>
              </a:defRPr>
            </a:lvl3pPr>
            <a:lvl4pPr marL="1600200" indent="-228600" eaLnBrk="0" hangingPunct="0">
              <a:spcBef>
                <a:spcPct val="20000"/>
              </a:spcBef>
              <a:buClr>
                <a:schemeClr val="tx2"/>
              </a:buClr>
              <a:buSzPct val="150000"/>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lr>
                <a:schemeClr val="folHlink"/>
              </a:buClr>
              <a:buSzPct val="150000"/>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lr>
                <a:schemeClr val="folHlink"/>
              </a:buClr>
              <a:buSzPct val="150000"/>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lr>
                <a:schemeClr val="folHlink"/>
              </a:buClr>
              <a:buSzPct val="150000"/>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lr>
                <a:schemeClr val="folHlink"/>
              </a:buClr>
              <a:buSzPct val="150000"/>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lr>
                <a:schemeClr val="folHlink"/>
              </a:buClr>
              <a:buSzPct val="150000"/>
              <a:buChar char="•"/>
              <a:defRPr kumimoji="1" sz="2000">
                <a:solidFill>
                  <a:schemeClr val="tx1"/>
                </a:solidFill>
                <a:latin typeface="Arial" charset="0"/>
                <a:ea typeface="ＭＳ Ｐゴシック" pitchFamily="50" charset="-128"/>
              </a:defRPr>
            </a:lvl9pPr>
          </a:lstStyle>
          <a:p>
            <a:pPr eaLnBrk="1" hangingPunct="1">
              <a:spcBef>
                <a:spcPct val="0"/>
              </a:spcBef>
              <a:buClrTx/>
              <a:buSzTx/>
              <a:buNone/>
            </a:pPr>
            <a:r>
              <a:rPr lang="ja-JP" altLang="en-US" sz="1800" dirty="0">
                <a:solidFill>
                  <a:prstClr val="black"/>
                </a:solidFill>
                <a:latin typeface="Tahoma" pitchFamily="34" charset="0"/>
              </a:rPr>
              <a:t>自然治癒力が一番はたらく　</a:t>
            </a:r>
            <a:r>
              <a:rPr lang="en-US" altLang="ja-JP" sz="1800" dirty="0">
                <a:solidFill>
                  <a:prstClr val="black"/>
                </a:solidFill>
                <a:latin typeface="Tahoma" pitchFamily="34" charset="0"/>
              </a:rPr>
              <a:t>α</a:t>
            </a:r>
            <a:r>
              <a:rPr lang="ja-JP" altLang="en-US" sz="1800" dirty="0">
                <a:solidFill>
                  <a:prstClr val="black"/>
                </a:solidFill>
                <a:latin typeface="Tahoma" pitchFamily="34" charset="0"/>
              </a:rPr>
              <a:t>波　をトレーニングによって出しやすくする。</a:t>
            </a:r>
            <a:endParaRPr lang="en-US" altLang="ja-JP" sz="1800" dirty="0">
              <a:solidFill>
                <a:prstClr val="black"/>
              </a:solidFill>
              <a:latin typeface="Tahoma" pitchFamily="34" charset="0"/>
            </a:endParaRPr>
          </a:p>
          <a:p>
            <a:pPr eaLnBrk="1" hangingPunct="1">
              <a:spcBef>
                <a:spcPct val="0"/>
              </a:spcBef>
              <a:buClrTx/>
              <a:buSzTx/>
              <a:buNone/>
            </a:pPr>
            <a:r>
              <a:rPr lang="ja-JP" altLang="en-US" sz="1800" dirty="0">
                <a:solidFill>
                  <a:prstClr val="black"/>
                </a:solidFill>
                <a:latin typeface="Tahoma" pitchFamily="34" charset="0"/>
              </a:rPr>
              <a:t>心とからだの疲労を回復させるのに役立つ。</a:t>
            </a:r>
          </a:p>
        </p:txBody>
      </p:sp>
      <p:sp>
        <p:nvSpPr>
          <p:cNvPr id="8" name="スライド番号プレースホルダー 7"/>
          <p:cNvSpPr>
            <a:spLocks noGrp="1"/>
          </p:cNvSpPr>
          <p:nvPr>
            <p:ph type="sldNum" sz="quarter" idx="12"/>
          </p:nvPr>
        </p:nvSpPr>
        <p:spPr/>
        <p:txBody>
          <a:bodyPr/>
          <a:lstStyle/>
          <a:p>
            <a:fld id="{1E6F2D95-AD92-4EA4-B0CF-879B5ADE806A}" type="slidenum">
              <a:rPr lang="ja-JP" altLang="en-US" sz="2000" b="1" smtClean="0"/>
              <a:pPr/>
              <a:t>17</a:t>
            </a:fld>
            <a:endParaRPr lang="ja-JP" altLang="en-US" sz="2000" b="1"/>
          </a:p>
        </p:txBody>
      </p:sp>
      <p:sp>
        <p:nvSpPr>
          <p:cNvPr id="3" name="テキスト ボックス 2">
            <a:extLst>
              <a:ext uri="{FF2B5EF4-FFF2-40B4-BE49-F238E27FC236}">
                <a16:creationId xmlns:a16="http://schemas.microsoft.com/office/drawing/2014/main" id="{1E206BA4-3B50-4363-AB9F-9DE67D7C5857}"/>
              </a:ext>
            </a:extLst>
          </p:cNvPr>
          <p:cNvSpPr txBox="1"/>
          <p:nvPr/>
        </p:nvSpPr>
        <p:spPr>
          <a:xfrm>
            <a:off x="1588348" y="864020"/>
            <a:ext cx="2031325" cy="369332"/>
          </a:xfrm>
          <a:prstGeom prst="rect">
            <a:avLst/>
          </a:prstGeom>
          <a:noFill/>
        </p:spPr>
        <p:txBody>
          <a:bodyPr wrap="none" rtlCol="0">
            <a:spAutoFit/>
          </a:bodyPr>
          <a:lstStyle/>
          <a:p>
            <a:r>
              <a:rPr kumimoji="1" lang="ja-JP" altLang="en-US" b="1" dirty="0"/>
              <a:t>自律訓練法の公式</a:t>
            </a:r>
          </a:p>
        </p:txBody>
      </p:sp>
    </p:spTree>
    <p:extLst>
      <p:ext uri="{BB962C8B-B14F-4D97-AF65-F5344CB8AC3E}">
        <p14:creationId xmlns:p14="http://schemas.microsoft.com/office/powerpoint/2010/main" val="1266106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7F3EBBC3-750C-48EB-9B36-255620C0D3DA}"/>
              </a:ext>
            </a:extLst>
          </p:cNvPr>
          <p:cNvSpPr>
            <a:spLocks noGrp="1"/>
          </p:cNvSpPr>
          <p:nvPr>
            <p:ph type="sldNum" sz="quarter" idx="12"/>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8BA52C09-F7DF-435C-A7C8-6135C9637C9F}" type="slidenum">
              <a:rPr kumimoji="1" lang="ja-JP" altLang="en-US" sz="2000" b="1" i="0" u="none" strike="noStrike" kern="1200" cap="none" spc="0" normalizeH="0" baseline="0" noProof="0" smtClean="0">
                <a:ln>
                  <a:noFill/>
                </a:ln>
                <a:effectLst/>
                <a:uLnTx/>
                <a:uFillTx/>
                <a:latin typeface="Calibri"/>
                <a:ea typeface="ＭＳ Ｐゴシック" panose="020B0600070205080204" pitchFamily="50" charset="-128"/>
                <a:cs typeface="+mn-cs"/>
              </a:rPr>
              <a:pPr marL="0" marR="0" lvl="0" indent="0" defTabSz="914400" rtl="0" eaLnBrk="1" fontAlgn="auto" latinLnBrk="0" hangingPunct="1">
                <a:lnSpc>
                  <a:spcPct val="100000"/>
                </a:lnSpc>
                <a:spcBef>
                  <a:spcPts val="0"/>
                </a:spcBef>
                <a:spcAft>
                  <a:spcPts val="0"/>
                </a:spcAft>
                <a:buClrTx/>
                <a:buSzTx/>
                <a:buFontTx/>
                <a:buNone/>
                <a:tabLst/>
                <a:defRPr/>
              </a:pPr>
              <a:t>18</a:t>
            </a:fld>
            <a:endParaRPr kumimoji="1" lang="ja-JP" altLang="en-US" sz="2000" b="1" i="0" u="none" strike="noStrike" kern="1200" cap="none" spc="0" normalizeH="0" baseline="0" noProof="0">
              <a:ln>
                <a:noFill/>
              </a:ln>
              <a:effectLst/>
              <a:uLnTx/>
              <a:uFillTx/>
              <a:latin typeface="Calibri"/>
              <a:ea typeface="ＭＳ Ｐゴシック" panose="020B0600070205080204" pitchFamily="50" charset="-128"/>
              <a:cs typeface="+mn-cs"/>
            </a:endParaRPr>
          </a:p>
        </p:txBody>
      </p:sp>
      <p:sp>
        <p:nvSpPr>
          <p:cNvPr id="6" name="テキスト ボックス 5">
            <a:extLst>
              <a:ext uri="{FF2B5EF4-FFF2-40B4-BE49-F238E27FC236}">
                <a16:creationId xmlns:a16="http://schemas.microsoft.com/office/drawing/2014/main" id="{F1B46D66-9724-4718-83B4-136C2B76AC7F}"/>
              </a:ext>
            </a:extLst>
          </p:cNvPr>
          <p:cNvSpPr txBox="1"/>
          <p:nvPr/>
        </p:nvSpPr>
        <p:spPr>
          <a:xfrm>
            <a:off x="1868350" y="1340768"/>
            <a:ext cx="8665386"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rPr>
              <a:t>１．</a:t>
            </a:r>
            <a:r>
              <a:rPr lang="ja-JP" altLang="en-US" sz="3200" dirty="0">
                <a:solidFill>
                  <a:schemeClr val="bg1">
                    <a:lumMod val="75000"/>
                  </a:schemeClr>
                </a:solidFill>
                <a:latin typeface="Calibri"/>
                <a:ea typeface="ＭＳ Ｐゴシック" panose="020B0600070205080204" pitchFamily="50" charset="-128"/>
              </a:rPr>
              <a:t>自分のストレスサインに気づく</a:t>
            </a:r>
            <a:endParaRPr kumimoji="1" lang="en-US" altLang="ja-JP"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3200" dirty="0">
              <a:solidFill>
                <a:schemeClr val="bg1">
                  <a:lumMod val="75000"/>
                </a:schemeClr>
              </a:solidFill>
              <a:latin typeface="Calibri"/>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rPr>
              <a:t>２．</a:t>
            </a:r>
            <a:r>
              <a:rPr lang="ja-JP" altLang="en-US" sz="3200" dirty="0">
                <a:solidFill>
                  <a:schemeClr val="bg1">
                    <a:lumMod val="75000"/>
                  </a:schemeClr>
                </a:solidFill>
                <a:latin typeface="Calibri"/>
                <a:ea typeface="ＭＳ Ｐゴシック" panose="020B0600070205080204" pitchFamily="50" charset="-128"/>
              </a:rPr>
              <a:t>セルフケアの基本①</a:t>
            </a:r>
            <a:endParaRPr lang="en-US" altLang="ja-JP" sz="3200" dirty="0">
              <a:solidFill>
                <a:schemeClr val="bg1">
                  <a:lumMod val="75000"/>
                </a:schemeClr>
              </a:solidFill>
              <a:latin typeface="Calibri"/>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rPr>
              <a:t>　　・セロトニンの働きと必要な栄養</a:t>
            </a:r>
            <a:endParaRPr kumimoji="1" lang="en-US" altLang="ja-JP"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rPr>
              <a:t>　　・適度な運動</a:t>
            </a:r>
            <a:r>
              <a:rPr lang="ja-JP" altLang="en-US" sz="3200" dirty="0">
                <a:solidFill>
                  <a:schemeClr val="bg1">
                    <a:lumMod val="75000"/>
                  </a:schemeClr>
                </a:solidFill>
                <a:latin typeface="Calibri"/>
                <a:ea typeface="ＭＳ Ｐゴシック" panose="020B0600070205080204" pitchFamily="50" charset="-128"/>
              </a:rPr>
              <a:t>と質の良い睡眠、</a:t>
            </a:r>
            <a:r>
              <a:rPr kumimoji="1" lang="ja-JP" altLang="en-US"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rPr>
              <a:t>休養</a:t>
            </a:r>
            <a:endParaRPr kumimoji="1" lang="en-US" altLang="ja-JP"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200" b="0" i="0" u="none" strike="noStrike" kern="1200" cap="none" spc="0" normalizeH="0" baseline="0" noProof="0" dirty="0">
              <a:ln>
                <a:noFill/>
              </a:ln>
              <a:solidFill>
                <a:schemeClr val="bg1">
                  <a:lumMod val="75000"/>
                </a:schemeClr>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3200" dirty="0">
                <a:latin typeface="Calibri"/>
                <a:ea typeface="ＭＳ Ｐゴシック" panose="020B0600070205080204" pitchFamily="50" charset="-128"/>
              </a:rPr>
              <a:t>３</a:t>
            </a:r>
            <a:r>
              <a:rPr kumimoji="1" lang="ja-JP" altLang="en-US" sz="3200" b="0" i="0" u="none" strike="noStrike" kern="1200" cap="none" spc="0" normalizeH="0" baseline="0" noProof="0" dirty="0">
                <a:ln>
                  <a:noFill/>
                </a:ln>
                <a:effectLst/>
                <a:uLnTx/>
                <a:uFillTx/>
                <a:latin typeface="Calibri"/>
                <a:ea typeface="ＭＳ Ｐゴシック" panose="020B0600070205080204" pitchFamily="50" charset="-128"/>
                <a:cs typeface="+mn-cs"/>
              </a:rPr>
              <a:t>．セルフケアの基本②</a:t>
            </a:r>
            <a:endParaRPr kumimoji="1" lang="en-US" altLang="ja-JP" sz="3200" b="0" i="0" u="none" strike="noStrike" kern="1200" cap="none" spc="0" normalizeH="0" baseline="0" noProof="0" dirty="0">
              <a:ln>
                <a:noFill/>
              </a:ln>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3200" dirty="0">
                <a:latin typeface="Calibri"/>
                <a:ea typeface="ＭＳ Ｐゴシック" panose="020B0600070205080204" pitchFamily="50" charset="-128"/>
              </a:rPr>
              <a:t>　　・コミュニケーション</a:t>
            </a:r>
            <a:endParaRPr kumimoji="1" lang="en-US" altLang="ja-JP" sz="3200" b="0" i="0" u="none" strike="noStrike" kern="1200" cap="none" spc="0" normalizeH="0" baseline="0" noProof="0" dirty="0">
              <a:ln>
                <a:noFill/>
              </a:ln>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200" b="0" i="0" u="none" strike="noStrike" kern="1200" cap="none" spc="0" normalizeH="0" baseline="0" noProof="0" dirty="0">
              <a:ln>
                <a:noFill/>
              </a:ln>
              <a:solidFill>
                <a:prstClr val="white">
                  <a:lumMod val="65000"/>
                </a:prstClr>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255047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テキスト ボックス 46"/>
          <p:cNvSpPr txBox="1">
            <a:spLocks noChangeArrowheads="1"/>
          </p:cNvSpPr>
          <p:nvPr/>
        </p:nvSpPr>
        <p:spPr bwMode="auto">
          <a:xfrm>
            <a:off x="3370213" y="76935"/>
            <a:ext cx="634019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40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考え方のくせに気づこう！</a:t>
            </a: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A3E74E-716E-4BA0-AC40-70BEAC1C027A}" type="slidenum">
              <a:rPr kumimoji="1" lang="en-US" sz="2000" b="1" i="0" u="none" strike="noStrike" kern="1200" cap="none" spc="0" normalizeH="0" baseline="0" noProof="0" smtClean="0">
                <a:ln>
                  <a:noFill/>
                </a:ln>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en-US" sz="2000" b="1" i="0" u="none" strike="noStrike" kern="1200" cap="none" spc="0" normalizeH="0" baseline="0" noProof="0">
              <a:ln>
                <a:noFill/>
              </a:ln>
              <a:effectLst/>
              <a:uLnTx/>
              <a:uFillTx/>
              <a:latin typeface="Calibri"/>
              <a:ea typeface="+mn-ea"/>
              <a:cs typeface="+mn-cs"/>
            </a:endParaRPr>
          </a:p>
        </p:txBody>
      </p:sp>
      <p:graphicFrame>
        <p:nvGraphicFramePr>
          <p:cNvPr id="14" name="表 13">
            <a:extLst>
              <a:ext uri="{FF2B5EF4-FFF2-40B4-BE49-F238E27FC236}">
                <a16:creationId xmlns:a16="http://schemas.microsoft.com/office/drawing/2014/main" id="{F6C77DD1-E221-4BD6-B253-81877124CD2B}"/>
              </a:ext>
            </a:extLst>
          </p:cNvPr>
          <p:cNvGraphicFramePr>
            <a:graphicFrameLocks noGrp="1"/>
          </p:cNvGraphicFramePr>
          <p:nvPr>
            <p:extLst>
              <p:ext uri="{D42A27DB-BD31-4B8C-83A1-F6EECF244321}">
                <p14:modId xmlns:p14="http://schemas.microsoft.com/office/powerpoint/2010/main" val="2593455666"/>
              </p:ext>
            </p:extLst>
          </p:nvPr>
        </p:nvGraphicFramePr>
        <p:xfrm>
          <a:off x="385431" y="892750"/>
          <a:ext cx="11269792" cy="5715132"/>
        </p:xfrm>
        <a:graphic>
          <a:graphicData uri="http://schemas.openxmlformats.org/drawingml/2006/table">
            <a:tbl>
              <a:tblPr/>
              <a:tblGrid>
                <a:gridCol w="2817448">
                  <a:extLst>
                    <a:ext uri="{9D8B030D-6E8A-4147-A177-3AD203B41FA5}">
                      <a16:colId xmlns:a16="http://schemas.microsoft.com/office/drawing/2014/main" val="655511190"/>
                    </a:ext>
                  </a:extLst>
                </a:gridCol>
                <a:gridCol w="2817448">
                  <a:extLst>
                    <a:ext uri="{9D8B030D-6E8A-4147-A177-3AD203B41FA5}">
                      <a16:colId xmlns:a16="http://schemas.microsoft.com/office/drawing/2014/main" val="3536985084"/>
                    </a:ext>
                  </a:extLst>
                </a:gridCol>
                <a:gridCol w="2817448">
                  <a:extLst>
                    <a:ext uri="{9D8B030D-6E8A-4147-A177-3AD203B41FA5}">
                      <a16:colId xmlns:a16="http://schemas.microsoft.com/office/drawing/2014/main" val="2833958495"/>
                    </a:ext>
                  </a:extLst>
                </a:gridCol>
                <a:gridCol w="2817448">
                  <a:extLst>
                    <a:ext uri="{9D8B030D-6E8A-4147-A177-3AD203B41FA5}">
                      <a16:colId xmlns:a16="http://schemas.microsoft.com/office/drawing/2014/main" val="4051209000"/>
                    </a:ext>
                  </a:extLst>
                </a:gridCol>
              </a:tblGrid>
              <a:tr h="342722">
                <a:tc>
                  <a:txBody>
                    <a:bodyPr/>
                    <a:lstStyle/>
                    <a:p>
                      <a:pPr algn="ctr" fontAlgn="ct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事実</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とらえ方・結果</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別の見方・考え方</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とらえ方・結果</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325786999"/>
                  </a:ext>
                </a:extLst>
              </a:tr>
              <a:tr h="1009642">
                <a:tc rowSpan="5">
                  <a:txBody>
                    <a:bodyPr/>
                    <a:lstStyle/>
                    <a:p>
                      <a:pPr algn="l" fontAlgn="ctr"/>
                      <a:endParaRPr lang="en-US" altLang="ja-JP" sz="2000" b="1"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endParaRPr lang="en-US" altLang="ja-JP" sz="2000" b="1"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endParaRPr lang="en-US" altLang="ja-JP" sz="2000" b="1"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endParaRPr lang="en-US" altLang="ja-JP" sz="2000" b="1" i="0" u="none" strike="noStrike" dirty="0">
                        <a:solidFill>
                          <a:srgbClr val="000000"/>
                        </a:solidFill>
                        <a:effectLst/>
                        <a:latin typeface="游ゴシック" panose="020B0400000000000000" pitchFamily="50" charset="-128"/>
                        <a:ea typeface="游ゴシック" panose="020B0400000000000000" pitchFamily="50" charset="-128"/>
                      </a:endParaRPr>
                    </a:p>
                    <a:p>
                      <a:pPr algn="l" fontAlgn="ctr"/>
                      <a:r>
                        <a:rPr lang="ja-JP" altLang="en-US" sz="2000" b="1" i="0" u="none" strike="noStrike" dirty="0">
                          <a:solidFill>
                            <a:srgbClr val="000000"/>
                          </a:solidFill>
                          <a:effectLst/>
                          <a:latin typeface="游ゴシック" panose="020B0400000000000000" pitchFamily="50" charset="-128"/>
                          <a:ea typeface="游ゴシック" panose="020B0400000000000000" pitchFamily="50" charset="-128"/>
                        </a:rPr>
                        <a:t>上司にあいさつをしたが、上司からはあいさつが返って来なかった･･･</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l" fontAlgn="ctr"/>
                      <a:endPar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077982"/>
                  </a:ext>
                </a:extLst>
              </a:tr>
              <a:tr h="1343103">
                <a:tc vMerge="1">
                  <a:txBody>
                    <a:bodyPr/>
                    <a:lstStyle/>
                    <a:p>
                      <a:endParaRPr kumimoji="1" lang="ja-JP" altLang="en-US"/>
                    </a:p>
                  </a:txBody>
                  <a:tcPr/>
                </a:tc>
                <a:tc>
                  <a:txBody>
                    <a:bodyPr/>
                    <a:lstStyle/>
                    <a:p>
                      <a:pPr algn="l" fontAlgn="ctr"/>
                      <a:endPar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c>
                  <a:txBody>
                    <a:bodyPr/>
                    <a:lstStyle/>
                    <a:p>
                      <a:pPr algn="l" fontAlgn="ctr"/>
                      <a:endPar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8643228"/>
                  </a:ext>
                </a:extLst>
              </a:tr>
              <a:tr h="1000381">
                <a:tc vMerge="1">
                  <a:txBody>
                    <a:bodyPr/>
                    <a:lstStyle/>
                    <a:p>
                      <a:endParaRPr kumimoji="1" lang="ja-JP" altLang="en-US"/>
                    </a:p>
                  </a:txBody>
                  <a:tcPr/>
                </a:tc>
                <a:tc>
                  <a:txBody>
                    <a:bodyPr/>
                    <a:lstStyle/>
                    <a:p>
                      <a:pPr algn="l" fontAlgn="ctr"/>
                      <a:endPar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c>
                  <a:txBody>
                    <a:bodyPr/>
                    <a:lstStyle/>
                    <a:p>
                      <a:pPr algn="l" fontAlgn="ctr"/>
                      <a:endPar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3829046"/>
                  </a:ext>
                </a:extLst>
              </a:tr>
              <a:tr h="1009642">
                <a:tc vMerge="1">
                  <a:txBody>
                    <a:bodyPr/>
                    <a:lstStyle/>
                    <a:p>
                      <a:endParaRPr kumimoji="1" lang="ja-JP" altLang="en-US"/>
                    </a:p>
                  </a:txBody>
                  <a:tcPr/>
                </a:tc>
                <a:tc>
                  <a:txBody>
                    <a:bodyPr/>
                    <a:lstStyle/>
                    <a:p>
                      <a:pPr algn="l" fontAlgn="ctr"/>
                      <a:endPar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c>
                  <a:txBody>
                    <a:bodyPr/>
                    <a:lstStyle/>
                    <a:p>
                      <a:pPr algn="l" fontAlgn="ctr"/>
                      <a:endPar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787391"/>
                  </a:ext>
                </a:extLst>
              </a:tr>
              <a:tr h="1009642">
                <a:tc vMerge="1">
                  <a:txBody>
                    <a:bodyPr/>
                    <a:lstStyle/>
                    <a:p>
                      <a:endParaRPr kumimoji="1" lang="ja-JP" altLang="en-US"/>
                    </a:p>
                  </a:txBody>
                  <a:tcPr/>
                </a:tc>
                <a:tc>
                  <a:txBody>
                    <a:bodyPr/>
                    <a:lstStyle/>
                    <a:p>
                      <a:pPr algn="l" fontAlgn="t"/>
                      <a:endPar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kumimoji="1" lang="ja-JP" altLang="en-US"/>
                    </a:p>
                  </a:txBody>
                  <a:tcPr/>
                </a:tc>
                <a:tc>
                  <a:txBody>
                    <a:bodyPr/>
                    <a:lstStyle/>
                    <a:p>
                      <a:pPr algn="l" fontAlgn="ctr"/>
                      <a:endPar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2381614"/>
                  </a:ext>
                </a:extLst>
              </a:tr>
            </a:tbl>
          </a:graphicData>
        </a:graphic>
      </p:graphicFrame>
      <p:grpSp>
        <p:nvGrpSpPr>
          <p:cNvPr id="4" name="グループ化 3"/>
          <p:cNvGrpSpPr/>
          <p:nvPr/>
        </p:nvGrpSpPr>
        <p:grpSpPr>
          <a:xfrm>
            <a:off x="536777" y="1449265"/>
            <a:ext cx="2189930" cy="2155426"/>
            <a:chOff x="5769522" y="-889688"/>
            <a:chExt cx="2368346" cy="2601132"/>
          </a:xfrm>
        </p:grpSpPr>
        <p:pic>
          <p:nvPicPr>
            <p:cNvPr id="47106"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58447" y="211666"/>
              <a:ext cx="1542747" cy="1499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円形吹き出し 72"/>
            <p:cNvSpPr/>
            <p:nvPr/>
          </p:nvSpPr>
          <p:spPr>
            <a:xfrm>
              <a:off x="6210511" y="-889688"/>
              <a:ext cx="1927357" cy="949415"/>
            </a:xfrm>
            <a:prstGeom prst="wedgeEllipseCallout">
              <a:avLst>
                <a:gd name="adj1" fmla="val -8738"/>
                <a:gd name="adj2" fmla="val 97542"/>
              </a:avLst>
            </a:prstGeom>
            <a:solidFill>
              <a:srgbClr val="FFFF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b="1" i="0" u="none" strike="noStrike" kern="1200" cap="none" spc="0" normalizeH="0" baseline="0" noProof="0" dirty="0">
                  <a:ln>
                    <a:noFill/>
                  </a:ln>
                  <a:solidFill>
                    <a:srgbClr val="000000">
                      <a:lumMod val="65000"/>
                      <a:lumOff val="35000"/>
                    </a:srgbClr>
                  </a:solidFill>
                  <a:effectLst/>
                  <a:uLnTx/>
                  <a:uFillTx/>
                  <a:latin typeface="ＭＳ Ｐゴシック"/>
                  <a:ea typeface="ＭＳ Ｐゴシック"/>
                  <a:cs typeface="+mn-cs"/>
                </a:rPr>
                <a:t>おはよう</a:t>
              </a:r>
              <a:endParaRPr kumimoji="0" lang="en-US" altLang="ja-JP" b="1" i="0" u="none" strike="noStrike" kern="1200" cap="none" spc="0" normalizeH="0" baseline="0" noProof="0" dirty="0">
                <a:ln>
                  <a:noFill/>
                </a:ln>
                <a:solidFill>
                  <a:srgbClr val="000000">
                    <a:lumMod val="65000"/>
                    <a:lumOff val="35000"/>
                  </a:srgbClr>
                </a:solidFill>
                <a:effectLst/>
                <a:uLnTx/>
                <a:uFillTx/>
                <a:latin typeface="ＭＳ Ｐゴシック"/>
                <a:ea typeface="ＭＳ Ｐゴシック"/>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b="1" i="0" u="none" strike="noStrike" kern="1200" cap="none" spc="0" normalizeH="0" baseline="0" noProof="0" dirty="0">
                  <a:ln>
                    <a:noFill/>
                  </a:ln>
                  <a:solidFill>
                    <a:srgbClr val="000000">
                      <a:lumMod val="65000"/>
                      <a:lumOff val="35000"/>
                    </a:srgbClr>
                  </a:solidFill>
                  <a:effectLst/>
                  <a:uLnTx/>
                  <a:uFillTx/>
                  <a:latin typeface="ＭＳ Ｐゴシック"/>
                  <a:ea typeface="ＭＳ Ｐゴシック"/>
                  <a:cs typeface="+mn-cs"/>
                </a:rPr>
                <a:t>ございます</a:t>
              </a:r>
              <a:endParaRPr kumimoji="0" lang="en-US" altLang="ja-JP" b="1" i="0" u="none" strike="noStrike" kern="1200" cap="none" spc="0" normalizeH="0" baseline="0" noProof="0" dirty="0">
                <a:ln>
                  <a:noFill/>
                </a:ln>
                <a:solidFill>
                  <a:srgbClr val="000000">
                    <a:lumMod val="65000"/>
                    <a:lumOff val="35000"/>
                  </a:srgbClr>
                </a:solidFill>
                <a:effectLst/>
                <a:uLnTx/>
                <a:uFillTx/>
                <a:latin typeface="ＭＳ Ｐゴシック"/>
                <a:ea typeface="ＭＳ Ｐゴシック"/>
                <a:cs typeface="+mn-cs"/>
              </a:endParaRPr>
            </a:p>
          </p:txBody>
        </p:sp>
        <p:cxnSp>
          <p:nvCxnSpPr>
            <p:cNvPr id="75" name="直線コネクタ 74"/>
            <p:cNvCxnSpPr/>
            <p:nvPr/>
          </p:nvCxnSpPr>
          <p:spPr>
            <a:xfrm>
              <a:off x="5769522" y="1397177"/>
              <a:ext cx="2889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直線コネクタ 75"/>
            <p:cNvCxnSpPr/>
            <p:nvPr/>
          </p:nvCxnSpPr>
          <p:spPr>
            <a:xfrm>
              <a:off x="5769522" y="1167891"/>
              <a:ext cx="2889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a:off x="5769522" y="1311907"/>
              <a:ext cx="288925"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52" name="テキスト ボックス 51">
            <a:extLst>
              <a:ext uri="{FF2B5EF4-FFF2-40B4-BE49-F238E27FC236}">
                <a16:creationId xmlns:a16="http://schemas.microsoft.com/office/drawing/2014/main" id="{4C749884-3FE2-4CA0-84D0-A1BB10E88595}"/>
              </a:ext>
            </a:extLst>
          </p:cNvPr>
          <p:cNvSpPr txBox="1"/>
          <p:nvPr/>
        </p:nvSpPr>
        <p:spPr>
          <a:xfrm>
            <a:off x="3355429" y="1234988"/>
            <a:ext cx="2426015" cy="1015663"/>
          </a:xfrm>
          <a:prstGeom prst="rect">
            <a:avLst/>
          </a:prstGeom>
          <a:noFill/>
        </p:spPr>
        <p:txBody>
          <a:bodyPr wrap="square">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＜認知＞</a:t>
            </a:r>
            <a:b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b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上司に嫌われてい</a:t>
            </a:r>
            <a:endParaRPr kumimoji="1" lang="en-US" altLang="ja-JP"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るのではないか？</a:t>
            </a:r>
          </a:p>
        </p:txBody>
      </p:sp>
      <p:sp>
        <p:nvSpPr>
          <p:cNvPr id="58" name="テキスト ボックス 57">
            <a:extLst>
              <a:ext uri="{FF2B5EF4-FFF2-40B4-BE49-F238E27FC236}">
                <a16:creationId xmlns:a16="http://schemas.microsoft.com/office/drawing/2014/main" id="{3D144E35-F1F2-4388-8F48-64F96F010319}"/>
              </a:ext>
            </a:extLst>
          </p:cNvPr>
          <p:cNvSpPr txBox="1"/>
          <p:nvPr/>
        </p:nvSpPr>
        <p:spPr>
          <a:xfrm>
            <a:off x="3320533" y="2284486"/>
            <a:ext cx="2730195" cy="1323439"/>
          </a:xfrm>
          <a:prstGeom prst="rect">
            <a:avLst/>
          </a:prstGeom>
          <a:noFill/>
        </p:spPr>
        <p:txBody>
          <a:bodyPr wrap="square">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＜行動＞</a:t>
            </a:r>
            <a:b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b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何か上司の機嫌を損ねるようなことをしたのかと気にする。</a:t>
            </a:r>
          </a:p>
        </p:txBody>
      </p:sp>
      <p:sp>
        <p:nvSpPr>
          <p:cNvPr id="60" name="テキスト ボックス 59">
            <a:extLst>
              <a:ext uri="{FF2B5EF4-FFF2-40B4-BE49-F238E27FC236}">
                <a16:creationId xmlns:a16="http://schemas.microsoft.com/office/drawing/2014/main" id="{15A7131F-B4D3-4B7B-8A39-9D7EB35A76B0}"/>
              </a:ext>
            </a:extLst>
          </p:cNvPr>
          <p:cNvSpPr txBox="1"/>
          <p:nvPr/>
        </p:nvSpPr>
        <p:spPr>
          <a:xfrm>
            <a:off x="3306661" y="3750316"/>
            <a:ext cx="2239833" cy="707886"/>
          </a:xfrm>
          <a:prstGeom prst="rect">
            <a:avLst/>
          </a:prstGeom>
          <a:noFill/>
        </p:spPr>
        <p:txBody>
          <a:bodyPr wrap="square">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＜気分＞</a:t>
            </a:r>
            <a:b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b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不安。落ち込み</a:t>
            </a:r>
          </a:p>
        </p:txBody>
      </p:sp>
      <p:sp>
        <p:nvSpPr>
          <p:cNvPr id="61" name="テキスト ボックス 60">
            <a:extLst>
              <a:ext uri="{FF2B5EF4-FFF2-40B4-BE49-F238E27FC236}">
                <a16:creationId xmlns:a16="http://schemas.microsoft.com/office/drawing/2014/main" id="{05D6FF4B-B6BA-4D24-99D5-FDCA499C5FD4}"/>
              </a:ext>
            </a:extLst>
          </p:cNvPr>
          <p:cNvSpPr txBox="1"/>
          <p:nvPr/>
        </p:nvSpPr>
        <p:spPr>
          <a:xfrm>
            <a:off x="3329965" y="4543396"/>
            <a:ext cx="2586333" cy="1015663"/>
          </a:xfrm>
          <a:prstGeom prst="rect">
            <a:avLst/>
          </a:prstGeom>
          <a:noFill/>
        </p:spPr>
        <p:txBody>
          <a:bodyPr wrap="square">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＜反応＞</a:t>
            </a:r>
            <a:b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b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上司の顔を見ると</a:t>
            </a:r>
            <a:endParaRPr kumimoji="1" lang="en-US" altLang="ja-JP"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不安になる⇒避ける</a:t>
            </a:r>
          </a:p>
        </p:txBody>
      </p:sp>
      <p:sp>
        <p:nvSpPr>
          <p:cNvPr id="62" name="テキスト ボックス 61">
            <a:extLst>
              <a:ext uri="{FF2B5EF4-FFF2-40B4-BE49-F238E27FC236}">
                <a16:creationId xmlns:a16="http://schemas.microsoft.com/office/drawing/2014/main" id="{AED99118-98AD-4AD1-8838-E659C87AD8E2}"/>
              </a:ext>
            </a:extLst>
          </p:cNvPr>
          <p:cNvSpPr txBox="1"/>
          <p:nvPr/>
        </p:nvSpPr>
        <p:spPr>
          <a:xfrm>
            <a:off x="3306661" y="5575639"/>
            <a:ext cx="2927675" cy="1015663"/>
          </a:xfrm>
          <a:prstGeom prst="rect">
            <a:avLst/>
          </a:prstGeom>
          <a:noFill/>
        </p:spPr>
        <p:txBody>
          <a:bodyPr wrap="square">
            <a:sp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＜結果＞</a:t>
            </a:r>
            <a:b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b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上司とのコミュニケーションが悪くなる。</a:t>
            </a:r>
          </a:p>
        </p:txBody>
      </p:sp>
      <p:sp>
        <p:nvSpPr>
          <p:cNvPr id="63" name="テキスト ボックス 62">
            <a:extLst>
              <a:ext uri="{FF2B5EF4-FFF2-40B4-BE49-F238E27FC236}">
                <a16:creationId xmlns:a16="http://schemas.microsoft.com/office/drawing/2014/main" id="{5B8A4D36-22F4-4A4D-A816-82475C03B07B}"/>
              </a:ext>
            </a:extLst>
          </p:cNvPr>
          <p:cNvSpPr txBox="1"/>
          <p:nvPr/>
        </p:nvSpPr>
        <p:spPr>
          <a:xfrm>
            <a:off x="6244599" y="3213469"/>
            <a:ext cx="2379414" cy="1323439"/>
          </a:xfrm>
          <a:prstGeom prst="rect">
            <a:avLst/>
          </a:prstGeom>
          <a:noFill/>
        </p:spPr>
        <p:txBody>
          <a:bodyPr wrap="square">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あれ？　</a:t>
            </a:r>
            <a:endParaRPr kumimoji="1" lang="en-US" altLang="ja-JP"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自分のあいさつが</a:t>
            </a:r>
            <a:endParaRPr kumimoji="1" lang="en-US" altLang="ja-JP"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聞こえなかったの</a:t>
            </a:r>
            <a:endParaRPr kumimoji="1" lang="en-US" altLang="ja-JP"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かな？</a:t>
            </a:r>
          </a:p>
        </p:txBody>
      </p:sp>
      <p:sp>
        <p:nvSpPr>
          <p:cNvPr id="67" name="テキスト ボックス 66">
            <a:extLst>
              <a:ext uri="{FF2B5EF4-FFF2-40B4-BE49-F238E27FC236}">
                <a16:creationId xmlns:a16="http://schemas.microsoft.com/office/drawing/2014/main" id="{E1F78B63-034A-45E4-BE2B-9D0CD18DB306}"/>
              </a:ext>
            </a:extLst>
          </p:cNvPr>
          <p:cNvSpPr txBox="1"/>
          <p:nvPr/>
        </p:nvSpPr>
        <p:spPr>
          <a:xfrm>
            <a:off x="8831947" y="1207508"/>
            <a:ext cx="3056730" cy="1015663"/>
          </a:xfrm>
          <a:prstGeom prst="rect">
            <a:avLst/>
          </a:prstGeom>
          <a:noFill/>
        </p:spPr>
        <p:txBody>
          <a:bodyPr wrap="square">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＜認知＞</a:t>
            </a:r>
            <a:b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b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何か考えごとをしてて</a:t>
            </a:r>
            <a:endParaRPr kumimoji="1" lang="en-US" altLang="ja-JP"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気づかなかったかも？</a:t>
            </a:r>
          </a:p>
        </p:txBody>
      </p:sp>
      <p:sp>
        <p:nvSpPr>
          <p:cNvPr id="69" name="テキスト ボックス 68">
            <a:extLst>
              <a:ext uri="{FF2B5EF4-FFF2-40B4-BE49-F238E27FC236}">
                <a16:creationId xmlns:a16="http://schemas.microsoft.com/office/drawing/2014/main" id="{1C285013-1714-4C0A-9997-0D2C18899AD0}"/>
              </a:ext>
            </a:extLst>
          </p:cNvPr>
          <p:cNvSpPr txBox="1"/>
          <p:nvPr/>
        </p:nvSpPr>
        <p:spPr>
          <a:xfrm>
            <a:off x="8863365" y="2227241"/>
            <a:ext cx="2730195" cy="1323439"/>
          </a:xfrm>
          <a:prstGeom prst="rect">
            <a:avLst/>
          </a:prstGeom>
          <a:noFill/>
        </p:spPr>
        <p:txBody>
          <a:bodyPr wrap="square">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＜行動＞</a:t>
            </a:r>
            <a:b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b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もう１回大きな声で言ってみたら、あいさつが返ってきた。</a:t>
            </a:r>
          </a:p>
        </p:txBody>
      </p:sp>
      <p:sp>
        <p:nvSpPr>
          <p:cNvPr id="71" name="テキスト ボックス 70">
            <a:extLst>
              <a:ext uri="{FF2B5EF4-FFF2-40B4-BE49-F238E27FC236}">
                <a16:creationId xmlns:a16="http://schemas.microsoft.com/office/drawing/2014/main" id="{9DEA9139-A7CE-415E-A2EB-1D6B6065E5D7}"/>
              </a:ext>
            </a:extLst>
          </p:cNvPr>
          <p:cNvSpPr txBox="1"/>
          <p:nvPr/>
        </p:nvSpPr>
        <p:spPr>
          <a:xfrm>
            <a:off x="8860832" y="3596427"/>
            <a:ext cx="2730194" cy="1015663"/>
          </a:xfrm>
          <a:prstGeom prst="rect">
            <a:avLst/>
          </a:prstGeom>
          <a:noFill/>
        </p:spPr>
        <p:txBody>
          <a:bodyPr wrap="square">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＜気分＞</a:t>
            </a:r>
            <a:b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b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やっぱり気づかなかっただけ。良かった。</a:t>
            </a:r>
          </a:p>
        </p:txBody>
      </p:sp>
      <p:sp>
        <p:nvSpPr>
          <p:cNvPr id="74" name="テキスト ボックス 73">
            <a:extLst>
              <a:ext uri="{FF2B5EF4-FFF2-40B4-BE49-F238E27FC236}">
                <a16:creationId xmlns:a16="http://schemas.microsoft.com/office/drawing/2014/main" id="{EDB51D53-C027-44AB-9078-A811E7938AB0}"/>
              </a:ext>
            </a:extLst>
          </p:cNvPr>
          <p:cNvSpPr txBox="1"/>
          <p:nvPr/>
        </p:nvSpPr>
        <p:spPr>
          <a:xfrm>
            <a:off x="8831947" y="4594322"/>
            <a:ext cx="2725652" cy="1015663"/>
          </a:xfrm>
          <a:prstGeom prst="rect">
            <a:avLst/>
          </a:prstGeom>
          <a:noFill/>
        </p:spPr>
        <p:txBody>
          <a:bodyPr wrap="square">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＜反応＞</a:t>
            </a:r>
            <a:b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b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朝から元気な声だねとほめられてうれしい。</a:t>
            </a:r>
          </a:p>
        </p:txBody>
      </p:sp>
      <p:sp>
        <p:nvSpPr>
          <p:cNvPr id="78" name="テキスト ボックス 77">
            <a:extLst>
              <a:ext uri="{FF2B5EF4-FFF2-40B4-BE49-F238E27FC236}">
                <a16:creationId xmlns:a16="http://schemas.microsoft.com/office/drawing/2014/main" id="{2551D821-681F-4E86-960C-30B6294683A5}"/>
              </a:ext>
            </a:extLst>
          </p:cNvPr>
          <p:cNvSpPr txBox="1"/>
          <p:nvPr/>
        </p:nvSpPr>
        <p:spPr>
          <a:xfrm>
            <a:off x="8829679" y="5602015"/>
            <a:ext cx="2784880" cy="1015663"/>
          </a:xfrm>
          <a:prstGeom prst="rect">
            <a:avLst/>
          </a:prstGeom>
          <a:noFill/>
        </p:spPr>
        <p:txBody>
          <a:bodyPr wrap="square">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＜結果＞</a:t>
            </a:r>
            <a:br>
              <a:rPr kumimoji="1" lang="ja-JP" altLang="en-US" sz="20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br>
            <a:r>
              <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上司とのコミュニケーションが良くなる。</a:t>
            </a:r>
          </a:p>
        </p:txBody>
      </p:sp>
    </p:spTree>
    <p:extLst>
      <p:ext uri="{BB962C8B-B14F-4D97-AF65-F5344CB8AC3E}">
        <p14:creationId xmlns:p14="http://schemas.microsoft.com/office/powerpoint/2010/main" val="415326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down)">
                                      <p:cBhvr>
                                        <p:cTn id="7" dur="5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ipe(down)">
                                      <p:cBhvr>
                                        <p:cTn id="12" dur="500"/>
                                        <p:tgtEl>
                                          <p:spTgt spid="6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wipe(down)">
                                      <p:cBhvr>
                                        <p:cTn id="17" dur="500"/>
                                        <p:tgtEl>
                                          <p:spTgt spid="6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wipe(down)">
                                      <p:cBhvr>
                                        <p:cTn id="22" dur="500"/>
                                        <p:tgtEl>
                                          <p:spTgt spid="7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ipe(down)">
                                      <p:cBhvr>
                                        <p:cTn id="27" dur="500"/>
                                        <p:tgtEl>
                                          <p:spTgt spid="7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8"/>
                                        </p:tgtEl>
                                        <p:attrNameLst>
                                          <p:attrName>style.visibility</p:attrName>
                                        </p:attrNameLst>
                                      </p:cBhvr>
                                      <p:to>
                                        <p:strVal val="visible"/>
                                      </p:to>
                                    </p:set>
                                    <p:animEffect transition="in" filter="wipe(down)">
                                      <p:cBhvr>
                                        <p:cTn id="3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7" grpId="0"/>
      <p:bldP spid="69" grpId="0"/>
      <p:bldP spid="71" grpId="0"/>
      <p:bldP spid="74" grpId="0"/>
      <p:bldP spid="7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2791234" y="159200"/>
            <a:ext cx="8229600" cy="490537"/>
          </a:xfrm>
        </p:spPr>
        <p:txBody>
          <a:bodyPr>
            <a:noAutofit/>
          </a:bodyPr>
          <a:lstStyle/>
          <a:p>
            <a:pPr>
              <a:defRPr/>
            </a:pPr>
            <a:r>
              <a:rPr lang="ja-JP" altLang="en-US" sz="4000" b="1" dirty="0">
                <a:latin typeface="メイリオ" panose="020B0604030504040204" pitchFamily="50" charset="-128"/>
                <a:ea typeface="メイリオ" panose="020B0604030504040204" pitchFamily="50" charset="-128"/>
              </a:rPr>
              <a:t>考え方を選びなおすワーク</a:t>
            </a:r>
          </a:p>
        </p:txBody>
      </p:sp>
      <p:sp>
        <p:nvSpPr>
          <p:cNvPr id="2" name="スライド番号プレースホルダー 1"/>
          <p:cNvSpPr>
            <a:spLocks noGrp="1"/>
          </p:cNvSpPr>
          <p:nvPr>
            <p:ph type="sldNum" sz="quarter" idx="12"/>
          </p:nvPr>
        </p:nvSpPr>
        <p:spPr>
          <a:xfrm>
            <a:off x="9071961" y="221905"/>
            <a:ext cx="284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FF434C-66D8-4529-9937-6AE2C310A4DB}" type="slidenum">
              <a:rPr kumimoji="1" lang="en-US" sz="2000" b="1" i="0" u="none" strike="noStrike" kern="1200" cap="none" spc="0" normalizeH="0" baseline="0" noProof="0" smtClean="0">
                <a:ln>
                  <a:noFill/>
                </a:ln>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1" lang="en-US" sz="2000" b="1" i="0" u="none" strike="noStrike" kern="1200" cap="none" spc="0" normalizeH="0" baseline="0" noProof="0" dirty="0">
              <a:ln>
                <a:noFill/>
              </a:ln>
              <a:effectLst/>
              <a:uLnTx/>
              <a:uFillTx/>
              <a:latin typeface="Calibri"/>
              <a:ea typeface="+mn-ea"/>
              <a:cs typeface="+mn-cs"/>
            </a:endParaRPr>
          </a:p>
        </p:txBody>
      </p:sp>
      <p:graphicFrame>
        <p:nvGraphicFramePr>
          <p:cNvPr id="5" name="Group 3"/>
          <p:cNvGraphicFramePr>
            <a:graphicFrameLocks noGrp="1"/>
          </p:cNvGraphicFramePr>
          <p:nvPr>
            <p:extLst>
              <p:ext uri="{D42A27DB-BD31-4B8C-83A1-F6EECF244321}">
                <p14:modId xmlns:p14="http://schemas.microsoft.com/office/powerpoint/2010/main" val="1430216025"/>
              </p:ext>
            </p:extLst>
          </p:nvPr>
        </p:nvGraphicFramePr>
        <p:xfrm>
          <a:off x="1242135" y="1083075"/>
          <a:ext cx="10187866" cy="5457510"/>
        </p:xfrm>
        <a:graphic>
          <a:graphicData uri="http://schemas.openxmlformats.org/drawingml/2006/table">
            <a:tbl>
              <a:tblPr/>
              <a:tblGrid>
                <a:gridCol w="2489663">
                  <a:extLst>
                    <a:ext uri="{9D8B030D-6E8A-4147-A177-3AD203B41FA5}">
                      <a16:colId xmlns:a16="http://schemas.microsoft.com/office/drawing/2014/main" val="20000"/>
                    </a:ext>
                  </a:extLst>
                </a:gridCol>
                <a:gridCol w="2336146">
                  <a:extLst>
                    <a:ext uri="{9D8B030D-6E8A-4147-A177-3AD203B41FA5}">
                      <a16:colId xmlns:a16="http://schemas.microsoft.com/office/drawing/2014/main" val="20001"/>
                    </a:ext>
                  </a:extLst>
                </a:gridCol>
                <a:gridCol w="3019971">
                  <a:extLst>
                    <a:ext uri="{9D8B030D-6E8A-4147-A177-3AD203B41FA5}">
                      <a16:colId xmlns:a16="http://schemas.microsoft.com/office/drawing/2014/main" val="20002"/>
                    </a:ext>
                  </a:extLst>
                </a:gridCol>
                <a:gridCol w="2342086">
                  <a:extLst>
                    <a:ext uri="{9D8B030D-6E8A-4147-A177-3AD203B41FA5}">
                      <a16:colId xmlns:a16="http://schemas.microsoft.com/office/drawing/2014/main" val="20003"/>
                    </a:ext>
                  </a:extLst>
                </a:gridCol>
              </a:tblGrid>
              <a:tr h="613065">
                <a:tc>
                  <a:txBody>
                    <a:body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r>
                        <a:rPr kumimoji="0" lang="ja-JP" altLang="en-US" sz="15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出来事</a:t>
                      </a:r>
                    </a:p>
                  </a:txBody>
                  <a:tcPr marL="84409" marR="84409"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r>
                        <a:rPr kumimoji="0" lang="ja-JP" altLang="en-US" sz="15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その時の</a:t>
                      </a:r>
                    </a:p>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r>
                        <a:rPr kumimoji="0" lang="ja-JP" altLang="en-US" sz="15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気分・感情</a:t>
                      </a:r>
                    </a:p>
                  </a:txBody>
                  <a:tcPr marL="84409" marR="84409"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r>
                        <a:rPr kumimoji="0" lang="ja-JP" altLang="en-US" sz="15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別の見方・考え方は？</a:t>
                      </a:r>
                    </a:p>
                  </a:txBody>
                  <a:tcPr marL="84409" marR="84409"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r>
                        <a:rPr kumimoji="0" lang="ja-JP" altLang="en-US" sz="15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そう考えた時の</a:t>
                      </a:r>
                      <a:endParaRPr kumimoji="0" lang="en-US" altLang="ja-JP" sz="15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endParaRPr>
                    </a:p>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r>
                        <a:rPr kumimoji="0" lang="ja-JP" altLang="en-US" sz="15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気分・感情</a:t>
                      </a:r>
                    </a:p>
                  </a:txBody>
                  <a:tcPr marL="84409" marR="84409"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extLst>
                  <a:ext uri="{0D108BD9-81ED-4DB2-BD59-A6C34878D82A}">
                    <a16:rowId xmlns:a16="http://schemas.microsoft.com/office/drawing/2014/main" val="10000"/>
                  </a:ext>
                </a:extLst>
              </a:tr>
              <a:tr h="4844445">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endParaRPr kumimoji="0" lang="en-US" altLang="ja-JP" sz="18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endParaRPr>
                    </a:p>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r>
                        <a:rPr kumimoji="0" lang="ja-JP" altLang="en-US" sz="16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久しぶりに会う友人と夕飯の約束をしていたら、終業時間まであと１時間という時に、上司から「これ、今日中に頼む」と追加の仕事を依頼されたが、とても１時間でできるような量ではない。</a:t>
                      </a:r>
                    </a:p>
                  </a:txBody>
                  <a:tcPr marL="84409" marR="84409"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endParaRPr kumimoji="0" lang="ja-JP" altLang="en-US" sz="3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84409" marR="84409"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endParaRPr kumimoji="0" lang="ja-JP" altLang="en-US" sz="3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84409" marR="84409"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endParaRPr kumimoji="0" lang="ja-JP" altLang="en-US" sz="3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84409" marR="84409"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816361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08" name="スライド番号プレースホルダー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ea typeface="HGP明朝E" panose="02020900000000000000" pitchFamily="18" charset="-128"/>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ea typeface="HGP明朝E" panose="02020900000000000000" pitchFamily="18" charset="-128"/>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ea typeface="HGP明朝E" panose="02020900000000000000" pitchFamily="18" charset="-128"/>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3116542-F8EA-4691-96A5-6DCD1C622241}" type="slidenum">
              <a:rPr kumimoji="1" lang="en-US" altLang="ja-JP" sz="2000" b="1" i="0" u="none" strike="noStrike" kern="1200" cap="none" spc="0" normalizeH="0" baseline="0" noProof="0">
                <a:ln>
                  <a:noFill/>
                </a:ln>
                <a:solidFill>
                  <a:schemeClr val="bg1"/>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21</a:t>
            </a:fld>
            <a:endParaRPr kumimoji="1" lang="en-US" altLang="ja-JP" sz="2000" b="1" i="0" u="none" strike="noStrike" kern="1200" cap="none" spc="0" normalizeH="0" baseline="0" noProof="0" dirty="0">
              <a:ln>
                <a:noFill/>
              </a:ln>
              <a:solidFill>
                <a:schemeClr val="bg1"/>
              </a:solidFill>
              <a:effectLst/>
              <a:uLnTx/>
              <a:uFillTx/>
              <a:latin typeface="Arial" panose="020B0604020202020204" pitchFamily="34" charset="0"/>
              <a:ea typeface="ＭＳ Ｐゴシック" panose="020B0600070205080204" pitchFamily="50" charset="-128"/>
              <a:cs typeface="+mn-cs"/>
            </a:endParaRPr>
          </a:p>
        </p:txBody>
      </p:sp>
      <p:sp>
        <p:nvSpPr>
          <p:cNvPr id="63490" name="タイトル 2"/>
          <p:cNvSpPr>
            <a:spLocks noGrp="1" noChangeArrowheads="1"/>
          </p:cNvSpPr>
          <p:nvPr>
            <p:ph type="title" idx="4294967295"/>
          </p:nvPr>
        </p:nvSpPr>
        <p:spPr>
          <a:xfrm>
            <a:off x="0" y="63500"/>
            <a:ext cx="9144000" cy="792163"/>
          </a:xfrm>
        </p:spPr>
        <p:txBody>
          <a:bodyPr anchor="ctr">
            <a:normAutofit/>
          </a:bodyPr>
          <a:lstStyle/>
          <a:p>
            <a:pPr algn="ctr" eaLnBrk="1" hangingPunct="1"/>
            <a:r>
              <a:rPr lang="ja-JP" altLang="en-US" sz="4000" b="1" dirty="0">
                <a:latin typeface="メイリオ" panose="020B0604030504040204" pitchFamily="50" charset="-128"/>
                <a:ea typeface="メイリオ" panose="020B0604030504040204" pitchFamily="50" charset="-128"/>
              </a:rPr>
              <a:t>３つのタイプの自己表現</a:t>
            </a:r>
          </a:p>
        </p:txBody>
      </p:sp>
      <p:grpSp>
        <p:nvGrpSpPr>
          <p:cNvPr id="3" name="グループ化 2">
            <a:extLst>
              <a:ext uri="{FF2B5EF4-FFF2-40B4-BE49-F238E27FC236}">
                <a16:creationId xmlns:a16="http://schemas.microsoft.com/office/drawing/2014/main" id="{58022CD4-E4FC-4334-B95C-0EAA3C9A2A5C}"/>
              </a:ext>
            </a:extLst>
          </p:cNvPr>
          <p:cNvGrpSpPr/>
          <p:nvPr/>
        </p:nvGrpSpPr>
        <p:grpSpPr>
          <a:xfrm>
            <a:off x="1450323" y="3875428"/>
            <a:ext cx="4005262" cy="2548029"/>
            <a:chOff x="89995" y="3930651"/>
            <a:chExt cx="4005262" cy="2548029"/>
          </a:xfrm>
        </p:grpSpPr>
        <p:pic>
          <p:nvPicPr>
            <p:cNvPr id="50179" name="Picture 4" descr="C:\Documents and Settings\Masatsugu.MASATUGU_01\デスクトップ\dora\gouda.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321" y="3930651"/>
              <a:ext cx="1364776" cy="17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4" name="テキスト ボックス 12"/>
            <p:cNvSpPr>
              <a:spLocks noChangeArrowheads="1"/>
            </p:cNvSpPr>
            <p:nvPr/>
          </p:nvSpPr>
          <p:spPr bwMode="auto">
            <a:xfrm>
              <a:off x="89995" y="5647683"/>
              <a:ext cx="40052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ea typeface="HGP明朝E" panose="02020900000000000000" pitchFamily="18" charset="-128"/>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ea typeface="HGP明朝E" panose="02020900000000000000" pitchFamily="18" charset="-128"/>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ea typeface="HGP明朝E" panose="02020900000000000000" pitchFamily="18" charset="-128"/>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solidFill>
                    <a:srgbClr val="0000CC"/>
                  </a:solidFill>
                  <a:effectLst/>
                  <a:uLnTx/>
                  <a:uFillTx/>
                  <a:latin typeface="ＭＳ Ｐゴシック" panose="020B0600070205080204" pitchFamily="50" charset="-128"/>
                  <a:ea typeface="ＭＳ Ｐゴシック" panose="020B0600070205080204" pitchFamily="50" charset="-128"/>
                  <a:cs typeface="+mn-cs"/>
                  <a:sym typeface="Arial" panose="020B0604020202020204" pitchFamily="34" charset="0"/>
                </a:rPr>
                <a:t>「今日、学校が終わったら</a:t>
              </a:r>
              <a:endParaRPr kumimoji="1" lang="en-US" altLang="ja-JP" sz="1600" b="0" i="0" u="none" strike="noStrike" kern="1200" cap="none" spc="0" normalizeH="0" baseline="0" noProof="0" dirty="0">
                <a:ln>
                  <a:noFill/>
                </a:ln>
                <a:solidFill>
                  <a:srgbClr val="0000CC"/>
                </a:solidFill>
                <a:effectLst/>
                <a:uLnTx/>
                <a:uFillTx/>
                <a:latin typeface="ＭＳ Ｐゴシック" panose="020B0600070205080204" pitchFamily="50" charset="-128"/>
                <a:ea typeface="ＭＳ Ｐゴシック" panose="020B0600070205080204" pitchFamily="50" charset="-128"/>
                <a:cs typeface="+mn-cs"/>
                <a:sym typeface="Arial" panose="020B060402020202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solidFill>
                    <a:srgbClr val="0000CC"/>
                  </a:solidFill>
                  <a:effectLst/>
                  <a:uLnTx/>
                  <a:uFillTx/>
                  <a:latin typeface="ＭＳ Ｐゴシック" panose="020B0600070205080204" pitchFamily="50" charset="-128"/>
                  <a:ea typeface="ＭＳ Ｐゴシック" panose="020B0600070205080204" pitchFamily="50" charset="-128"/>
                  <a:cs typeface="+mn-cs"/>
                  <a:sym typeface="Arial" panose="020B0604020202020204" pitchFamily="34" charset="0"/>
                </a:rPr>
                <a:t>　コンサートするぞ！</a:t>
              </a: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solidFill>
                    <a:srgbClr val="0000CC"/>
                  </a:solidFill>
                  <a:effectLst/>
                  <a:uLnTx/>
                  <a:uFillTx/>
                  <a:latin typeface="ＭＳ Ｐゴシック" panose="020B0600070205080204" pitchFamily="50" charset="-128"/>
                  <a:ea typeface="ＭＳ Ｐゴシック" panose="020B0600070205080204" pitchFamily="50" charset="-128"/>
                  <a:cs typeface="+mn-cs"/>
                  <a:sym typeface="Arial" panose="020B0604020202020204" pitchFamily="34" charset="0"/>
                </a:rPr>
                <a:t>　来ないとぶん殴るぞ</a:t>
              </a:r>
              <a:r>
                <a:rPr kumimoji="1" lang="en-US" altLang="ja-JP" sz="1600" b="0" i="0" u="none" strike="noStrike" kern="1200" cap="none" spc="0" normalizeH="0" baseline="0" noProof="0" dirty="0">
                  <a:ln>
                    <a:noFill/>
                  </a:ln>
                  <a:solidFill>
                    <a:srgbClr val="0000CC"/>
                  </a:solidFill>
                  <a:effectLst/>
                  <a:uLnTx/>
                  <a:uFillTx/>
                  <a:latin typeface="ＭＳ Ｐゴシック" panose="020B0600070205080204" pitchFamily="50" charset="-128"/>
                  <a:ea typeface="ＭＳ Ｐゴシック" panose="020B0600070205080204" pitchFamily="50" charset="-128"/>
                  <a:cs typeface="+mn-cs"/>
                  <a:sym typeface="Arial" panose="020B0604020202020204" pitchFamily="34" charset="0"/>
                </a:rPr>
                <a:t>!! </a:t>
              </a:r>
              <a:r>
                <a:rPr kumimoji="1" lang="ja-JP" altLang="en-US" sz="1600" b="0" i="0" u="none" strike="noStrike" kern="1200" cap="none" spc="0" normalizeH="0" baseline="0" noProof="0" dirty="0">
                  <a:ln>
                    <a:noFill/>
                  </a:ln>
                  <a:solidFill>
                    <a:srgbClr val="0000CC"/>
                  </a:solidFill>
                  <a:effectLst/>
                  <a:uLnTx/>
                  <a:uFillTx/>
                  <a:latin typeface="ＭＳ Ｐゴシック" panose="020B0600070205080204" pitchFamily="50" charset="-128"/>
                  <a:ea typeface="ＭＳ Ｐゴシック" panose="020B0600070205080204" pitchFamily="50" charset="-128"/>
                  <a:cs typeface="+mn-cs"/>
                  <a:sym typeface="Arial" panose="020B0604020202020204" pitchFamily="34" charset="0"/>
                </a:rPr>
                <a:t>」</a:t>
              </a:r>
              <a:endParaRPr kumimoji="1" lang="ja-JP" altLang="en-US"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grpSp>
      <p:grpSp>
        <p:nvGrpSpPr>
          <p:cNvPr id="6" name="グループ化 5">
            <a:extLst>
              <a:ext uri="{FF2B5EF4-FFF2-40B4-BE49-F238E27FC236}">
                <a16:creationId xmlns:a16="http://schemas.microsoft.com/office/drawing/2014/main" id="{B28B9B30-1F54-4DFB-BE5C-6621A04C6FD5}"/>
              </a:ext>
            </a:extLst>
          </p:cNvPr>
          <p:cNvGrpSpPr/>
          <p:nvPr/>
        </p:nvGrpSpPr>
        <p:grpSpPr>
          <a:xfrm>
            <a:off x="1267760" y="876829"/>
            <a:ext cx="4370388" cy="2519791"/>
            <a:chOff x="168201" y="879506"/>
            <a:chExt cx="4370388" cy="2519791"/>
          </a:xfrm>
        </p:grpSpPr>
        <p:pic>
          <p:nvPicPr>
            <p:cNvPr id="50181" name="Picture 6" descr="C:\Documents and Settings\Masatsugu.MASATUGU_01\デスクトップ\dora\sizka.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138" y="879506"/>
              <a:ext cx="1440514" cy="1844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6" name="テキスト ボックス 18"/>
            <p:cNvSpPr>
              <a:spLocks noChangeArrowheads="1"/>
            </p:cNvSpPr>
            <p:nvPr/>
          </p:nvSpPr>
          <p:spPr bwMode="auto">
            <a:xfrm>
              <a:off x="168201" y="2568300"/>
              <a:ext cx="43703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ea typeface="HGP明朝E" panose="02020900000000000000" pitchFamily="18" charset="-128"/>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ea typeface="HGP明朝E" panose="02020900000000000000" pitchFamily="18" charset="-128"/>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ea typeface="HGP明朝E" panose="02020900000000000000" pitchFamily="18" charset="-128"/>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solidFill>
                    <a:srgbClr val="0000CC"/>
                  </a:solidFill>
                  <a:effectLst/>
                  <a:uLnTx/>
                  <a:uFillTx/>
                  <a:latin typeface="ＭＳ Ｐゴシック" panose="020B0600070205080204" pitchFamily="50" charset="-128"/>
                  <a:ea typeface="ＭＳ Ｐゴシック" panose="020B0600070205080204" pitchFamily="50" charset="-128"/>
                  <a:cs typeface="+mn-cs"/>
                  <a:sym typeface="ＭＳ Ｐゴシック" panose="020B0600070205080204" pitchFamily="50" charset="-128"/>
                </a:rPr>
                <a:t>「たけしさん、良かったわね。</a:t>
              </a:r>
              <a:endParaRPr kumimoji="1" lang="en-US" altLang="ja-JP" sz="1600" b="0" i="0" u="none" strike="noStrike" kern="1200" cap="none" spc="0" normalizeH="0" baseline="0" noProof="0" dirty="0">
                <a:ln>
                  <a:noFill/>
                </a:ln>
                <a:solidFill>
                  <a:srgbClr val="0000CC"/>
                </a:solidFill>
                <a:effectLst/>
                <a:uLnTx/>
                <a:uFillTx/>
                <a:latin typeface="ＭＳ Ｐゴシック" panose="020B0600070205080204" pitchFamily="50" charset="-128"/>
                <a:ea typeface="ＭＳ Ｐゴシック" panose="020B0600070205080204" pitchFamily="50" charset="-128"/>
                <a:cs typeface="+mn-cs"/>
                <a:sym typeface="ＭＳ Ｐゴシック" panose="020B060007020508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solidFill>
                    <a:srgbClr val="0000CC"/>
                  </a:solidFill>
                  <a:effectLst/>
                  <a:uLnTx/>
                  <a:uFillTx/>
                  <a:latin typeface="ＭＳ Ｐゴシック" panose="020B0600070205080204" pitchFamily="50" charset="-128"/>
                  <a:ea typeface="ＭＳ Ｐゴシック" panose="020B0600070205080204" pitchFamily="50" charset="-128"/>
                  <a:cs typeface="+mn-cs"/>
                  <a:sym typeface="ＭＳ Ｐゴシック" panose="020B0600070205080204" pitchFamily="50" charset="-128"/>
                </a:rPr>
                <a:t> 残念！私、ピアノのお稽古なの。</a:t>
              </a:r>
              <a:endParaRPr kumimoji="1" lang="en-US" altLang="ja-JP" sz="1600" b="0" i="0" u="none" strike="noStrike" kern="1200" cap="none" spc="0" normalizeH="0" baseline="0" noProof="0" dirty="0">
                <a:ln>
                  <a:noFill/>
                </a:ln>
                <a:solidFill>
                  <a:srgbClr val="0000CC"/>
                </a:solidFill>
                <a:effectLst/>
                <a:uLnTx/>
                <a:uFillTx/>
                <a:latin typeface="ＭＳ Ｐゴシック" panose="020B0600070205080204" pitchFamily="50" charset="-128"/>
                <a:ea typeface="ＭＳ Ｐゴシック" panose="020B0600070205080204" pitchFamily="50" charset="-128"/>
                <a:cs typeface="+mn-cs"/>
                <a:sym typeface="ＭＳ Ｐゴシック" panose="020B060007020508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solidFill>
                    <a:srgbClr val="0000CC"/>
                  </a:solidFill>
                  <a:effectLst/>
                  <a:uLnTx/>
                  <a:uFillTx/>
                  <a:latin typeface="ＭＳ Ｐゴシック" panose="020B0600070205080204" pitchFamily="50" charset="-128"/>
                  <a:ea typeface="ＭＳ Ｐゴシック" panose="020B0600070205080204" pitchFamily="50" charset="-128"/>
                  <a:cs typeface="+mn-cs"/>
                  <a:sym typeface="ＭＳ Ｐゴシック" panose="020B0600070205080204" pitchFamily="50" charset="-128"/>
                </a:rPr>
                <a:t> また、声かけてね。」</a:t>
              </a:r>
              <a:endParaRPr kumimoji="1" lang="ja-JP" alt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grpSp>
      <p:sp>
        <p:nvSpPr>
          <p:cNvPr id="63499" name="Line 12"/>
          <p:cNvSpPr>
            <a:spLocks noChangeShapeType="1"/>
          </p:cNvSpPr>
          <p:nvPr/>
        </p:nvSpPr>
        <p:spPr bwMode="auto">
          <a:xfrm flipV="1">
            <a:off x="958774" y="3740507"/>
            <a:ext cx="10125237" cy="42613"/>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63500" name="Line 13"/>
          <p:cNvSpPr>
            <a:spLocks noChangeShapeType="1"/>
          </p:cNvSpPr>
          <p:nvPr/>
        </p:nvSpPr>
        <p:spPr bwMode="auto">
          <a:xfrm>
            <a:off x="5915476" y="983396"/>
            <a:ext cx="42060" cy="5440061"/>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63501" name="Rectangle 15"/>
          <p:cNvSpPr>
            <a:spLocks noChangeArrowheads="1"/>
          </p:cNvSpPr>
          <p:nvPr/>
        </p:nvSpPr>
        <p:spPr bwMode="auto">
          <a:xfrm>
            <a:off x="4799186" y="3927597"/>
            <a:ext cx="723900" cy="1812925"/>
          </a:xfrm>
          <a:prstGeom prst="rect">
            <a:avLst/>
          </a:prstGeom>
          <a:solidFill>
            <a:srgbClr val="CCFFFF"/>
          </a:solidFill>
          <a:ln w="44450">
            <a:solidFill>
              <a:srgbClr val="FF0000"/>
            </a:solidFill>
            <a:prstDash val="sysDot"/>
            <a:miter lim="800000"/>
            <a:headEnd/>
            <a:tailEnd/>
          </a:ln>
        </p:spPr>
        <p:txBody>
          <a:bodyPr vert="eaVert" wrap="none" lIns="90170" tIns="46990" rIns="90170" bIns="46990"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ea typeface="HGP明朝E" panose="02020900000000000000" pitchFamily="18" charset="-128"/>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ea typeface="HGP明朝E" panose="02020900000000000000" pitchFamily="18" charset="-128"/>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ea typeface="HGP明朝E" panose="02020900000000000000" pitchFamily="18" charset="-128"/>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2400" b="1" i="0" u="none" strike="noStrike" kern="1200" cap="none" spc="0" normalizeH="0" baseline="0" noProof="0">
                <a:ln>
                  <a:noFill/>
                </a:ln>
                <a:solidFill>
                  <a:srgbClr val="0000CC"/>
                </a:solidFill>
                <a:effectLst/>
                <a:uLnTx/>
                <a:uFillTx/>
                <a:latin typeface="ＭＳ Ｐゴシック" panose="020B0600070205080204" pitchFamily="50" charset="-128"/>
                <a:ea typeface="ＭＳ Ｐゴシック" panose="020B0600070205080204" pitchFamily="50" charset="-128"/>
                <a:cs typeface="+mn-cs"/>
                <a:sym typeface="ＭＳ Ｐゴシック" panose="020B0600070205080204" pitchFamily="50" charset="-128"/>
              </a:rPr>
              <a:t>アグレッシブ </a:t>
            </a:r>
            <a:endParaRPr kumimoji="1" lang="ja-JP"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63502" name="Rectangle 16"/>
          <p:cNvSpPr>
            <a:spLocks noChangeArrowheads="1"/>
          </p:cNvSpPr>
          <p:nvPr/>
        </p:nvSpPr>
        <p:spPr bwMode="auto">
          <a:xfrm>
            <a:off x="6234465" y="2654092"/>
            <a:ext cx="723900" cy="2301875"/>
          </a:xfrm>
          <a:prstGeom prst="rect">
            <a:avLst/>
          </a:prstGeom>
          <a:solidFill>
            <a:srgbClr val="CCFFFF"/>
          </a:solidFill>
          <a:ln w="44450">
            <a:solidFill>
              <a:srgbClr val="FF0000"/>
            </a:solidFill>
            <a:prstDash val="sysDot"/>
            <a:miter lim="800000"/>
            <a:headEnd/>
            <a:tailEnd/>
          </a:ln>
        </p:spPr>
        <p:txBody>
          <a:bodyPr vert="eaVert" wrap="none" lIns="90170" tIns="46990" rIns="90170" bIns="46990"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ea typeface="HGP明朝E" panose="02020900000000000000" pitchFamily="18" charset="-128"/>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ea typeface="HGP明朝E" panose="02020900000000000000" pitchFamily="18" charset="-128"/>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ea typeface="HGP明朝E" panose="02020900000000000000" pitchFamily="18" charset="-128"/>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2400" b="1" i="0" u="none" strike="noStrike" kern="1200" cap="none" spc="0" normalizeH="0" baseline="0" noProof="0">
                <a:ln>
                  <a:noFill/>
                </a:ln>
                <a:solidFill>
                  <a:srgbClr val="0000CC"/>
                </a:solidFill>
                <a:effectLst/>
                <a:uLnTx/>
                <a:uFillTx/>
                <a:latin typeface="ＭＳ Ｐゴシック" panose="020B0600070205080204" pitchFamily="50" charset="-128"/>
                <a:ea typeface="ＭＳ Ｐゴシック" panose="020B0600070205080204" pitchFamily="50" charset="-128"/>
                <a:cs typeface="+mn-cs"/>
                <a:sym typeface="ＭＳ Ｐゴシック" panose="020B0600070205080204" pitchFamily="50" charset="-128"/>
              </a:rPr>
              <a:t>非アサーティブ </a:t>
            </a:r>
            <a:endParaRPr kumimoji="1" lang="ja-JP"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63503" name="Rectangle 16"/>
          <p:cNvSpPr>
            <a:spLocks noChangeArrowheads="1"/>
          </p:cNvSpPr>
          <p:nvPr/>
        </p:nvSpPr>
        <p:spPr bwMode="auto">
          <a:xfrm>
            <a:off x="4772656" y="1211520"/>
            <a:ext cx="723900" cy="1785145"/>
          </a:xfrm>
          <a:prstGeom prst="rect">
            <a:avLst/>
          </a:prstGeom>
          <a:solidFill>
            <a:srgbClr val="CCFFFF"/>
          </a:solidFill>
          <a:ln w="44450">
            <a:solidFill>
              <a:srgbClr val="FF0000"/>
            </a:solidFill>
            <a:prstDash val="sysDot"/>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none" lIns="90170" tIns="46990" rIns="90170" bIns="46990"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ea typeface="HGP明朝E" panose="02020900000000000000" pitchFamily="18" charset="-128"/>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ea typeface="HGP明朝E" panose="02020900000000000000" pitchFamily="18" charset="-128"/>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ea typeface="HGP明朝E" panose="02020900000000000000" pitchFamily="18" charset="-128"/>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2400" b="1" i="0" u="none" strike="noStrike" kern="1200" cap="none" spc="0" normalizeH="0" baseline="0" noProof="0">
                <a:ln>
                  <a:noFill/>
                </a:ln>
                <a:solidFill>
                  <a:srgbClr val="0000CC"/>
                </a:solidFill>
                <a:effectLst/>
                <a:uLnTx/>
                <a:uFillTx/>
                <a:latin typeface="ＭＳ Ｐゴシック" panose="020B0600070205080204" pitchFamily="50" charset="-128"/>
                <a:ea typeface="ＭＳ Ｐゴシック" panose="020B0600070205080204" pitchFamily="50" charset="-128"/>
                <a:cs typeface="+mn-cs"/>
                <a:sym typeface="ＭＳ Ｐゴシック" panose="020B0600070205080204" pitchFamily="50" charset="-128"/>
              </a:rPr>
              <a:t>アサーティブ </a:t>
            </a:r>
            <a:endParaRPr kumimoji="1" lang="ja-JP"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grpSp>
        <p:nvGrpSpPr>
          <p:cNvPr id="4" name="グループ化 3">
            <a:extLst>
              <a:ext uri="{FF2B5EF4-FFF2-40B4-BE49-F238E27FC236}">
                <a16:creationId xmlns:a16="http://schemas.microsoft.com/office/drawing/2014/main" id="{985C2C0A-C86A-4DED-A87C-D2F4D20DD8AA}"/>
              </a:ext>
            </a:extLst>
          </p:cNvPr>
          <p:cNvGrpSpPr/>
          <p:nvPr/>
        </p:nvGrpSpPr>
        <p:grpSpPr>
          <a:xfrm>
            <a:off x="7519764" y="1118179"/>
            <a:ext cx="3467867" cy="2367186"/>
            <a:chOff x="5021234" y="1228696"/>
            <a:chExt cx="3467867" cy="2367186"/>
          </a:xfrm>
        </p:grpSpPr>
        <p:pic>
          <p:nvPicPr>
            <p:cNvPr id="50180" name="Picture 5" descr="C:\Documents and Settings\Masatsugu.MASATUGU_01\デスクトップ\dora\nobi.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117" y="1228696"/>
              <a:ext cx="1383784" cy="177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5" name="正方形/長方形 14"/>
            <p:cNvSpPr>
              <a:spLocks noChangeArrowheads="1"/>
            </p:cNvSpPr>
            <p:nvPr/>
          </p:nvSpPr>
          <p:spPr bwMode="auto">
            <a:xfrm>
              <a:off x="5249014" y="3011107"/>
              <a:ext cx="3240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ea typeface="HGP明朝E" panose="02020900000000000000" pitchFamily="18" charset="-128"/>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ea typeface="HGP明朝E" panose="02020900000000000000" pitchFamily="18" charset="-128"/>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ea typeface="HGP明朝E" panose="02020900000000000000" pitchFamily="18" charset="-128"/>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solidFill>
                    <a:srgbClr val="0000CC"/>
                  </a:solidFill>
                  <a:effectLst/>
                  <a:uLnTx/>
                  <a:uFillTx/>
                  <a:latin typeface="Arial" panose="020B0604020202020204" pitchFamily="34" charset="0"/>
                  <a:ea typeface="ＭＳ Ｐゴシック" panose="020B0600070205080204" pitchFamily="50" charset="-128"/>
                  <a:cs typeface="+mn-cs"/>
                  <a:sym typeface="Times New Roman" panose="02020603050405020304" pitchFamily="18" charset="0"/>
                </a:rPr>
                <a:t>「わかったよ、</a:t>
              </a: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solidFill>
                    <a:srgbClr val="0000CC"/>
                  </a:solidFill>
                  <a:effectLst/>
                  <a:uLnTx/>
                  <a:uFillTx/>
                  <a:latin typeface="Arial" panose="020B0604020202020204" pitchFamily="34" charset="0"/>
                  <a:ea typeface="ＭＳ Ｐゴシック" panose="020B0600070205080204" pitchFamily="50" charset="-128"/>
                  <a:cs typeface="+mn-cs"/>
                  <a:sym typeface="Times New Roman" panose="02020603050405020304" pitchFamily="18" charset="0"/>
                </a:rPr>
                <a:t>行けばいいんでしょ・・・」</a:t>
              </a:r>
              <a:endParaRPr kumimoji="1" lang="ja-JP" alt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50194" name="テキスト ボックス 3"/>
            <p:cNvSpPr txBox="1">
              <a:spLocks noChangeArrowheads="1"/>
            </p:cNvSpPr>
            <p:nvPr/>
          </p:nvSpPr>
          <p:spPr bwMode="auto">
            <a:xfrm>
              <a:off x="5021234" y="2277152"/>
              <a:ext cx="863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ea typeface="HGP明朝E" panose="02020900000000000000" pitchFamily="18" charset="-128"/>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ea typeface="HGP明朝E" panose="02020900000000000000" pitchFamily="18" charset="-128"/>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ea typeface="HGP明朝E" panose="02020900000000000000" pitchFamily="18" charset="-128"/>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800" b="0" i="0" u="none" strike="noStrike" kern="1200" cap="none" spc="0" normalizeH="0" baseline="0" noProof="0" dirty="0">
                  <a:ln>
                    <a:noFill/>
                  </a:ln>
                  <a:solidFill>
                    <a:srgbClr val="FF0000"/>
                  </a:solidFill>
                  <a:effectLst/>
                  <a:uLnTx/>
                  <a:uFillTx/>
                  <a:latin typeface="Tahoma" panose="020B0604030504040204" pitchFamily="34" charset="0"/>
                  <a:ea typeface="ＭＳ Ｐゴシック" panose="020B0600070205080204" pitchFamily="50" charset="-128"/>
                  <a:cs typeface="+mn-cs"/>
                </a:rPr>
                <a:t>受け身</a:t>
              </a:r>
            </a:p>
          </p:txBody>
        </p:sp>
      </p:grpSp>
      <p:grpSp>
        <p:nvGrpSpPr>
          <p:cNvPr id="5" name="グループ化 4">
            <a:extLst>
              <a:ext uri="{FF2B5EF4-FFF2-40B4-BE49-F238E27FC236}">
                <a16:creationId xmlns:a16="http://schemas.microsoft.com/office/drawing/2014/main" id="{68294F60-B71A-4BA4-BBF8-2C67CC5A4D0B}"/>
              </a:ext>
            </a:extLst>
          </p:cNvPr>
          <p:cNvGrpSpPr/>
          <p:nvPr/>
        </p:nvGrpSpPr>
        <p:grpSpPr>
          <a:xfrm>
            <a:off x="7262562" y="4207971"/>
            <a:ext cx="4210050" cy="2311069"/>
            <a:chOff x="4471061" y="3840935"/>
            <a:chExt cx="4210050" cy="2311069"/>
          </a:xfrm>
        </p:grpSpPr>
        <p:pic>
          <p:nvPicPr>
            <p:cNvPr id="50182" name="Picture 7" descr="C:\Documents and Settings\Masatsugu.MASATUGU_01\デスクトップ\dora\sune.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62966" y="3840935"/>
              <a:ext cx="1327892" cy="169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テキスト ボックス 11"/>
            <p:cNvSpPr>
              <a:spLocks noChangeArrowheads="1"/>
            </p:cNvSpPr>
            <p:nvPr/>
          </p:nvSpPr>
          <p:spPr bwMode="auto">
            <a:xfrm>
              <a:off x="4471061" y="5567229"/>
              <a:ext cx="4210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ea typeface="HGP明朝E" panose="02020900000000000000" pitchFamily="18" charset="-128"/>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ea typeface="HGP明朝E" panose="02020900000000000000" pitchFamily="18" charset="-128"/>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ea typeface="HGP明朝E" panose="02020900000000000000" pitchFamily="18" charset="-128"/>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solidFill>
                    <a:srgbClr val="0000CC"/>
                  </a:solidFill>
                  <a:effectLst/>
                  <a:uLnTx/>
                  <a:uFillTx/>
                  <a:latin typeface="ＭＳ Ｐゴシック" panose="020B0600070205080204" pitchFamily="50" charset="-128"/>
                  <a:ea typeface="ＭＳ Ｐゴシック" panose="020B0600070205080204" pitchFamily="50" charset="-128"/>
                  <a:cs typeface="+mn-cs"/>
                  <a:sym typeface="Arial" panose="020B0604020202020204" pitchFamily="34" charset="0"/>
                </a:rPr>
                <a:t>「ジャイアン、待ってたよ。」</a:t>
              </a: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solidFill>
                    <a:srgbClr val="0000CC"/>
                  </a:solidFill>
                  <a:effectLst/>
                  <a:uLnTx/>
                  <a:uFillTx/>
                  <a:latin typeface="ＭＳ Ｐゴシック" panose="020B0600070205080204" pitchFamily="50" charset="-128"/>
                  <a:ea typeface="ＭＳ Ｐゴシック" panose="020B0600070205080204" pitchFamily="50" charset="-128"/>
                  <a:cs typeface="+mn-cs"/>
                  <a:sym typeface="Arial" panose="020B0604020202020204" pitchFamily="34" charset="0"/>
                </a:rPr>
                <a:t>（このへたくそ、いい加減に気づけよ）</a:t>
              </a:r>
              <a:endParaRPr kumimoji="1" lang="ja-JP" altLang="en-US"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50195" name="テキスト ボックス 21"/>
            <p:cNvSpPr txBox="1">
              <a:spLocks noChangeArrowheads="1"/>
            </p:cNvSpPr>
            <p:nvPr/>
          </p:nvSpPr>
          <p:spPr bwMode="auto">
            <a:xfrm>
              <a:off x="4531846" y="5223342"/>
              <a:ext cx="17773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ea typeface="HGP明朝E" panose="02020900000000000000" pitchFamily="18" charset="-128"/>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ea typeface="HGP明朝E" panose="02020900000000000000" pitchFamily="18" charset="-128"/>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ea typeface="HGP明朝E" panose="02020900000000000000" pitchFamily="18" charset="-128"/>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HGP明朝E" panose="02020900000000000000" pitchFamily="18"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800" b="0" i="0" u="none" strike="noStrike" kern="1200" cap="none" spc="0" normalizeH="0" baseline="0" noProof="0" dirty="0">
                  <a:ln>
                    <a:noFill/>
                  </a:ln>
                  <a:solidFill>
                    <a:srgbClr val="FF0000"/>
                  </a:solidFill>
                  <a:effectLst/>
                  <a:uLnTx/>
                  <a:uFillTx/>
                  <a:latin typeface="Tahoma" panose="020B0604030504040204" pitchFamily="34" charset="0"/>
                  <a:ea typeface="ＭＳ Ｐゴシック" panose="020B0600070205080204" pitchFamily="50" charset="-128"/>
                  <a:cs typeface="+mn-cs"/>
                </a:rPr>
                <a:t>嫌味、ごますり</a:t>
              </a:r>
            </a:p>
          </p:txBody>
        </p:sp>
      </p:grpSp>
      <p:sp>
        <p:nvSpPr>
          <p:cNvPr id="7" name="テキスト ボックス 6">
            <a:extLst>
              <a:ext uri="{FF2B5EF4-FFF2-40B4-BE49-F238E27FC236}">
                <a16:creationId xmlns:a16="http://schemas.microsoft.com/office/drawing/2014/main" id="{5EA28362-6143-4D7A-8C93-BE7C3BF756E3}"/>
              </a:ext>
            </a:extLst>
          </p:cNvPr>
          <p:cNvSpPr txBox="1"/>
          <p:nvPr/>
        </p:nvSpPr>
        <p:spPr>
          <a:xfrm>
            <a:off x="3131432" y="3282256"/>
            <a:ext cx="1803699" cy="461665"/>
          </a:xfrm>
          <a:prstGeom prst="rect">
            <a:avLst/>
          </a:prstGeom>
          <a:noFill/>
        </p:spPr>
        <p:txBody>
          <a:bodyPr wrap="none" rtlCol="0">
            <a:spAutoFit/>
          </a:bodyPr>
          <a:lstStyle/>
          <a:p>
            <a:r>
              <a:rPr kumimoji="1" lang="ja-JP" altLang="en-US" sz="2400" b="1" dirty="0">
                <a:solidFill>
                  <a:srgbClr val="FF0000"/>
                </a:solidFill>
              </a:rPr>
              <a:t>アサーション</a:t>
            </a:r>
          </a:p>
        </p:txBody>
      </p:sp>
    </p:spTree>
    <p:extLst>
      <p:ext uri="{BB962C8B-B14F-4D97-AF65-F5344CB8AC3E}">
        <p14:creationId xmlns:p14="http://schemas.microsoft.com/office/powerpoint/2010/main" val="397088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CCD2E-78FE-4664-868C-6C310E29F807}" type="slidenum">
              <a:rPr kumimoji="1" lang="en-US" sz="2000" b="1" i="0" u="none" strike="noStrike" kern="1200" cap="none" spc="0" normalizeH="0" baseline="0" noProof="0" smtClean="0">
                <a:ln>
                  <a:noFill/>
                </a:ln>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1" lang="en-US" sz="2000" b="1" i="0" u="none" strike="noStrike" kern="1200" cap="none" spc="0" normalizeH="0" baseline="0" noProof="0" dirty="0">
              <a:ln>
                <a:noFill/>
              </a:ln>
              <a:effectLst/>
              <a:uLnTx/>
              <a:uFillTx/>
              <a:latin typeface="Calibri"/>
              <a:ea typeface="+mn-ea"/>
              <a:cs typeface="+mn-cs"/>
            </a:endParaRPr>
          </a:p>
        </p:txBody>
      </p:sp>
      <p:sp>
        <p:nvSpPr>
          <p:cNvPr id="4" name="テキスト ボックス 3"/>
          <p:cNvSpPr txBox="1"/>
          <p:nvPr/>
        </p:nvSpPr>
        <p:spPr>
          <a:xfrm>
            <a:off x="2528666" y="91252"/>
            <a:ext cx="736611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40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アサーションで伝えるポイント</a:t>
            </a:r>
          </a:p>
        </p:txBody>
      </p:sp>
      <p:sp>
        <p:nvSpPr>
          <p:cNvPr id="5" name="テキスト ボックス 4"/>
          <p:cNvSpPr txBox="1"/>
          <p:nvPr/>
        </p:nvSpPr>
        <p:spPr>
          <a:xfrm>
            <a:off x="1505171" y="1059116"/>
            <a:ext cx="8289449" cy="557075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しずかちゃんの３つのポイント</a:t>
            </a:r>
            <a:endParaRPr kumimoji="1" lang="en-US" altLang="ja-JP"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2400" b="1" dirty="0">
              <a:solidFill>
                <a:prstClr val="black"/>
              </a:solidFill>
              <a:latin typeface="Calibri"/>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①　相手の立場を尊重する。</a:t>
            </a:r>
            <a:endParaRPr kumimoji="1" lang="en-US" altLang="ja-JP"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感謝やねぎらいのことばをつける</a:t>
            </a:r>
            <a:endParaRPr kumimoji="1" lang="en-US" altLang="ja-JP"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a:defRPr/>
            </a:pPr>
            <a:r>
              <a:rPr lang="ja-JP" altLang="en-US" sz="2400" b="1" noProof="0" dirty="0">
                <a:solidFill>
                  <a:prstClr val="black"/>
                </a:solidFill>
                <a:latin typeface="Calibri"/>
                <a:ea typeface="ＭＳ Ｐゴシック" panose="020B0600070205080204" pitchFamily="50" charset="-128"/>
              </a:rPr>
              <a:t>　　　　　</a:t>
            </a:r>
            <a:r>
              <a:rPr lang="ja-JP" altLang="en-US" sz="2400" b="1" noProof="0" dirty="0">
                <a:solidFill>
                  <a:srgbClr val="FF0000"/>
                </a:solidFill>
                <a:latin typeface="Calibri"/>
                <a:ea typeface="ＭＳ Ｐゴシック" panose="020B0600070205080204" pitchFamily="50" charset="-128"/>
              </a:rPr>
              <a:t>⇒　</a:t>
            </a:r>
            <a:r>
              <a:rPr lang="ja-JP" altLang="en-US" sz="2400" b="1" dirty="0">
                <a:solidFill>
                  <a:srgbClr val="FF0000"/>
                </a:solidFill>
                <a:latin typeface="ＭＳ Ｐゴシック" panose="020B0600070205080204" pitchFamily="50" charset="-128"/>
                <a:sym typeface="ＭＳ Ｐゴシック" panose="020B0600070205080204" pitchFamily="50" charset="-128"/>
              </a:rPr>
              <a:t>「たけしさん、良かったわね。</a:t>
            </a:r>
            <a:endParaRPr lang="en-US" altLang="ja-JP" sz="2400" b="1" dirty="0">
              <a:solidFill>
                <a:srgbClr val="FF0000"/>
              </a:solidFill>
              <a:latin typeface="ＭＳ Ｐゴシック" panose="020B0600070205080204" pitchFamily="50" charset="-128"/>
              <a:sym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②　自分の状況を伝える</a:t>
            </a:r>
            <a:endParaRPr kumimoji="1" lang="en-US" altLang="ja-JP"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困っていること、置かれている状況など</a:t>
            </a:r>
            <a:endParaRPr kumimoji="1" lang="en-US" altLang="ja-JP"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a:defRPr/>
            </a:pPr>
            <a:r>
              <a:rPr lang="ja-JP" altLang="en-US" sz="2400" b="1" dirty="0">
                <a:solidFill>
                  <a:prstClr val="black"/>
                </a:solidFill>
                <a:latin typeface="Calibri"/>
                <a:ea typeface="ＭＳ Ｐゴシック" panose="020B0600070205080204" pitchFamily="50" charset="-128"/>
              </a:rPr>
              <a:t>　　　　　</a:t>
            </a:r>
            <a:r>
              <a:rPr lang="ja-JP" altLang="en-US" sz="2400" b="1" dirty="0">
                <a:solidFill>
                  <a:srgbClr val="FF0000"/>
                </a:solidFill>
                <a:latin typeface="Calibri"/>
                <a:ea typeface="ＭＳ Ｐゴシック" panose="020B0600070205080204" pitchFamily="50" charset="-128"/>
              </a:rPr>
              <a:t>⇒　</a:t>
            </a:r>
            <a:r>
              <a:rPr lang="ja-JP" altLang="en-US" sz="2400" b="1" dirty="0">
                <a:solidFill>
                  <a:srgbClr val="FF0000"/>
                </a:solidFill>
                <a:latin typeface="ＭＳ Ｐゴシック" panose="020B0600070205080204" pitchFamily="50" charset="-128"/>
                <a:sym typeface="ＭＳ Ｐゴシック" panose="020B0600070205080204" pitchFamily="50" charset="-128"/>
              </a:rPr>
              <a:t>残念！私、ピアノのお稽古なの。</a:t>
            </a:r>
            <a:endParaRPr lang="en-US" altLang="ja-JP" sz="2400" b="1" dirty="0">
              <a:solidFill>
                <a:srgbClr val="FF0000"/>
              </a:solidFill>
              <a:latin typeface="ＭＳ Ｐゴシック" panose="020B0600070205080204" pitchFamily="50" charset="-128"/>
              <a:sym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③　代替案や相手へのリクエストを</a:t>
            </a:r>
            <a:r>
              <a:rPr kumimoji="1" lang="en-US" altLang="ja-JP"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I</a:t>
            </a:r>
            <a:r>
              <a:rPr kumimoji="1" lang="ja-JP" altLang="en-US"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（アイ）メッセージで伝える</a:t>
            </a:r>
            <a:endParaRPr kumimoji="1" lang="en-US" altLang="ja-JP"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「○○してくださると（私は）助かるのですが・・・」</a:t>
            </a:r>
            <a:endParaRPr kumimoji="1" lang="en-US" altLang="ja-JP"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「（私は）○○だとできるのですが、いかがでしょうか？」</a:t>
            </a:r>
            <a:endParaRPr kumimoji="1" lang="en-US" altLang="ja-JP"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400" b="1" dirty="0">
                <a:solidFill>
                  <a:prstClr val="black"/>
                </a:solidFill>
                <a:latin typeface="Calibri"/>
                <a:ea typeface="ＭＳ Ｐゴシック" panose="020B0600070205080204" pitchFamily="50" charset="-128"/>
              </a:rPr>
              <a:t>　　　　　</a:t>
            </a:r>
            <a:r>
              <a:rPr lang="ja-JP" altLang="en-US" sz="2400" b="1" dirty="0">
                <a:solidFill>
                  <a:srgbClr val="FF0000"/>
                </a:solidFill>
                <a:latin typeface="Calibri"/>
                <a:ea typeface="ＭＳ Ｐゴシック" panose="020B0600070205080204" pitchFamily="50" charset="-128"/>
              </a:rPr>
              <a:t>⇒　また声かけてね。</a:t>
            </a:r>
            <a:endParaRPr kumimoji="1" lang="en-US" altLang="ja-JP" sz="2400" b="1" i="0" u="none" strike="noStrike" kern="1200" cap="none" spc="0" normalizeH="0" baseline="0" noProof="0" dirty="0">
              <a:ln>
                <a:noFill/>
              </a:ln>
              <a:solidFill>
                <a:srgbClr val="FF0000"/>
              </a:solidFill>
              <a:effectLst/>
              <a:uLnTx/>
              <a:uFillTx/>
              <a:latin typeface="Calibri"/>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20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pic>
        <p:nvPicPr>
          <p:cNvPr id="6" name="Picture 6" descr="C:\Documents and Settings\Masatsugu.MASATUGU_01\デスクトップ\dora\sizka.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749585" y="1059116"/>
            <a:ext cx="1813031" cy="2073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7420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角丸四角形 2"/>
          <p:cNvSpPr>
            <a:spLocks noChangeArrowheads="1"/>
          </p:cNvSpPr>
          <p:nvPr/>
        </p:nvSpPr>
        <p:spPr bwMode="auto">
          <a:xfrm>
            <a:off x="909940" y="2803479"/>
            <a:ext cx="4736299" cy="3422413"/>
          </a:xfrm>
          <a:prstGeom prst="roundRect">
            <a:avLst>
              <a:gd name="adj" fmla="val 16667"/>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1600" b="1" i="0" u="none" strike="noStrike" kern="1200" cap="none" spc="0" normalizeH="0" baseline="0" noProof="0" dirty="0">
                <a:ln>
                  <a:noFill/>
                </a:ln>
                <a:solidFill>
                  <a:srgbClr val="000000"/>
                </a:solidFill>
                <a:effectLst/>
                <a:uLnTx/>
                <a:uFillTx/>
                <a:latin typeface="Tahoma" pitchFamily="34" charset="0"/>
                <a:ea typeface="ＭＳ Ｐゴシック" charset="-128"/>
                <a:cs typeface="+mn-cs"/>
              </a:rPr>
              <a:t>アサーションを使って、上司に今日はできないことを伝えてください。</a:t>
            </a:r>
          </a:p>
        </p:txBody>
      </p:sp>
      <p:sp>
        <p:nvSpPr>
          <p:cNvPr id="53251" name="Rectangle 2"/>
          <p:cNvSpPr>
            <a:spLocks noChangeArrowheads="1"/>
          </p:cNvSpPr>
          <p:nvPr/>
        </p:nvSpPr>
        <p:spPr bwMode="auto">
          <a:xfrm>
            <a:off x="2135560" y="188640"/>
            <a:ext cx="82296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0" rIns="0"/>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4000" b="1" i="0" u="none" strike="noStrike" kern="1200" cap="none" spc="0" normalizeH="0" baseline="0" noProof="0" dirty="0">
                <a:ln>
                  <a:noFill/>
                </a:ln>
                <a:solidFill>
                  <a:srgbClr val="000000"/>
                </a:solidFill>
                <a:effectLst/>
                <a:uLnTx/>
                <a:uFillTx/>
                <a:latin typeface="メイリオ" pitchFamily="50" charset="-128"/>
                <a:ea typeface="メイリオ" pitchFamily="50" charset="-128"/>
                <a:cs typeface="メイリオ" pitchFamily="50" charset="-128"/>
                <a:sym typeface="メイリオ" pitchFamily="50" charset="-128"/>
              </a:rPr>
              <a:t>アサーションで伝える練習</a:t>
            </a:r>
            <a:endParaRPr kumimoji="0" lang="ja-JP" altLang="en-US" sz="1800" b="1"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2" name="正方形/長方形 1"/>
          <p:cNvSpPr/>
          <p:nvPr/>
        </p:nvSpPr>
        <p:spPr>
          <a:xfrm>
            <a:off x="2135560" y="1076819"/>
            <a:ext cx="8445624" cy="923330"/>
          </a:xfrm>
          <a:prstGeom prst="rect">
            <a:avLst/>
          </a:prstGeom>
        </p:spPr>
        <p:txBody>
          <a:bodyPr wrap="square">
            <a:spAutoFit/>
          </a:bodyPr>
          <a:lstStyle/>
          <a:p>
            <a:pPr marL="0" marR="0" lvl="0" indent="0" algn="l" defTabSz="914400" rtl="0" eaLnBrk="0" fontAlgn="base" latinLnBrk="0" hangingPunct="0">
              <a:lnSpc>
                <a:spcPct val="100000"/>
              </a:lnSpc>
              <a:spcBef>
                <a:spcPct val="20000"/>
              </a:spcBef>
              <a:spcAft>
                <a:spcPct val="0"/>
              </a:spcAft>
              <a:buClr>
                <a:srgbClr val="800080"/>
              </a:buClr>
              <a:buSzPct val="60000"/>
              <a:buFontTx/>
              <a:buNone/>
              <a:tabLst/>
              <a:defRPr/>
            </a:pPr>
            <a:r>
              <a:rPr kumimoji="0" lang="ja-JP" altLang="en-US"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久しぶりに会う友人と夕飯の約束をしていたら、終業時間まであと</a:t>
            </a:r>
            <a:br>
              <a:rPr kumimoji="0" lang="en-US" altLang="ja-JP"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br>
            <a:r>
              <a:rPr kumimoji="0" lang="ja-JP" altLang="en-US"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１時間という時に、上司から「これ、今日中に頼む」と</a:t>
            </a:r>
            <a:br>
              <a:rPr kumimoji="0" lang="en-US" altLang="ja-JP"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br>
            <a:r>
              <a:rPr kumimoji="0" lang="ja-JP" altLang="en-US"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rPr>
              <a:t>追加の仕事を依頼されたが、とても１時間でできるような量ではない。</a:t>
            </a:r>
            <a:endParaRPr kumimoji="0" lang="en-US" altLang="ja-JP"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sym typeface="ＭＳ Ｐゴシック" pitchFamily="50" charset="-128"/>
            </a:endParaRPr>
          </a:p>
        </p:txBody>
      </p:sp>
      <p:sp>
        <p:nvSpPr>
          <p:cNvPr id="7" name="角丸四角形 2"/>
          <p:cNvSpPr>
            <a:spLocks noChangeArrowheads="1"/>
          </p:cNvSpPr>
          <p:nvPr/>
        </p:nvSpPr>
        <p:spPr bwMode="auto">
          <a:xfrm>
            <a:off x="6889572" y="2812218"/>
            <a:ext cx="4392488" cy="3422413"/>
          </a:xfrm>
          <a:prstGeom prst="roundRect">
            <a:avLst>
              <a:gd name="adj" fmla="val 16667"/>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1600" b="1" i="0" u="none" strike="noStrike" kern="1200" cap="none" spc="0" normalizeH="0" baseline="0" noProof="0" dirty="0">
                <a:ln>
                  <a:noFill/>
                </a:ln>
                <a:solidFill>
                  <a:srgbClr val="000000"/>
                </a:solidFill>
                <a:effectLst/>
                <a:uLnTx/>
                <a:uFillTx/>
                <a:latin typeface="Tahoma" pitchFamily="34" charset="0"/>
                <a:ea typeface="ＭＳ Ｐゴシック" charset="-128"/>
                <a:cs typeface="+mn-cs"/>
              </a:rPr>
              <a:t>アサーションを使って、友人に日程か時間を</a:t>
            </a:r>
            <a:r>
              <a:rPr kumimoji="0" lang="ja-JP" altLang="en-US" sz="1600" b="1" dirty="0">
                <a:solidFill>
                  <a:srgbClr val="000000"/>
                </a:solidFill>
                <a:latin typeface="Tahoma" pitchFamily="34" charset="0"/>
                <a:ea typeface="ＭＳ Ｐゴシック" charset="-128"/>
              </a:rPr>
              <a:t>変更する</a:t>
            </a:r>
            <a:r>
              <a:rPr kumimoji="0" lang="ja-JP" altLang="en-US" sz="1600" b="1" i="0" u="none" strike="noStrike" kern="1200" cap="none" spc="0" normalizeH="0" baseline="0" noProof="0" dirty="0">
                <a:ln>
                  <a:noFill/>
                </a:ln>
                <a:solidFill>
                  <a:srgbClr val="000000"/>
                </a:solidFill>
                <a:effectLst/>
                <a:uLnTx/>
                <a:uFillTx/>
                <a:latin typeface="Tahoma" pitchFamily="34" charset="0"/>
                <a:ea typeface="ＭＳ Ｐゴシック" charset="-128"/>
                <a:cs typeface="+mn-cs"/>
              </a:rPr>
              <a:t>ことを伝えてください。</a:t>
            </a:r>
          </a:p>
        </p:txBody>
      </p:sp>
      <p:sp>
        <p:nvSpPr>
          <p:cNvPr id="6" name="スライド番号プレースホルダー 1"/>
          <p:cNvSpPr txBox="1">
            <a:spLocks/>
          </p:cNvSpPr>
          <p:nvPr/>
        </p:nvSpPr>
        <p:spPr>
          <a:xfrm>
            <a:off x="8358906" y="188640"/>
            <a:ext cx="2133600" cy="365125"/>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rPr>
              <a:t>38</a:t>
            </a:r>
            <a:endParaRPr kumimoji="1" lang="ja-JP" altLang="en-US" sz="20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8" name="スライド番号プレースホルダー 2">
            <a:extLst>
              <a:ext uri="{FF2B5EF4-FFF2-40B4-BE49-F238E27FC236}">
                <a16:creationId xmlns:a16="http://schemas.microsoft.com/office/drawing/2014/main" id="{AAFD9B2F-46F3-440A-92A5-719D562FAEF1}"/>
              </a:ext>
            </a:extLst>
          </p:cNvPr>
          <p:cNvSpPr txBox="1">
            <a:spLocks/>
          </p:cNvSpPr>
          <p:nvPr/>
        </p:nvSpPr>
        <p:spPr>
          <a:xfrm>
            <a:off x="9070106" y="183648"/>
            <a:ext cx="2844800" cy="365125"/>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84CCD2E-78FE-4664-868C-6C310E29F807}" type="slidenum">
              <a:rPr kumimoji="1" lang="en-US" sz="2000" b="1"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1" lang="en-US" sz="20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10526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051B0110-6FCF-4498-AA8A-FB6BFEF619DD}" type="slidenum">
              <a:rPr kumimoji="1" lang="ja-JP" altLang="en-US" sz="2000" smtClean="0"/>
              <a:t>24</a:t>
            </a:fld>
            <a:endParaRPr kumimoji="1" lang="ja-JP" altLang="en-US" sz="2000"/>
          </a:p>
        </p:txBody>
      </p:sp>
      <p:pic>
        <p:nvPicPr>
          <p:cNvPr id="2050" name="Picture 2" descr="クリックすると新しいウィンドウで開きます"/>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9776" y="1772816"/>
            <a:ext cx="4429125" cy="4171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8693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051B0110-6FCF-4498-AA8A-FB6BFEF619DD}" type="slidenum">
              <a:rPr kumimoji="1" lang="ja-JP" altLang="en-US" sz="2000" smtClean="0"/>
              <a:t>25</a:t>
            </a:fld>
            <a:endParaRPr kumimoji="1" lang="ja-JP" altLang="en-US" sz="2000"/>
          </a:p>
        </p:txBody>
      </p:sp>
      <p:pic>
        <p:nvPicPr>
          <p:cNvPr id="3" name="図 2"/>
          <p:cNvPicPr>
            <a:picLocks noChangeAspect="1"/>
          </p:cNvPicPr>
          <p:nvPr/>
        </p:nvPicPr>
        <p:blipFill>
          <a:blip r:embed="rId3">
            <a:clrChange>
              <a:clrFrom>
                <a:srgbClr val="A78641"/>
              </a:clrFrom>
              <a:clrTo>
                <a:srgbClr val="A78641">
                  <a:alpha val="0"/>
                </a:srgbClr>
              </a:clrTo>
            </a:clrChange>
          </a:blip>
          <a:stretch>
            <a:fillRect/>
          </a:stretch>
        </p:blipFill>
        <p:spPr>
          <a:xfrm>
            <a:off x="4655840" y="1196752"/>
            <a:ext cx="3536010" cy="5239490"/>
          </a:xfrm>
          <a:prstGeom prst="rect">
            <a:avLst/>
          </a:prstGeom>
        </p:spPr>
      </p:pic>
    </p:spTree>
    <p:extLst>
      <p:ext uri="{BB962C8B-B14F-4D97-AF65-F5344CB8AC3E}">
        <p14:creationId xmlns:p14="http://schemas.microsoft.com/office/powerpoint/2010/main" val="73539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7"/>
          <p:cNvSpPr/>
          <p:nvPr/>
        </p:nvSpPr>
        <p:spPr>
          <a:xfrm>
            <a:off x="1641846" y="2989255"/>
            <a:ext cx="8928991" cy="3732221"/>
          </a:xfrm>
          <a:prstGeom prst="roundRect">
            <a:avLst/>
          </a:prstGeom>
          <a:solidFill>
            <a:srgbClr val="FFFFCC"/>
          </a:solidFill>
          <a:ln w="5715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eaLnBrk="0" fontAlgn="base" hangingPunct="0">
              <a:spcBef>
                <a:spcPct val="0"/>
              </a:spcBef>
              <a:spcAft>
                <a:spcPct val="0"/>
              </a:spcAft>
            </a:pPr>
            <a:endParaRPr lang="en-US" altLang="ja-JP" b="1" dirty="0">
              <a:solidFill>
                <a:prstClr val="black"/>
              </a:solidFill>
              <a:latin typeface="Calibri"/>
              <a:ea typeface="ＭＳ Ｐゴシック" panose="020B0600070205080204" pitchFamily="50" charset="-128"/>
            </a:endParaRPr>
          </a:p>
          <a:p>
            <a:pPr algn="ctr" eaLnBrk="0" fontAlgn="base" hangingPunct="0">
              <a:spcBef>
                <a:spcPct val="0"/>
              </a:spcBef>
              <a:spcAft>
                <a:spcPct val="0"/>
              </a:spcAft>
            </a:pPr>
            <a:endParaRPr lang="en-US" altLang="ja-JP" dirty="0">
              <a:solidFill>
                <a:prstClr val="white"/>
              </a:solidFill>
              <a:latin typeface="Calibri"/>
              <a:ea typeface="ＭＳ Ｐゴシック" panose="020B0600070205080204" pitchFamily="50" charset="-128"/>
            </a:endParaRPr>
          </a:p>
        </p:txBody>
      </p:sp>
      <p:sp>
        <p:nvSpPr>
          <p:cNvPr id="7" name="角丸四角形 6"/>
          <p:cNvSpPr/>
          <p:nvPr/>
        </p:nvSpPr>
        <p:spPr>
          <a:xfrm>
            <a:off x="1652189" y="1057903"/>
            <a:ext cx="8908307" cy="1833343"/>
          </a:xfrm>
          <a:prstGeom prst="roundRect">
            <a:avLst/>
          </a:prstGeom>
          <a:solidFill>
            <a:srgbClr val="FFFFCC"/>
          </a:solidFill>
          <a:ln w="5715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eaLnBrk="0" fontAlgn="base" hangingPunct="0">
              <a:spcBef>
                <a:spcPct val="0"/>
              </a:spcBef>
              <a:spcAft>
                <a:spcPct val="0"/>
              </a:spcAft>
            </a:pPr>
            <a:endParaRPr lang="en-US" altLang="ja-JP" b="1" dirty="0">
              <a:solidFill>
                <a:prstClr val="black"/>
              </a:solidFill>
              <a:latin typeface="Calibri"/>
              <a:ea typeface="ＭＳ Ｐゴシック" panose="020B0600070205080204" pitchFamily="50" charset="-128"/>
            </a:endParaRPr>
          </a:p>
          <a:p>
            <a:pPr algn="ctr" eaLnBrk="0" fontAlgn="base" hangingPunct="0">
              <a:spcBef>
                <a:spcPct val="0"/>
              </a:spcBef>
              <a:spcAft>
                <a:spcPct val="0"/>
              </a:spcAft>
            </a:pPr>
            <a:endParaRPr lang="en-US" altLang="ja-JP" dirty="0">
              <a:solidFill>
                <a:prstClr val="white"/>
              </a:solidFill>
              <a:latin typeface="Calibri"/>
              <a:ea typeface="ＭＳ Ｐゴシック" panose="020B0600070205080204" pitchFamily="50" charset="-128"/>
            </a:endParaRPr>
          </a:p>
        </p:txBody>
      </p:sp>
      <p:pic>
        <p:nvPicPr>
          <p:cNvPr id="5" name="図 4"/>
          <p:cNvPicPr>
            <a:picLocks noChangeAspect="1"/>
          </p:cNvPicPr>
          <p:nvPr/>
        </p:nvPicPr>
        <p:blipFill>
          <a:blip r:embed="rId3">
            <a:clrChange>
              <a:clrFrom>
                <a:srgbClr val="FFFFFF"/>
              </a:clrFrom>
              <a:clrTo>
                <a:srgbClr val="FFFFFF">
                  <a:alpha val="0"/>
                </a:srgbClr>
              </a:clrTo>
            </a:clrChange>
          </a:blip>
          <a:stretch>
            <a:fillRect/>
          </a:stretch>
        </p:blipFill>
        <p:spPr>
          <a:xfrm>
            <a:off x="8937245" y="3876618"/>
            <a:ext cx="1488537" cy="2662295"/>
          </a:xfrm>
          <a:prstGeom prst="rect">
            <a:avLst/>
          </a:prstGeom>
        </p:spPr>
      </p:pic>
      <p:sp>
        <p:nvSpPr>
          <p:cNvPr id="2" name="タイトル 1"/>
          <p:cNvSpPr>
            <a:spLocks noGrp="1"/>
          </p:cNvSpPr>
          <p:nvPr>
            <p:ph type="title"/>
          </p:nvPr>
        </p:nvSpPr>
        <p:spPr>
          <a:xfrm>
            <a:off x="3918384" y="-183103"/>
            <a:ext cx="5018861" cy="1143000"/>
          </a:xfrm>
        </p:spPr>
        <p:txBody>
          <a:bodyPr/>
          <a:lstStyle/>
          <a:p>
            <a:r>
              <a:rPr kumimoji="1" lang="ja-JP" altLang="en-US" b="1" dirty="0">
                <a:latin typeface="メイリオ" panose="020B0604030504040204" pitchFamily="50" charset="-128"/>
                <a:ea typeface="メイリオ" panose="020B0604030504040204" pitchFamily="50" charset="-128"/>
              </a:rPr>
              <a:t>マインドフルネス</a:t>
            </a:r>
          </a:p>
        </p:txBody>
      </p:sp>
      <p:sp>
        <p:nvSpPr>
          <p:cNvPr id="3" name="スライド番号プレースホルダー 2"/>
          <p:cNvSpPr>
            <a:spLocks noGrp="1"/>
          </p:cNvSpPr>
          <p:nvPr>
            <p:ph type="sldNum" sz="quarter" idx="12"/>
          </p:nvPr>
        </p:nvSpPr>
        <p:spPr/>
        <p:txBody>
          <a:bodyPr/>
          <a:lstStyle/>
          <a:p>
            <a:pPr eaLnBrk="0" fontAlgn="base" hangingPunct="0">
              <a:spcBef>
                <a:spcPct val="0"/>
              </a:spcBef>
              <a:spcAft>
                <a:spcPct val="0"/>
              </a:spcAft>
            </a:pPr>
            <a:fld id="{051B0110-6FCF-4498-AA8A-FB6BFEF619DD}" type="slidenum">
              <a:rPr lang="ja-JP" altLang="en-US">
                <a:solidFill>
                  <a:prstClr val="white"/>
                </a:solidFill>
                <a:latin typeface="Tahoma" pitchFamily="34" charset="0"/>
                <a:ea typeface="ＭＳ Ｐゴシック" pitchFamily="50" charset="-128"/>
              </a:rPr>
              <a:pPr eaLnBrk="0" fontAlgn="base" hangingPunct="0">
                <a:spcBef>
                  <a:spcPct val="0"/>
                </a:spcBef>
                <a:spcAft>
                  <a:spcPct val="0"/>
                </a:spcAft>
              </a:pPr>
              <a:t>26</a:t>
            </a:fld>
            <a:endParaRPr lang="ja-JP" altLang="en-US" dirty="0">
              <a:solidFill>
                <a:prstClr val="white"/>
              </a:solidFill>
              <a:latin typeface="Tahoma" pitchFamily="34" charset="0"/>
              <a:ea typeface="ＭＳ Ｐゴシック" pitchFamily="50" charset="-128"/>
            </a:endParaRPr>
          </a:p>
        </p:txBody>
      </p:sp>
      <p:sp>
        <p:nvSpPr>
          <p:cNvPr id="4" name="テキスト ボックス 3"/>
          <p:cNvSpPr txBox="1"/>
          <p:nvPr/>
        </p:nvSpPr>
        <p:spPr>
          <a:xfrm>
            <a:off x="1754027" y="2891248"/>
            <a:ext cx="8704627" cy="3693319"/>
          </a:xfrm>
          <a:prstGeom prst="rect">
            <a:avLst/>
          </a:prstGeom>
          <a:noFill/>
        </p:spPr>
        <p:txBody>
          <a:bodyPr wrap="none" rtlCol="0">
            <a:spAutoFit/>
          </a:bodyPr>
          <a:lstStyle/>
          <a:p>
            <a:pPr eaLnBrk="0" fontAlgn="base" hangingPunct="0">
              <a:spcBef>
                <a:spcPct val="0"/>
              </a:spcBef>
              <a:spcAft>
                <a:spcPct val="0"/>
              </a:spcAft>
            </a:pPr>
            <a:endParaRPr lang="en-US" altLang="ja-JP" dirty="0">
              <a:solidFill>
                <a:prstClr val="black"/>
              </a:solidFill>
              <a:latin typeface="ＭＳ Ｐゴシック" panose="020B0600070205080204" pitchFamily="50" charset="-128"/>
              <a:ea typeface="ＭＳ Ｐゴシック" pitchFamily="50" charset="-128"/>
            </a:endParaRPr>
          </a:p>
          <a:p>
            <a:pPr eaLnBrk="0" fontAlgn="base" hangingPunct="0">
              <a:spcBef>
                <a:spcPct val="0"/>
              </a:spcBef>
              <a:spcAft>
                <a:spcPct val="0"/>
              </a:spcAft>
            </a:pPr>
            <a:r>
              <a:rPr lang="ja-JP" altLang="en-US" b="1" dirty="0">
                <a:solidFill>
                  <a:prstClr val="black"/>
                </a:solidFill>
                <a:latin typeface="ＭＳ Ｐゴシック" panose="020B0600070205080204" pitchFamily="50" charset="-128"/>
                <a:ea typeface="ＭＳ Ｐゴシック" pitchFamily="50" charset="-128"/>
              </a:rPr>
              <a:t>＜方法＞　　時と場所を選ばず、手軽に取り組める呼吸法を用いたストレス低減法です。</a:t>
            </a:r>
            <a:endParaRPr lang="en-US" altLang="ja-JP" b="1" dirty="0">
              <a:solidFill>
                <a:prstClr val="black"/>
              </a:solidFill>
              <a:latin typeface="ＭＳ Ｐゴシック" panose="020B0600070205080204" pitchFamily="50" charset="-128"/>
              <a:ea typeface="ＭＳ Ｐゴシック" pitchFamily="50" charset="-128"/>
            </a:endParaRPr>
          </a:p>
          <a:p>
            <a:pPr eaLnBrk="0" fontAlgn="base" hangingPunct="0">
              <a:spcBef>
                <a:spcPct val="0"/>
              </a:spcBef>
              <a:spcAft>
                <a:spcPct val="0"/>
              </a:spcAft>
            </a:pPr>
            <a:r>
              <a:rPr lang="ja-JP" altLang="en-US" b="1" dirty="0">
                <a:solidFill>
                  <a:prstClr val="black"/>
                </a:solidFill>
                <a:latin typeface="ＭＳ Ｐゴシック" panose="020B0600070205080204" pitchFamily="50" charset="-128"/>
                <a:ea typeface="ＭＳ Ｐゴシック" pitchFamily="50" charset="-128"/>
              </a:rPr>
              <a:t>　　 </a:t>
            </a:r>
            <a:r>
              <a:rPr lang="ja-JP" altLang="en-US" dirty="0">
                <a:solidFill>
                  <a:prstClr val="black"/>
                </a:solidFill>
                <a:latin typeface="Tahoma" pitchFamily="34" charset="0"/>
                <a:ea typeface="ＭＳ Ｐゴシック" pitchFamily="50" charset="-128"/>
              </a:rPr>
              <a:t>１．楽</a:t>
            </a:r>
            <a:r>
              <a:rPr lang="ja-JP" altLang="ja-JP" dirty="0">
                <a:solidFill>
                  <a:prstClr val="black"/>
                </a:solidFill>
                <a:latin typeface="Tahoma" pitchFamily="34" charset="0"/>
                <a:ea typeface="ＭＳ Ｐゴシック" pitchFamily="50" charset="-128"/>
              </a:rPr>
              <a:t>に座る。背筋が伸びていれば、あぐらでも正座でも、椅子にすわってもＯＫ</a:t>
            </a:r>
            <a:endParaRPr lang="en-US" altLang="ja-JP" dirty="0">
              <a:solidFill>
                <a:prstClr val="black"/>
              </a:solidFill>
              <a:latin typeface="Tahoma" pitchFamily="34" charset="0"/>
              <a:ea typeface="ＭＳ Ｐゴシック" pitchFamily="50" charset="-128"/>
            </a:endParaRPr>
          </a:p>
          <a:p>
            <a:pPr eaLnBrk="0" fontAlgn="base" hangingPunct="0">
              <a:spcBef>
                <a:spcPct val="0"/>
              </a:spcBef>
              <a:spcAft>
                <a:spcPct val="0"/>
              </a:spcAft>
            </a:pPr>
            <a:r>
              <a:rPr lang="ja-JP" altLang="en-US" dirty="0">
                <a:solidFill>
                  <a:prstClr val="black"/>
                </a:solidFill>
                <a:latin typeface="Tahoma" pitchFamily="34" charset="0"/>
                <a:ea typeface="ＭＳ Ｐゴシック" pitchFamily="50" charset="-128"/>
              </a:rPr>
              <a:t>　　 ２．</a:t>
            </a:r>
            <a:r>
              <a:rPr lang="ja-JP" altLang="ja-JP" dirty="0">
                <a:solidFill>
                  <a:prstClr val="black"/>
                </a:solidFill>
                <a:latin typeface="Tahoma" pitchFamily="34" charset="0"/>
                <a:ea typeface="ＭＳ Ｐゴシック" pitchFamily="50" charset="-128"/>
              </a:rPr>
              <a:t>背筋を伸ばしたら、肩の力を抜く。</a:t>
            </a:r>
            <a:endParaRPr lang="en-US" altLang="ja-JP" dirty="0">
              <a:solidFill>
                <a:prstClr val="black"/>
              </a:solidFill>
              <a:latin typeface="Tahoma" pitchFamily="34" charset="0"/>
              <a:ea typeface="ＭＳ Ｐゴシック" pitchFamily="50" charset="-128"/>
            </a:endParaRPr>
          </a:p>
          <a:p>
            <a:pPr eaLnBrk="0" fontAlgn="base" hangingPunct="0">
              <a:spcBef>
                <a:spcPct val="0"/>
              </a:spcBef>
              <a:spcAft>
                <a:spcPct val="0"/>
              </a:spcAft>
            </a:pPr>
            <a:r>
              <a:rPr lang="en-US" altLang="ja-JP" dirty="0">
                <a:solidFill>
                  <a:prstClr val="black"/>
                </a:solidFill>
                <a:latin typeface="Tahoma" pitchFamily="34" charset="0"/>
                <a:ea typeface="ＭＳ Ｐゴシック" pitchFamily="50" charset="-128"/>
              </a:rPr>
              <a:t>       </a:t>
            </a:r>
            <a:r>
              <a:rPr lang="ja-JP" altLang="en-US" dirty="0">
                <a:solidFill>
                  <a:prstClr val="black"/>
                </a:solidFill>
                <a:latin typeface="Tahoma" pitchFamily="34" charset="0"/>
                <a:ea typeface="ＭＳ Ｐゴシック" pitchFamily="50" charset="-128"/>
              </a:rPr>
              <a:t>３．</a:t>
            </a:r>
            <a:r>
              <a:rPr lang="ja-JP" altLang="ja-JP" dirty="0">
                <a:solidFill>
                  <a:prstClr val="black"/>
                </a:solidFill>
                <a:latin typeface="Tahoma" pitchFamily="34" charset="0"/>
                <a:ea typeface="ＭＳ Ｐゴシック" pitchFamily="50" charset="-128"/>
              </a:rPr>
              <a:t>目は、開けていても閉じていてもいい。</a:t>
            </a:r>
            <a:endParaRPr lang="en-US" altLang="ja-JP" dirty="0">
              <a:solidFill>
                <a:prstClr val="black"/>
              </a:solidFill>
              <a:latin typeface="Tahoma" pitchFamily="34" charset="0"/>
              <a:ea typeface="ＭＳ Ｐゴシック" pitchFamily="50" charset="-128"/>
            </a:endParaRPr>
          </a:p>
          <a:p>
            <a:pPr eaLnBrk="0" fontAlgn="base" hangingPunct="0">
              <a:spcBef>
                <a:spcPct val="0"/>
              </a:spcBef>
              <a:spcAft>
                <a:spcPct val="0"/>
              </a:spcAft>
            </a:pPr>
            <a:r>
              <a:rPr lang="en-US" altLang="ja-JP" dirty="0">
                <a:solidFill>
                  <a:prstClr val="black"/>
                </a:solidFill>
                <a:latin typeface="Tahoma" pitchFamily="34" charset="0"/>
                <a:ea typeface="ＭＳ Ｐゴシック" pitchFamily="50" charset="-128"/>
              </a:rPr>
              <a:t>       </a:t>
            </a:r>
            <a:r>
              <a:rPr lang="ja-JP" altLang="en-US" dirty="0">
                <a:solidFill>
                  <a:prstClr val="black"/>
                </a:solidFill>
                <a:latin typeface="Tahoma" pitchFamily="34" charset="0"/>
                <a:ea typeface="ＭＳ Ｐゴシック" pitchFamily="50" charset="-128"/>
              </a:rPr>
              <a:t>４．</a:t>
            </a:r>
            <a:r>
              <a:rPr lang="ja-JP" altLang="ja-JP" dirty="0">
                <a:solidFill>
                  <a:prstClr val="black"/>
                </a:solidFill>
                <a:latin typeface="Tahoma" pitchFamily="34" charset="0"/>
                <a:ea typeface="ＭＳ Ｐゴシック" pitchFamily="50" charset="-128"/>
              </a:rPr>
              <a:t>腹式</a:t>
            </a:r>
            <a:r>
              <a:rPr lang="ja-JP" altLang="en-US" dirty="0">
                <a:solidFill>
                  <a:prstClr val="black"/>
                </a:solidFill>
                <a:latin typeface="Tahoma" pitchFamily="34" charset="0"/>
                <a:ea typeface="ＭＳ Ｐゴシック" pitchFamily="50" charset="-128"/>
              </a:rPr>
              <a:t>呼吸　①</a:t>
            </a:r>
            <a:r>
              <a:rPr lang="ja-JP" altLang="ja-JP" dirty="0">
                <a:solidFill>
                  <a:prstClr val="black"/>
                </a:solidFill>
                <a:latin typeface="Tahoma" pitchFamily="34" charset="0"/>
                <a:ea typeface="ＭＳ Ｐゴシック" pitchFamily="50" charset="-128"/>
              </a:rPr>
              <a:t>まずは呼吸に意識を集中する。意図的に深くしない。</a:t>
            </a:r>
          </a:p>
          <a:p>
            <a:pPr lvl="1" eaLnBrk="0" fontAlgn="base" hangingPunct="0">
              <a:spcBef>
                <a:spcPct val="0"/>
              </a:spcBef>
              <a:spcAft>
                <a:spcPct val="0"/>
              </a:spcAft>
            </a:pPr>
            <a:r>
              <a:rPr lang="ja-JP" altLang="en-US" dirty="0">
                <a:solidFill>
                  <a:prstClr val="black"/>
                </a:solidFill>
                <a:latin typeface="Tahoma" pitchFamily="34" charset="0"/>
                <a:ea typeface="ＭＳ Ｐゴシック" pitchFamily="50" charset="-128"/>
              </a:rPr>
              <a:t>　　　　　　　 　②</a:t>
            </a:r>
            <a:r>
              <a:rPr lang="ja-JP" altLang="ja-JP" dirty="0">
                <a:solidFill>
                  <a:prstClr val="black"/>
                </a:solidFill>
                <a:latin typeface="Tahoma" pitchFamily="34" charset="0"/>
                <a:ea typeface="ＭＳ Ｐゴシック" pitchFamily="50" charset="-128"/>
              </a:rPr>
              <a:t>息を吸い込んで、お腹が膨らんだところで、「膨らんだ」</a:t>
            </a:r>
            <a:endParaRPr lang="en-US" altLang="ja-JP" dirty="0">
              <a:solidFill>
                <a:prstClr val="black"/>
              </a:solidFill>
              <a:latin typeface="Tahoma" pitchFamily="34" charset="0"/>
              <a:ea typeface="ＭＳ Ｐゴシック" pitchFamily="50" charset="-128"/>
            </a:endParaRPr>
          </a:p>
          <a:p>
            <a:pPr lvl="1" eaLnBrk="0" fontAlgn="base" hangingPunct="0">
              <a:spcBef>
                <a:spcPct val="0"/>
              </a:spcBef>
              <a:spcAft>
                <a:spcPct val="0"/>
              </a:spcAft>
            </a:pPr>
            <a:r>
              <a:rPr lang="en-US" altLang="ja-JP" dirty="0">
                <a:solidFill>
                  <a:prstClr val="black"/>
                </a:solidFill>
                <a:latin typeface="Tahoma" pitchFamily="34" charset="0"/>
                <a:ea typeface="ＭＳ Ｐゴシック" pitchFamily="50" charset="-128"/>
              </a:rPr>
              <a:t>                             </a:t>
            </a:r>
            <a:r>
              <a:rPr lang="ja-JP" altLang="ja-JP" dirty="0">
                <a:solidFill>
                  <a:prstClr val="black"/>
                </a:solidFill>
                <a:latin typeface="Tahoma" pitchFamily="34" charset="0"/>
                <a:ea typeface="ＭＳ Ｐゴシック" pitchFamily="50" charset="-128"/>
              </a:rPr>
              <a:t>「膨らんだ</a:t>
            </a:r>
            <a:r>
              <a:rPr lang="ja-JP" altLang="en-US" dirty="0">
                <a:solidFill>
                  <a:prstClr val="black"/>
                </a:solidFill>
                <a:latin typeface="Tahoma" pitchFamily="34" charset="0"/>
                <a:ea typeface="ＭＳ Ｐゴシック" pitchFamily="50" charset="-128"/>
              </a:rPr>
              <a:t>」と、</a:t>
            </a:r>
            <a:r>
              <a:rPr lang="ja-JP" altLang="ja-JP" dirty="0">
                <a:solidFill>
                  <a:prstClr val="black"/>
                </a:solidFill>
                <a:latin typeface="Tahoma" pitchFamily="34" charset="0"/>
                <a:ea typeface="ＭＳ Ｐゴシック" pitchFamily="50" charset="-128"/>
              </a:rPr>
              <a:t>こころの中で実況中継する。</a:t>
            </a:r>
          </a:p>
          <a:p>
            <a:pPr lvl="1" eaLnBrk="0" fontAlgn="base" hangingPunct="0">
              <a:spcBef>
                <a:spcPct val="0"/>
              </a:spcBef>
              <a:spcAft>
                <a:spcPct val="0"/>
              </a:spcAft>
            </a:pPr>
            <a:r>
              <a:rPr lang="en-US" altLang="ja-JP" dirty="0">
                <a:solidFill>
                  <a:prstClr val="black"/>
                </a:solidFill>
                <a:latin typeface="Tahoma" pitchFamily="34" charset="0"/>
                <a:ea typeface="ＭＳ Ｐゴシック" pitchFamily="50" charset="-128"/>
              </a:rPr>
              <a:t>                        </a:t>
            </a:r>
            <a:r>
              <a:rPr lang="ja-JP" altLang="en-US" dirty="0">
                <a:solidFill>
                  <a:prstClr val="black"/>
                </a:solidFill>
                <a:latin typeface="Tahoma" pitchFamily="34" charset="0"/>
                <a:ea typeface="ＭＳ Ｐゴシック" pitchFamily="50" charset="-128"/>
              </a:rPr>
              <a:t>③</a:t>
            </a:r>
            <a:r>
              <a:rPr lang="ja-JP" altLang="ja-JP" dirty="0">
                <a:solidFill>
                  <a:prstClr val="black"/>
                </a:solidFill>
                <a:latin typeface="Tahoma" pitchFamily="34" charset="0"/>
                <a:ea typeface="ＭＳ Ｐゴシック" pitchFamily="50" charset="-128"/>
              </a:rPr>
              <a:t>息を吐き、お腹が凹んだところで、「凹んだ」「凹んだ」と</a:t>
            </a:r>
            <a:endParaRPr lang="en-US" altLang="ja-JP" dirty="0">
              <a:solidFill>
                <a:prstClr val="black"/>
              </a:solidFill>
              <a:latin typeface="Tahoma" pitchFamily="34" charset="0"/>
              <a:ea typeface="ＭＳ Ｐゴシック" pitchFamily="50" charset="-128"/>
            </a:endParaRPr>
          </a:p>
          <a:p>
            <a:pPr lvl="1" eaLnBrk="0" fontAlgn="base" hangingPunct="0">
              <a:spcBef>
                <a:spcPct val="0"/>
              </a:spcBef>
              <a:spcAft>
                <a:spcPct val="0"/>
              </a:spcAft>
            </a:pPr>
            <a:r>
              <a:rPr lang="ja-JP" altLang="en-US" dirty="0">
                <a:solidFill>
                  <a:prstClr val="black"/>
                </a:solidFill>
                <a:latin typeface="Tahoma" pitchFamily="34" charset="0"/>
                <a:ea typeface="ＭＳ Ｐゴシック" pitchFamily="50" charset="-128"/>
              </a:rPr>
              <a:t>　　　　　　　　　　</a:t>
            </a:r>
            <a:r>
              <a:rPr lang="ja-JP" altLang="ja-JP" dirty="0">
                <a:solidFill>
                  <a:prstClr val="black"/>
                </a:solidFill>
                <a:latin typeface="Tahoma" pitchFamily="34" charset="0"/>
                <a:ea typeface="ＭＳ Ｐゴシック" pitchFamily="50" charset="-128"/>
              </a:rPr>
              <a:t>こころの中</a:t>
            </a:r>
            <a:r>
              <a:rPr lang="ja-JP" altLang="en-US" dirty="0">
                <a:solidFill>
                  <a:prstClr val="black"/>
                </a:solidFill>
                <a:latin typeface="Tahoma" pitchFamily="34" charset="0"/>
                <a:ea typeface="ＭＳ Ｐゴシック" pitchFamily="50" charset="-128"/>
              </a:rPr>
              <a:t>で</a:t>
            </a:r>
            <a:r>
              <a:rPr lang="ja-JP" altLang="ja-JP" dirty="0">
                <a:solidFill>
                  <a:prstClr val="black"/>
                </a:solidFill>
                <a:latin typeface="Tahoma" pitchFamily="34" charset="0"/>
                <a:ea typeface="ＭＳ Ｐゴシック" pitchFamily="50" charset="-128"/>
              </a:rPr>
              <a:t>実況中継する。</a:t>
            </a:r>
            <a:endParaRPr lang="en-US" altLang="ja-JP" dirty="0">
              <a:solidFill>
                <a:prstClr val="black"/>
              </a:solidFill>
              <a:latin typeface="Tahoma" pitchFamily="34" charset="0"/>
              <a:ea typeface="ＭＳ Ｐゴシック" pitchFamily="50" charset="-128"/>
            </a:endParaRPr>
          </a:p>
          <a:p>
            <a:pPr eaLnBrk="0" fontAlgn="base" hangingPunct="0">
              <a:spcBef>
                <a:spcPct val="0"/>
              </a:spcBef>
              <a:spcAft>
                <a:spcPct val="0"/>
              </a:spcAft>
            </a:pPr>
            <a:r>
              <a:rPr lang="en-US" altLang="ja-JP" dirty="0">
                <a:solidFill>
                  <a:prstClr val="black"/>
                </a:solidFill>
                <a:latin typeface="Tahoma" pitchFamily="34" charset="0"/>
                <a:ea typeface="ＭＳ Ｐゴシック" pitchFamily="50" charset="-128"/>
              </a:rPr>
              <a:t>       </a:t>
            </a:r>
            <a:r>
              <a:rPr lang="ja-JP" altLang="en-US" dirty="0">
                <a:solidFill>
                  <a:prstClr val="black"/>
                </a:solidFill>
                <a:latin typeface="Tahoma" pitchFamily="34" charset="0"/>
                <a:ea typeface="ＭＳ Ｐゴシック" pitchFamily="50" charset="-128"/>
              </a:rPr>
              <a:t>５．雑</a:t>
            </a:r>
            <a:r>
              <a:rPr lang="ja-JP" altLang="ja-JP" dirty="0">
                <a:solidFill>
                  <a:prstClr val="black"/>
                </a:solidFill>
                <a:latin typeface="Tahoma" pitchFamily="34" charset="0"/>
                <a:ea typeface="ＭＳ Ｐゴシック" pitchFamily="50" charset="-128"/>
              </a:rPr>
              <a:t>念や外の音、臭いに注意がいってもＯＫ⇒気づく度に、</a:t>
            </a:r>
            <a:endParaRPr lang="en-US" altLang="ja-JP" dirty="0">
              <a:solidFill>
                <a:prstClr val="black"/>
              </a:solidFill>
              <a:latin typeface="Tahoma" pitchFamily="34" charset="0"/>
              <a:ea typeface="ＭＳ Ｐゴシック" pitchFamily="50" charset="-128"/>
            </a:endParaRPr>
          </a:p>
          <a:p>
            <a:pPr eaLnBrk="0" fontAlgn="base" hangingPunct="0">
              <a:spcBef>
                <a:spcPct val="0"/>
              </a:spcBef>
              <a:spcAft>
                <a:spcPct val="0"/>
              </a:spcAft>
            </a:pPr>
            <a:r>
              <a:rPr lang="ja-JP" altLang="en-US" dirty="0">
                <a:solidFill>
                  <a:prstClr val="black"/>
                </a:solidFill>
                <a:latin typeface="Tahoma" pitchFamily="34" charset="0"/>
                <a:ea typeface="ＭＳ Ｐゴシック" pitchFamily="50" charset="-128"/>
              </a:rPr>
              <a:t>　　　　 </a:t>
            </a:r>
            <a:r>
              <a:rPr lang="ja-JP" altLang="ja-JP" dirty="0">
                <a:solidFill>
                  <a:prstClr val="black"/>
                </a:solidFill>
                <a:latin typeface="Tahoma" pitchFamily="34" charset="0"/>
                <a:ea typeface="ＭＳ Ｐゴシック" pitchFamily="50" charset="-128"/>
              </a:rPr>
              <a:t>お腹の膨らみ、凹みに意識を戻す。</a:t>
            </a:r>
          </a:p>
          <a:p>
            <a:pPr eaLnBrk="0" fontAlgn="base" hangingPunct="0">
              <a:spcBef>
                <a:spcPct val="0"/>
              </a:spcBef>
              <a:spcAft>
                <a:spcPct val="0"/>
              </a:spcAft>
            </a:pPr>
            <a:r>
              <a:rPr lang="en-US" altLang="ja-JP" dirty="0">
                <a:solidFill>
                  <a:prstClr val="black"/>
                </a:solidFill>
                <a:latin typeface="Tahoma" pitchFamily="34" charset="0"/>
                <a:ea typeface="ＭＳ Ｐゴシック" pitchFamily="50" charset="-128"/>
              </a:rPr>
              <a:t> </a:t>
            </a:r>
            <a:r>
              <a:rPr lang="ja-JP" altLang="en-US" dirty="0">
                <a:solidFill>
                  <a:prstClr val="black"/>
                </a:solidFill>
                <a:latin typeface="Tahoma" pitchFamily="34" charset="0"/>
                <a:ea typeface="ＭＳ Ｐゴシック" pitchFamily="50" charset="-128"/>
              </a:rPr>
              <a:t>　　　　　　　　　　　 </a:t>
            </a:r>
            <a:r>
              <a:rPr lang="en-US" altLang="ja-JP" dirty="0">
                <a:solidFill>
                  <a:prstClr val="black"/>
                </a:solidFill>
                <a:latin typeface="Tahoma" pitchFamily="34" charset="0"/>
                <a:ea typeface="ＭＳ Ｐゴシック" pitchFamily="50" charset="-128"/>
              </a:rPr>
              <a:t>※</a:t>
            </a:r>
            <a:r>
              <a:rPr lang="ja-JP" altLang="en-US" dirty="0">
                <a:solidFill>
                  <a:prstClr val="black"/>
                </a:solidFill>
                <a:latin typeface="Tahoma" pitchFamily="34" charset="0"/>
                <a:ea typeface="ＭＳ Ｐゴシック" pitchFamily="50" charset="-128"/>
              </a:rPr>
              <a:t>　</a:t>
            </a:r>
            <a:r>
              <a:rPr lang="ja-JP" altLang="ja-JP" dirty="0">
                <a:solidFill>
                  <a:prstClr val="black"/>
                </a:solidFill>
                <a:latin typeface="Tahoma" pitchFamily="34" charset="0"/>
                <a:ea typeface="ＭＳ Ｐゴシック" pitchFamily="50" charset="-128"/>
              </a:rPr>
              <a:t>毎日、最低１回、３分間をめやすに実践する。</a:t>
            </a:r>
          </a:p>
        </p:txBody>
      </p:sp>
      <p:sp>
        <p:nvSpPr>
          <p:cNvPr id="6" name="テキスト ボックス 5"/>
          <p:cNvSpPr txBox="1"/>
          <p:nvPr/>
        </p:nvSpPr>
        <p:spPr>
          <a:xfrm>
            <a:off x="1887877" y="1116262"/>
            <a:ext cx="8436925" cy="1754326"/>
          </a:xfrm>
          <a:prstGeom prst="rect">
            <a:avLst/>
          </a:prstGeom>
          <a:noFill/>
        </p:spPr>
        <p:txBody>
          <a:bodyPr wrap="none" rtlCol="0">
            <a:spAutoFit/>
          </a:bodyPr>
          <a:lstStyle/>
          <a:p>
            <a:pPr eaLnBrk="0" fontAlgn="base" hangingPunct="0">
              <a:spcBef>
                <a:spcPct val="0"/>
              </a:spcBef>
              <a:spcAft>
                <a:spcPct val="0"/>
              </a:spcAft>
            </a:pPr>
            <a:r>
              <a:rPr lang="ja-JP" altLang="ja-JP" dirty="0">
                <a:solidFill>
                  <a:prstClr val="black"/>
                </a:solidFill>
                <a:latin typeface="ＭＳ Ｐゴシック" panose="020B0600070205080204" pitchFamily="50" charset="-128"/>
                <a:ea typeface="ＭＳ Ｐゴシック" pitchFamily="50" charset="-128"/>
              </a:rPr>
              <a:t>“今、この瞬間の体験に意図的に意識を向け、評価をせずに、とらわれのない状態で、</a:t>
            </a:r>
            <a:endParaRPr lang="en-US" altLang="ja-JP" dirty="0">
              <a:solidFill>
                <a:prstClr val="black"/>
              </a:solidFill>
              <a:latin typeface="ＭＳ Ｐゴシック" panose="020B0600070205080204" pitchFamily="50" charset="-128"/>
              <a:ea typeface="ＭＳ Ｐゴシック" pitchFamily="50" charset="-128"/>
            </a:endParaRPr>
          </a:p>
          <a:p>
            <a:pPr eaLnBrk="0" fontAlgn="base" hangingPunct="0">
              <a:spcBef>
                <a:spcPct val="0"/>
              </a:spcBef>
              <a:spcAft>
                <a:spcPct val="0"/>
              </a:spcAft>
            </a:pPr>
            <a:r>
              <a:rPr lang="ja-JP" altLang="ja-JP" dirty="0">
                <a:solidFill>
                  <a:prstClr val="black"/>
                </a:solidFill>
                <a:latin typeface="ＭＳ Ｐゴシック" panose="020B0600070205080204" pitchFamily="50" charset="-128"/>
                <a:ea typeface="ＭＳ Ｐゴシック" pitchFamily="50" charset="-128"/>
              </a:rPr>
              <a:t>ただ観ること”　と定義されています　　　　　　　　　　（日本マインドフルネス学会）</a:t>
            </a:r>
            <a:endParaRPr lang="en-US" altLang="ja-JP" b="1" dirty="0">
              <a:solidFill>
                <a:prstClr val="black"/>
              </a:solidFill>
              <a:latin typeface="ＭＳ Ｐゴシック" panose="020B0600070205080204" pitchFamily="50" charset="-128"/>
              <a:ea typeface="ＭＳ Ｐゴシック" pitchFamily="50" charset="-128"/>
            </a:endParaRPr>
          </a:p>
          <a:p>
            <a:pPr eaLnBrk="0" fontAlgn="base" hangingPunct="0">
              <a:spcBef>
                <a:spcPct val="0"/>
              </a:spcBef>
              <a:spcAft>
                <a:spcPct val="0"/>
              </a:spcAft>
            </a:pPr>
            <a:endParaRPr lang="en-US" altLang="ja-JP" b="1" dirty="0">
              <a:solidFill>
                <a:prstClr val="black"/>
              </a:solidFill>
              <a:latin typeface="ＭＳ Ｐゴシック" panose="020B0600070205080204" pitchFamily="50" charset="-128"/>
              <a:ea typeface="ＭＳ Ｐゴシック" pitchFamily="50" charset="-128"/>
            </a:endParaRPr>
          </a:p>
          <a:p>
            <a:pPr eaLnBrk="0" fontAlgn="base" hangingPunct="0">
              <a:spcBef>
                <a:spcPct val="0"/>
              </a:spcBef>
              <a:spcAft>
                <a:spcPct val="0"/>
              </a:spcAft>
            </a:pPr>
            <a:r>
              <a:rPr lang="ja-JP" altLang="en-US" dirty="0">
                <a:solidFill>
                  <a:prstClr val="black"/>
                </a:solidFill>
                <a:latin typeface="ＭＳ Ｐゴシック" panose="020B0600070205080204" pitchFamily="50" charset="-128"/>
                <a:ea typeface="ＭＳ Ｐゴシック" pitchFamily="50" charset="-128"/>
              </a:rPr>
              <a:t>・継続することで、心とからだの緊張をゆるめ、疲労を軽減させる効果があります。</a:t>
            </a:r>
            <a:endParaRPr lang="en-US" altLang="ja-JP" dirty="0">
              <a:solidFill>
                <a:prstClr val="black"/>
              </a:solidFill>
              <a:latin typeface="ＭＳ Ｐゴシック" panose="020B0600070205080204" pitchFamily="50" charset="-128"/>
              <a:ea typeface="ＭＳ Ｐゴシック" pitchFamily="50" charset="-128"/>
            </a:endParaRPr>
          </a:p>
          <a:p>
            <a:pPr eaLnBrk="0" fontAlgn="base" hangingPunct="0">
              <a:spcBef>
                <a:spcPct val="0"/>
              </a:spcBef>
              <a:spcAft>
                <a:spcPct val="0"/>
              </a:spcAft>
            </a:pPr>
            <a:r>
              <a:rPr lang="ja-JP" altLang="en-US" dirty="0">
                <a:solidFill>
                  <a:prstClr val="black"/>
                </a:solidFill>
                <a:latin typeface="ＭＳ Ｐゴシック" panose="020B0600070205080204" pitchFamily="50" charset="-128"/>
                <a:ea typeface="ＭＳ Ｐゴシック" pitchFamily="50" charset="-128"/>
              </a:rPr>
              <a:t>・不安やうつ症状を軽減させる効果があります。　</a:t>
            </a:r>
            <a:endParaRPr lang="en-US" altLang="ja-JP" dirty="0">
              <a:solidFill>
                <a:prstClr val="black"/>
              </a:solidFill>
              <a:latin typeface="ＭＳ Ｐゴシック" panose="020B0600070205080204" pitchFamily="50" charset="-128"/>
              <a:ea typeface="ＭＳ Ｐゴシック" pitchFamily="50" charset="-128"/>
            </a:endParaRPr>
          </a:p>
          <a:p>
            <a:pPr eaLnBrk="0" fontAlgn="base" hangingPunct="0">
              <a:spcBef>
                <a:spcPct val="0"/>
              </a:spcBef>
              <a:spcAft>
                <a:spcPct val="0"/>
              </a:spcAft>
            </a:pPr>
            <a:r>
              <a:rPr lang="ja-JP" altLang="en-US" dirty="0">
                <a:solidFill>
                  <a:prstClr val="black"/>
                </a:solidFill>
                <a:latin typeface="ＭＳ Ｐゴシック" panose="020B0600070205080204" pitchFamily="50" charset="-128"/>
                <a:ea typeface="ＭＳ Ｐゴシック" pitchFamily="50" charset="-128"/>
              </a:rPr>
              <a:t>・集中力が高まり、感情をコントロールできるようになります。</a:t>
            </a:r>
            <a:endParaRPr lang="en-US" altLang="ja-JP" dirty="0">
              <a:solidFill>
                <a:prstClr val="black"/>
              </a:solidFill>
              <a:latin typeface="ＭＳ Ｐゴシック" panose="020B0600070205080204" pitchFamily="50" charset="-128"/>
              <a:ea typeface="ＭＳ Ｐゴシック" pitchFamily="50" charset="-128"/>
            </a:endParaRPr>
          </a:p>
        </p:txBody>
      </p:sp>
    </p:spTree>
    <p:extLst>
      <p:ext uri="{BB962C8B-B14F-4D97-AF65-F5344CB8AC3E}">
        <p14:creationId xmlns:p14="http://schemas.microsoft.com/office/powerpoint/2010/main" val="1432978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2643083-B05F-4366-8EAD-872F9FE188D0}"/>
              </a:ext>
            </a:extLst>
          </p:cNvPr>
          <p:cNvSpPr>
            <a:spLocks noChangeArrowheads="1"/>
          </p:cNvSpPr>
          <p:nvPr/>
        </p:nvSpPr>
        <p:spPr bwMode="auto">
          <a:xfrm>
            <a:off x="2135560" y="188640"/>
            <a:ext cx="82296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0" rIns="0"/>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4000" b="1" dirty="0">
                <a:solidFill>
                  <a:srgbClr val="000000"/>
                </a:solidFill>
                <a:latin typeface="メイリオ" pitchFamily="50" charset="-128"/>
                <a:ea typeface="メイリオ" pitchFamily="50" charset="-128"/>
                <a:sym typeface="メイリオ" pitchFamily="50" charset="-128"/>
              </a:rPr>
              <a:t>ま　と　め</a:t>
            </a:r>
            <a:endParaRPr kumimoji="0" lang="ja-JP" altLang="en-US" sz="1800" b="1"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4" name="スライド番号プレースホルダー 2">
            <a:extLst>
              <a:ext uri="{FF2B5EF4-FFF2-40B4-BE49-F238E27FC236}">
                <a16:creationId xmlns:a16="http://schemas.microsoft.com/office/drawing/2014/main" id="{203C2F63-CA40-4570-A9B5-767DFE028097}"/>
              </a:ext>
            </a:extLst>
          </p:cNvPr>
          <p:cNvSpPr txBox="1">
            <a:spLocks/>
          </p:cNvSpPr>
          <p:nvPr/>
        </p:nvSpPr>
        <p:spPr>
          <a:xfrm>
            <a:off x="9095160" y="188639"/>
            <a:ext cx="2844800" cy="365125"/>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84CCD2E-78FE-4664-868C-6C310E29F807}" type="slidenum">
              <a:rPr kumimoji="1" lang="en-US" sz="2000" b="1"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1" lang="en-US" sz="2000" b="1"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テキスト ボックス 11">
            <a:extLst>
              <a:ext uri="{FF2B5EF4-FFF2-40B4-BE49-F238E27FC236}">
                <a16:creationId xmlns:a16="http://schemas.microsoft.com/office/drawing/2014/main" id="{3ABF8D4C-4E35-48C8-834D-88E521337F2A}"/>
              </a:ext>
            </a:extLst>
          </p:cNvPr>
          <p:cNvSpPr txBox="1"/>
          <p:nvPr/>
        </p:nvSpPr>
        <p:spPr>
          <a:xfrm>
            <a:off x="2712702" y="1104396"/>
            <a:ext cx="6766596" cy="954107"/>
          </a:xfrm>
          <a:prstGeom prst="rect">
            <a:avLst/>
          </a:prstGeom>
          <a:noFill/>
        </p:spPr>
        <p:txBody>
          <a:bodyPr wrap="none" rtlCol="0">
            <a:spAutoFit/>
          </a:bodyPr>
          <a:lstStyle/>
          <a:p>
            <a:r>
              <a:rPr lang="ja-JP" altLang="en-US" sz="2800" dirty="0"/>
              <a:t>今日、学んだことの中で、できそうなことから</a:t>
            </a:r>
            <a:endParaRPr lang="en-US" altLang="ja-JP" sz="2800" dirty="0"/>
          </a:p>
          <a:p>
            <a:r>
              <a:rPr kumimoji="1" lang="ja-JP" altLang="en-US" sz="2800" dirty="0"/>
              <a:t>取り組んでみましょう。</a:t>
            </a:r>
            <a:endParaRPr kumimoji="1" lang="en-US" altLang="ja-JP" sz="2800" dirty="0"/>
          </a:p>
        </p:txBody>
      </p:sp>
      <p:sp>
        <p:nvSpPr>
          <p:cNvPr id="16" name="二等辺三角形 15">
            <a:extLst>
              <a:ext uri="{FF2B5EF4-FFF2-40B4-BE49-F238E27FC236}">
                <a16:creationId xmlns:a16="http://schemas.microsoft.com/office/drawing/2014/main" id="{D241D56D-C157-465C-A429-285B353EC432}"/>
              </a:ext>
            </a:extLst>
          </p:cNvPr>
          <p:cNvSpPr/>
          <p:nvPr/>
        </p:nvSpPr>
        <p:spPr>
          <a:xfrm>
            <a:off x="3027911" y="2058504"/>
            <a:ext cx="6451387" cy="4403280"/>
          </a:xfrm>
          <a:prstGeom prst="triangle">
            <a:avLst/>
          </a:prstGeom>
          <a:solidFill>
            <a:srgbClr val="00B9C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85">
            <a:extLst>
              <a:ext uri="{FF2B5EF4-FFF2-40B4-BE49-F238E27FC236}">
                <a16:creationId xmlns:a16="http://schemas.microsoft.com/office/drawing/2014/main" id="{816053B7-9F09-4E24-B3FA-45781A61F730}"/>
              </a:ext>
            </a:extLst>
          </p:cNvPr>
          <p:cNvSpPr txBox="1">
            <a:spLocks noChangeArrowheads="1"/>
          </p:cNvSpPr>
          <p:nvPr/>
        </p:nvSpPr>
        <p:spPr bwMode="auto">
          <a:xfrm>
            <a:off x="3898538" y="5626190"/>
            <a:ext cx="49655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800" b="1" i="0" u="none" strike="noStrike" kern="1200" cap="none" spc="0" normalizeH="0" baseline="0" noProof="0" dirty="0">
                <a:ln>
                  <a:noFill/>
                </a:ln>
                <a:solidFill>
                  <a:schemeClr val="bg1"/>
                </a:solidFill>
                <a:effectLst/>
                <a:uLnTx/>
                <a:uFillTx/>
                <a:latin typeface="Arial" charset="0"/>
                <a:ea typeface="ＭＳ Ｐゴシック" charset="-128"/>
              </a:rPr>
              <a:t>生活リズムを整える</a:t>
            </a:r>
            <a:endParaRPr kumimoji="1" lang="en-US" altLang="ja-JP" sz="2800" b="1" i="0" u="none" strike="noStrike" kern="1200" cap="none" spc="0" normalizeH="0" baseline="0" noProof="0" dirty="0">
              <a:ln>
                <a:noFill/>
              </a:ln>
              <a:solidFill>
                <a:schemeClr val="bg1"/>
              </a:solidFill>
              <a:effectLst/>
              <a:uLnTx/>
              <a:uFillTx/>
              <a:latin typeface="Arial" charset="0"/>
              <a:ea typeface="ＭＳ Ｐゴシック" charset="-128"/>
            </a:endParaRPr>
          </a:p>
        </p:txBody>
      </p:sp>
      <p:sp>
        <p:nvSpPr>
          <p:cNvPr id="15" name="テキスト ボックス 75">
            <a:extLst>
              <a:ext uri="{FF2B5EF4-FFF2-40B4-BE49-F238E27FC236}">
                <a16:creationId xmlns:a16="http://schemas.microsoft.com/office/drawing/2014/main" id="{37C85819-0A6D-484D-9E8A-FD486DF11C87}"/>
              </a:ext>
            </a:extLst>
          </p:cNvPr>
          <p:cNvSpPr txBox="1">
            <a:spLocks noChangeArrowheads="1"/>
          </p:cNvSpPr>
          <p:nvPr/>
        </p:nvSpPr>
        <p:spPr bwMode="auto">
          <a:xfrm>
            <a:off x="5007299" y="2755448"/>
            <a:ext cx="248612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ja-JP" sz="1800" b="1" i="0" u="none" strike="noStrike" kern="1200" cap="none" spc="0" normalizeH="0" baseline="0" noProof="0" dirty="0">
                <a:ln>
                  <a:noFill/>
                </a:ln>
                <a:solidFill>
                  <a:schemeClr val="bg1"/>
                </a:solidFill>
                <a:effectLst/>
                <a:uLnTx/>
                <a:uFillTx/>
                <a:latin typeface="Arial" charset="0"/>
                <a:ea typeface="ＭＳ Ｐゴシック" charset="-128"/>
                <a:cs typeface="+mn-cs"/>
              </a:rPr>
              <a:t>ストレス</a:t>
            </a:r>
            <a:r>
              <a:rPr kumimoji="1" lang="ja-JP" altLang="en-US" sz="1800" b="1" i="0" u="none" strike="noStrike" kern="1200" cap="none" spc="0" normalizeH="0" baseline="0" noProof="0" dirty="0">
                <a:ln>
                  <a:noFill/>
                </a:ln>
                <a:solidFill>
                  <a:schemeClr val="bg1"/>
                </a:solidFill>
                <a:effectLst/>
                <a:uLnTx/>
                <a:uFillTx/>
                <a:latin typeface="Arial" charset="0"/>
                <a:ea typeface="ＭＳ Ｐゴシック" charset="-128"/>
                <a:cs typeface="+mn-cs"/>
              </a:rPr>
              <a:t>を</a:t>
            </a:r>
            <a:endParaRPr kumimoji="1" lang="en-US" altLang="ja-JP" sz="1800" b="1" i="0" u="none" strike="noStrike" kern="1200" cap="none" spc="0" normalizeH="0" baseline="0" noProof="0" dirty="0">
              <a:ln>
                <a:noFill/>
              </a:ln>
              <a:solidFill>
                <a:schemeClr val="bg1"/>
              </a:solidFill>
              <a:effectLst/>
              <a:uLnTx/>
              <a:uFillTx/>
              <a:latin typeface="Arial" charset="0"/>
              <a:ea typeface="ＭＳ Ｐゴシック"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chemeClr val="bg1"/>
                </a:solidFill>
                <a:effectLst/>
                <a:uLnTx/>
                <a:uFillTx/>
                <a:latin typeface="Arial" charset="0"/>
                <a:ea typeface="ＭＳ Ｐゴシック" charset="-128"/>
                <a:cs typeface="+mn-cs"/>
              </a:rPr>
              <a:t>受けすぎない</a:t>
            </a:r>
            <a:endParaRPr kumimoji="1" lang="en-US" altLang="ja-JP" sz="1800" b="1" i="0" u="none" strike="noStrike" kern="1200" cap="none" spc="0" normalizeH="0" baseline="0" noProof="0" dirty="0">
              <a:ln>
                <a:noFill/>
              </a:ln>
              <a:solidFill>
                <a:schemeClr val="bg1"/>
              </a:solidFill>
              <a:effectLst/>
              <a:uLnTx/>
              <a:uFillTx/>
              <a:latin typeface="Arial" charset="0"/>
              <a:ea typeface="ＭＳ Ｐゴシック"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chemeClr val="bg1"/>
                </a:solidFill>
                <a:effectLst/>
                <a:uLnTx/>
                <a:uFillTx/>
                <a:latin typeface="Arial" charset="0"/>
                <a:ea typeface="ＭＳ Ｐゴシック" charset="-128"/>
                <a:cs typeface="+mn-cs"/>
              </a:rPr>
              <a:t>考え方を身につける</a:t>
            </a:r>
            <a:r>
              <a:rPr kumimoji="1" lang="en-US" altLang="ja-JP" sz="1800" b="1" i="0" u="none" strike="noStrike" kern="1200" cap="none" spc="0" normalizeH="0" baseline="0" noProof="0" dirty="0">
                <a:ln>
                  <a:noFill/>
                </a:ln>
                <a:solidFill>
                  <a:schemeClr val="bg1"/>
                </a:solidFill>
                <a:effectLst/>
                <a:uLnTx/>
                <a:uFillTx/>
                <a:latin typeface="Arial" charset="0"/>
                <a:ea typeface="ＭＳ Ｐゴシック" charset="-128"/>
                <a:cs typeface="+mn-cs"/>
              </a:rPr>
              <a:t> </a:t>
            </a:r>
          </a:p>
        </p:txBody>
      </p:sp>
      <p:sp>
        <p:nvSpPr>
          <p:cNvPr id="14" name="テキスト ボックス 86">
            <a:extLst>
              <a:ext uri="{FF2B5EF4-FFF2-40B4-BE49-F238E27FC236}">
                <a16:creationId xmlns:a16="http://schemas.microsoft.com/office/drawing/2014/main" id="{DF1875C7-96BB-4596-8750-78F8452D243C}"/>
              </a:ext>
            </a:extLst>
          </p:cNvPr>
          <p:cNvSpPr txBox="1">
            <a:spLocks noChangeArrowheads="1"/>
          </p:cNvSpPr>
          <p:nvPr/>
        </p:nvSpPr>
        <p:spPr bwMode="auto">
          <a:xfrm>
            <a:off x="4384045" y="4286772"/>
            <a:ext cx="37326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ea typeface="HGP明朝E" pitchFamily="18" charset="-128"/>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ea typeface="HGP明朝E" pitchFamily="18" charset="-128"/>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ea typeface="HGP明朝E" pitchFamily="18" charset="-128"/>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ea typeface="HGP明朝E" pitchFamily="18" charset="-128"/>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ea typeface="HGP明朝E" pitchFamily="18"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dirty="0">
                <a:ln>
                  <a:noFill/>
                </a:ln>
                <a:solidFill>
                  <a:schemeClr val="bg1"/>
                </a:solidFill>
                <a:effectLst/>
                <a:uLnTx/>
                <a:uFillTx/>
                <a:latin typeface="Arial" charset="0"/>
                <a:ea typeface="ＭＳ Ｐゴシック" charset="-128"/>
                <a:cs typeface="+mn-cs"/>
              </a:rPr>
              <a:t>早めに</a:t>
            </a:r>
            <a:r>
              <a:rPr kumimoji="1" lang="ja-JP" altLang="ja-JP" sz="2400" b="1" i="0" u="none" strike="noStrike" kern="1200" cap="none" spc="0" normalizeH="0" baseline="0" noProof="0" dirty="0">
                <a:ln>
                  <a:noFill/>
                </a:ln>
                <a:solidFill>
                  <a:schemeClr val="bg1"/>
                </a:solidFill>
                <a:effectLst/>
                <a:uLnTx/>
                <a:uFillTx/>
                <a:latin typeface="Arial" charset="0"/>
                <a:ea typeface="ＭＳ Ｐゴシック" charset="-128"/>
                <a:cs typeface="+mn-cs"/>
              </a:rPr>
              <a:t>ストレス</a:t>
            </a:r>
            <a:r>
              <a:rPr kumimoji="1" lang="ja-JP" altLang="en-US" sz="2400" b="1" i="0" u="none" strike="noStrike" kern="1200" cap="none" spc="0" normalizeH="0" baseline="0" noProof="0" dirty="0">
                <a:ln>
                  <a:noFill/>
                </a:ln>
                <a:solidFill>
                  <a:schemeClr val="bg1"/>
                </a:solidFill>
                <a:effectLst/>
                <a:uLnTx/>
                <a:uFillTx/>
                <a:latin typeface="Arial" charset="0"/>
                <a:ea typeface="ＭＳ Ｐゴシック" charset="-128"/>
                <a:cs typeface="+mn-cs"/>
              </a:rPr>
              <a:t>に</a:t>
            </a:r>
            <a:endParaRPr kumimoji="1" lang="en-US" altLang="ja-JP" sz="2400" b="1" i="0" u="none" strike="noStrike" kern="1200" cap="none" spc="0" normalizeH="0" baseline="0" noProof="0" dirty="0">
              <a:ln>
                <a:noFill/>
              </a:ln>
              <a:solidFill>
                <a:schemeClr val="bg1"/>
              </a:solidFill>
              <a:effectLst/>
              <a:uLnTx/>
              <a:uFillTx/>
              <a:latin typeface="Arial" charset="0"/>
              <a:ea typeface="ＭＳ Ｐゴシック"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dirty="0">
                <a:ln>
                  <a:noFill/>
                </a:ln>
                <a:solidFill>
                  <a:schemeClr val="bg1"/>
                </a:solidFill>
                <a:effectLst/>
                <a:uLnTx/>
                <a:uFillTx/>
                <a:latin typeface="Arial" charset="0"/>
                <a:ea typeface="ＭＳ Ｐゴシック" charset="-128"/>
                <a:cs typeface="+mn-cs"/>
              </a:rPr>
              <a:t>気づき、リフレッシュする</a:t>
            </a:r>
            <a:endParaRPr kumimoji="1" lang="en-US" altLang="ja-JP" sz="2400" b="1" i="0" u="none" strike="noStrike" kern="1200" cap="none" spc="0" normalizeH="0" baseline="0" noProof="0" dirty="0">
              <a:ln>
                <a:noFill/>
              </a:ln>
              <a:solidFill>
                <a:schemeClr val="bg1"/>
              </a:solidFill>
              <a:effectLst/>
              <a:uLnTx/>
              <a:uFillTx/>
              <a:latin typeface="Arial" charset="0"/>
              <a:ea typeface="ＭＳ Ｐゴシック" charset="-128"/>
              <a:cs typeface="+mn-cs"/>
            </a:endParaRPr>
          </a:p>
        </p:txBody>
      </p:sp>
      <p:cxnSp>
        <p:nvCxnSpPr>
          <p:cNvPr id="20" name="直線コネクタ 19">
            <a:extLst>
              <a:ext uri="{FF2B5EF4-FFF2-40B4-BE49-F238E27FC236}">
                <a16:creationId xmlns:a16="http://schemas.microsoft.com/office/drawing/2014/main" id="{BC3125B1-4983-4B84-BCAE-38D03979D4BA}"/>
              </a:ext>
            </a:extLst>
          </p:cNvPr>
          <p:cNvCxnSpPr>
            <a:cxnSpLocks/>
          </p:cNvCxnSpPr>
          <p:nvPr/>
        </p:nvCxnSpPr>
        <p:spPr>
          <a:xfrm>
            <a:off x="3898538" y="5361298"/>
            <a:ext cx="473284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E8A67644-DCCF-4063-9C6F-43F4F686484E}"/>
              </a:ext>
            </a:extLst>
          </p:cNvPr>
          <p:cNvCxnSpPr>
            <a:cxnSpLocks/>
          </p:cNvCxnSpPr>
          <p:nvPr/>
        </p:nvCxnSpPr>
        <p:spPr>
          <a:xfrm>
            <a:off x="4827481" y="4037755"/>
            <a:ext cx="2803685"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7110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14" grpId="0"/>
    </p:bldLst>
  </p:timing>
</p:sld>
</file>

<file path=ppt/theme/theme1.xml><?xml version="1.0" encoding="utf-8"?>
<a:theme xmlns:a="http://schemas.openxmlformats.org/drawingml/2006/main" name="Team HUM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プレゼンテーション2" id="{0774AD5C-8D7F-4BA1-910C-3332541C6759}" vid="{A666DEF8-75E8-43CE-8CCA-2EF7AA05A0A3}"/>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ヒューマン（１６：９）</Template>
  <TotalTime>4760</TotalTime>
  <Words>6381</Words>
  <Application>Microsoft Office PowerPoint</Application>
  <PresentationFormat>ワイド画面</PresentationFormat>
  <Paragraphs>504</Paragraphs>
  <Slides>27</Slides>
  <Notes>27</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27</vt:i4>
      </vt:variant>
    </vt:vector>
  </HeadingPairs>
  <TitlesOfParts>
    <vt:vector size="37" baseType="lpstr">
      <vt:lpstr>ＭＳ Ｐゴシック</vt:lpstr>
      <vt:lpstr>ＭＳ ゴシック</vt:lpstr>
      <vt:lpstr>メイリオ</vt:lpstr>
      <vt:lpstr>游ゴシック</vt:lpstr>
      <vt:lpstr>游ゴシック Light</vt:lpstr>
      <vt:lpstr>Arial</vt:lpstr>
      <vt:lpstr>Calibri</vt:lpstr>
      <vt:lpstr>Tahoma</vt:lpstr>
      <vt:lpstr>Wingdings</vt:lpstr>
      <vt:lpstr>Team HUMAN</vt:lpstr>
      <vt:lpstr> メンタルヘルスセルフケア</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考え方を選びなおすワーク</vt:lpstr>
      <vt:lpstr>３つのタイプの自己表現</vt:lpstr>
      <vt:lpstr>PowerPoint プレゼンテーション</vt:lpstr>
      <vt:lpstr>PowerPoint プレゼンテーション</vt:lpstr>
      <vt:lpstr>PowerPoint プレゼンテーション</vt:lpstr>
      <vt:lpstr>PowerPoint プレゼンテーション</vt:lpstr>
      <vt:lpstr>マインドフルネス</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Withコロナ時代の メンタルヘルスセルフケア</dc:title>
  <dc:creator>徳永 京子</dc:creator>
  <cp:lastModifiedBy>徳永 京子</cp:lastModifiedBy>
  <cp:revision>42</cp:revision>
  <dcterms:created xsi:type="dcterms:W3CDTF">2021-10-04T14:43:33Z</dcterms:created>
  <dcterms:modified xsi:type="dcterms:W3CDTF">2023-12-03T00:42:04Z</dcterms:modified>
</cp:coreProperties>
</file>