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2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24.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28" r:id="rId1"/>
  </p:sldMasterIdLst>
  <p:notesMasterIdLst>
    <p:notesMasterId r:id="rId33"/>
  </p:notesMasterIdLst>
  <p:handoutMasterIdLst>
    <p:handoutMasterId r:id="rId34"/>
  </p:handoutMasterIdLst>
  <p:sldIdLst>
    <p:sldId id="296" r:id="rId2"/>
    <p:sldId id="1258" r:id="rId3"/>
    <p:sldId id="411" r:id="rId4"/>
    <p:sldId id="445" r:id="rId5"/>
    <p:sldId id="396" r:id="rId6"/>
    <p:sldId id="431" r:id="rId7"/>
    <p:sldId id="449" r:id="rId8"/>
    <p:sldId id="440" r:id="rId9"/>
    <p:sldId id="441" r:id="rId10"/>
    <p:sldId id="375" r:id="rId11"/>
    <p:sldId id="450" r:id="rId12"/>
    <p:sldId id="376" r:id="rId13"/>
    <p:sldId id="451" r:id="rId14"/>
    <p:sldId id="377" r:id="rId15"/>
    <p:sldId id="452" r:id="rId16"/>
    <p:sldId id="424" r:id="rId17"/>
    <p:sldId id="1254" r:id="rId18"/>
    <p:sldId id="465" r:id="rId19"/>
    <p:sldId id="400" r:id="rId20"/>
    <p:sldId id="402" r:id="rId21"/>
    <p:sldId id="403" r:id="rId22"/>
    <p:sldId id="404" r:id="rId23"/>
    <p:sldId id="426" r:id="rId24"/>
    <p:sldId id="454" r:id="rId25"/>
    <p:sldId id="455" r:id="rId26"/>
    <p:sldId id="427" r:id="rId27"/>
    <p:sldId id="456" r:id="rId28"/>
    <p:sldId id="1692" r:id="rId29"/>
    <p:sldId id="1693" r:id="rId30"/>
    <p:sldId id="1694" r:id="rId31"/>
    <p:sldId id="328" r:id="rId32"/>
  </p:sldIdLst>
  <p:sldSz cx="12192000" cy="6858000"/>
  <p:notesSz cx="6805613" cy="9939338"/>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00B050"/>
    <a:srgbClr val="8D8D8D"/>
    <a:srgbClr val="F6FFFF"/>
    <a:srgbClr val="FFFFCC"/>
    <a:srgbClr val="FFFF00"/>
    <a:srgbClr val="A7FFFF"/>
    <a:srgbClr val="CCECFF"/>
    <a:srgbClr val="FFCC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28" autoAdjust="0"/>
    <p:restoredTop sz="85079" autoAdjust="0"/>
  </p:normalViewPr>
  <p:slideViewPr>
    <p:cSldViewPr>
      <p:cViewPr>
        <p:scale>
          <a:sx n="70" d="100"/>
          <a:sy n="70" d="100"/>
        </p:scale>
        <p:origin x="36" y="4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D:\&#12425;\&#20955;\&#12473;&#12488;&#12524;&#12473;&#12481;&#12455;&#12483;&#12463;&#32080;&#26524;\&#32066;&#20102;&#26178;&#12473;&#12488;&#12524;&#12473;&#12481;&#12455;&#12483;&#12463;&#38598;&#35336;&#65288;&#20955;&#65289;.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12425;\&#20955;\&#12473;&#12488;&#12524;&#12473;&#12481;&#12455;&#12483;&#12463;&#32080;&#26524;\&#32066;&#20102;&#26178;&#12473;&#12488;&#12524;&#12473;&#12481;&#12455;&#12483;&#12463;&#38598;&#35336;&#65288;&#20955;&#65289;.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D:\&#12425;\&#20955;\&#12473;&#12488;&#12524;&#12473;&#12481;&#12455;&#12483;&#12463;&#32080;&#26524;\&#32066;&#20102;&#26178;&#12473;&#12488;&#12524;&#12473;&#12481;&#12455;&#12483;&#12463;&#38598;&#35336;&#65288;&#20955;&#65289;.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oleObject" Target="file:///D:\&#12425;\&#20955;\&#12473;&#12488;&#12524;&#12473;&#12481;&#12455;&#12483;&#12463;&#32080;&#26524;\&#20181;&#20107;&#12398;&#12473;&#12488;&#12524;&#12473;&#21028;&#23450;&#22259;.xls" TargetMode="External"/><Relationship Id="rId2" Type="http://schemas.openxmlformats.org/officeDocument/2006/relationships/image" Target="../media/image21.png"/><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oleObject" Target="file:///D:\&#12425;\&#20955;\&#12473;&#12488;&#12524;&#12473;&#12481;&#12455;&#12483;&#12463;&#32080;&#26524;\&#20181;&#20107;&#12398;&#12473;&#12488;&#12524;&#12473;&#21028;&#23450;&#22259;.xls" TargetMode="External"/><Relationship Id="rId2" Type="http://schemas.openxmlformats.org/officeDocument/2006/relationships/image" Target="../media/image22.png"/><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309025976440427"/>
          <c:y val="0.19373493384455992"/>
          <c:w val="0.41976536037862461"/>
          <c:h val="0.61253013231088016"/>
        </c:manualLayout>
      </c:layout>
      <c:radarChart>
        <c:radarStyle val="marker"/>
        <c:varyColors val="0"/>
        <c:ser>
          <c:idx val="0"/>
          <c:order val="0"/>
          <c:tx>
            <c:strRef>
              <c:f>Sheet1!$J$2</c:f>
              <c:strCache>
                <c:ptCount val="1"/>
                <c:pt idx="0">
                  <c:v>実施前</c:v>
                </c:pt>
              </c:strCache>
            </c:strRef>
          </c:tx>
          <c:spPr>
            <a:ln w="50800">
              <a:prstDash val="sysDash"/>
            </a:ln>
          </c:spPr>
          <c:cat>
            <c:strRef>
              <c:f>Sheet1!$I$3:$I$11</c:f>
              <c:strCache>
                <c:ptCount val="9"/>
                <c:pt idx="0">
                  <c:v>心理的な仕事の負担（量）</c:v>
                </c:pt>
                <c:pt idx="1">
                  <c:v>心理的な仕事の負担（質）</c:v>
                </c:pt>
                <c:pt idx="2">
                  <c:v>自覚的な身体の負担度</c:v>
                </c:pt>
                <c:pt idx="3">
                  <c:v>職場の対人関係でのストレス</c:v>
                </c:pt>
                <c:pt idx="4">
                  <c:v>職場環境によるストレス</c:v>
                </c:pt>
                <c:pt idx="5">
                  <c:v>仕事のコントロール度★</c:v>
                </c:pt>
                <c:pt idx="6">
                  <c:v>技能の活用度★</c:v>
                </c:pt>
                <c:pt idx="7">
                  <c:v>仕事の適性度★</c:v>
                </c:pt>
                <c:pt idx="8">
                  <c:v>働きがい★</c:v>
                </c:pt>
              </c:strCache>
            </c:strRef>
          </c:cat>
          <c:val>
            <c:numRef>
              <c:f>Sheet1!$J$3:$J$11</c:f>
              <c:numCache>
                <c:formatCode>General</c:formatCode>
                <c:ptCount val="9"/>
                <c:pt idx="0">
                  <c:v>3.5</c:v>
                </c:pt>
                <c:pt idx="1">
                  <c:v>3</c:v>
                </c:pt>
                <c:pt idx="2">
                  <c:v>3</c:v>
                </c:pt>
                <c:pt idx="3">
                  <c:v>4</c:v>
                </c:pt>
                <c:pt idx="4">
                  <c:v>5</c:v>
                </c:pt>
                <c:pt idx="5">
                  <c:v>3.5</c:v>
                </c:pt>
                <c:pt idx="6">
                  <c:v>3</c:v>
                </c:pt>
                <c:pt idx="7">
                  <c:v>3</c:v>
                </c:pt>
                <c:pt idx="8">
                  <c:v>3</c:v>
                </c:pt>
              </c:numCache>
            </c:numRef>
          </c:val>
          <c:extLst>
            <c:ext xmlns:c16="http://schemas.microsoft.com/office/drawing/2014/chart" uri="{C3380CC4-5D6E-409C-BE32-E72D297353CC}">
              <c16:uniqueId val="{00000000-02D3-4D37-BBD0-D367DABE0BD7}"/>
            </c:ext>
          </c:extLst>
        </c:ser>
        <c:ser>
          <c:idx val="1"/>
          <c:order val="1"/>
          <c:tx>
            <c:strRef>
              <c:f>Sheet1!$K$2</c:f>
              <c:strCache>
                <c:ptCount val="1"/>
                <c:pt idx="0">
                  <c:v>実施後</c:v>
                </c:pt>
              </c:strCache>
            </c:strRef>
          </c:tx>
          <c:spPr>
            <a:ln w="50800"/>
          </c:spPr>
          <c:cat>
            <c:strRef>
              <c:f>Sheet1!$I$3:$I$11</c:f>
              <c:strCache>
                <c:ptCount val="9"/>
                <c:pt idx="0">
                  <c:v>心理的な仕事の負担（量）</c:v>
                </c:pt>
                <c:pt idx="1">
                  <c:v>心理的な仕事の負担（質）</c:v>
                </c:pt>
                <c:pt idx="2">
                  <c:v>自覚的な身体の負担度</c:v>
                </c:pt>
                <c:pt idx="3">
                  <c:v>職場の対人関係でのストレス</c:v>
                </c:pt>
                <c:pt idx="4">
                  <c:v>職場環境によるストレス</c:v>
                </c:pt>
                <c:pt idx="5">
                  <c:v>仕事のコントロール度★</c:v>
                </c:pt>
                <c:pt idx="6">
                  <c:v>技能の活用度★</c:v>
                </c:pt>
                <c:pt idx="7">
                  <c:v>仕事の適性度★</c:v>
                </c:pt>
                <c:pt idx="8">
                  <c:v>働きがい★</c:v>
                </c:pt>
              </c:strCache>
            </c:strRef>
          </c:cat>
          <c:val>
            <c:numRef>
              <c:f>Sheet1!$K$3:$K$11</c:f>
              <c:numCache>
                <c:formatCode>General</c:formatCode>
                <c:ptCount val="9"/>
                <c:pt idx="0">
                  <c:v>3</c:v>
                </c:pt>
                <c:pt idx="1">
                  <c:v>2.5</c:v>
                </c:pt>
                <c:pt idx="2">
                  <c:v>3</c:v>
                </c:pt>
                <c:pt idx="3">
                  <c:v>4.5</c:v>
                </c:pt>
                <c:pt idx="4">
                  <c:v>5</c:v>
                </c:pt>
                <c:pt idx="5">
                  <c:v>3.5</c:v>
                </c:pt>
                <c:pt idx="6">
                  <c:v>3</c:v>
                </c:pt>
                <c:pt idx="7">
                  <c:v>3</c:v>
                </c:pt>
                <c:pt idx="8">
                  <c:v>3</c:v>
                </c:pt>
              </c:numCache>
            </c:numRef>
          </c:val>
          <c:extLst>
            <c:ext xmlns:c16="http://schemas.microsoft.com/office/drawing/2014/chart" uri="{C3380CC4-5D6E-409C-BE32-E72D297353CC}">
              <c16:uniqueId val="{00000001-02D3-4D37-BBD0-D367DABE0BD7}"/>
            </c:ext>
          </c:extLst>
        </c:ser>
        <c:dLbls>
          <c:showLegendKey val="0"/>
          <c:showVal val="0"/>
          <c:showCatName val="0"/>
          <c:showSerName val="0"/>
          <c:showPercent val="0"/>
          <c:showBubbleSize val="0"/>
        </c:dLbls>
        <c:axId val="-1587206752"/>
        <c:axId val="-1587207840"/>
      </c:radarChart>
      <c:catAx>
        <c:axId val="-1587206752"/>
        <c:scaling>
          <c:orientation val="minMax"/>
        </c:scaling>
        <c:delete val="0"/>
        <c:axPos val="b"/>
        <c:majorGridlines/>
        <c:numFmt formatCode="General" sourceLinked="0"/>
        <c:majorTickMark val="out"/>
        <c:minorTickMark val="none"/>
        <c:tickLblPos val="nextTo"/>
        <c:txPr>
          <a:bodyPr/>
          <a:lstStyle/>
          <a:p>
            <a:pPr>
              <a:defRPr sz="1800"/>
            </a:pPr>
            <a:endParaRPr lang="ja-JP"/>
          </a:p>
        </c:txPr>
        <c:crossAx val="-1587207840"/>
        <c:crosses val="autoZero"/>
        <c:auto val="1"/>
        <c:lblAlgn val="ctr"/>
        <c:lblOffset val="100"/>
        <c:noMultiLvlLbl val="0"/>
      </c:catAx>
      <c:valAx>
        <c:axId val="-1587207840"/>
        <c:scaling>
          <c:orientation val="minMax"/>
          <c:max val="5"/>
          <c:min val="0"/>
        </c:scaling>
        <c:delete val="0"/>
        <c:axPos val="l"/>
        <c:majorGridlines/>
        <c:numFmt formatCode="General" sourceLinked="1"/>
        <c:majorTickMark val="cross"/>
        <c:minorTickMark val="none"/>
        <c:tickLblPos val="nextTo"/>
        <c:txPr>
          <a:bodyPr/>
          <a:lstStyle/>
          <a:p>
            <a:pPr>
              <a:defRPr sz="1800"/>
            </a:pPr>
            <a:endParaRPr lang="ja-JP"/>
          </a:p>
        </c:txPr>
        <c:crossAx val="-1587206752"/>
        <c:crosses val="autoZero"/>
        <c:crossBetween val="between"/>
        <c:majorUnit val="1"/>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233617618482133"/>
          <c:y val="7.0692722453637891E-2"/>
          <c:w val="0.52393572996509408"/>
          <c:h val="0.8402904727757522"/>
        </c:manualLayout>
      </c:layout>
      <c:radarChart>
        <c:radarStyle val="marker"/>
        <c:varyColors val="0"/>
        <c:ser>
          <c:idx val="0"/>
          <c:order val="0"/>
          <c:tx>
            <c:strRef>
              <c:f>Sheet1!$J$22</c:f>
              <c:strCache>
                <c:ptCount val="1"/>
                <c:pt idx="0">
                  <c:v>実施前</c:v>
                </c:pt>
              </c:strCache>
            </c:strRef>
          </c:tx>
          <c:spPr>
            <a:ln w="50800">
              <a:solidFill>
                <a:schemeClr val="tx2">
                  <a:lumMod val="60000"/>
                  <a:lumOff val="40000"/>
                </a:schemeClr>
              </a:solidFill>
              <a:prstDash val="sysDash"/>
            </a:ln>
          </c:spPr>
          <c:cat>
            <c:strRef>
              <c:f>Sheet1!$I$23:$I$28</c:f>
              <c:strCache>
                <c:ptCount val="6"/>
                <c:pt idx="0">
                  <c:v>活気★</c:v>
                </c:pt>
                <c:pt idx="1">
                  <c:v>イライラ感</c:v>
                </c:pt>
                <c:pt idx="2">
                  <c:v>疲労感</c:v>
                </c:pt>
                <c:pt idx="3">
                  <c:v>不安感</c:v>
                </c:pt>
                <c:pt idx="4">
                  <c:v>抑うつ感</c:v>
                </c:pt>
                <c:pt idx="5">
                  <c:v>身体愁訴</c:v>
                </c:pt>
              </c:strCache>
            </c:strRef>
          </c:cat>
          <c:val>
            <c:numRef>
              <c:f>Sheet1!$J$23:$J$28</c:f>
              <c:numCache>
                <c:formatCode>General</c:formatCode>
                <c:ptCount val="6"/>
                <c:pt idx="0">
                  <c:v>3</c:v>
                </c:pt>
                <c:pt idx="1">
                  <c:v>2.5</c:v>
                </c:pt>
                <c:pt idx="2">
                  <c:v>2.5</c:v>
                </c:pt>
                <c:pt idx="3">
                  <c:v>2.5</c:v>
                </c:pt>
                <c:pt idx="4">
                  <c:v>3</c:v>
                </c:pt>
                <c:pt idx="5">
                  <c:v>3</c:v>
                </c:pt>
              </c:numCache>
            </c:numRef>
          </c:val>
          <c:extLst>
            <c:ext xmlns:c16="http://schemas.microsoft.com/office/drawing/2014/chart" uri="{C3380CC4-5D6E-409C-BE32-E72D297353CC}">
              <c16:uniqueId val="{00000000-9B17-4EA1-9E8A-4A61DFA65D6A}"/>
            </c:ext>
          </c:extLst>
        </c:ser>
        <c:ser>
          <c:idx val="1"/>
          <c:order val="1"/>
          <c:tx>
            <c:strRef>
              <c:f>Sheet1!$K$22</c:f>
              <c:strCache>
                <c:ptCount val="1"/>
                <c:pt idx="0">
                  <c:v>実施後</c:v>
                </c:pt>
              </c:strCache>
            </c:strRef>
          </c:tx>
          <c:spPr>
            <a:ln w="50800"/>
          </c:spPr>
          <c:cat>
            <c:strRef>
              <c:f>Sheet1!$I$23:$I$28</c:f>
              <c:strCache>
                <c:ptCount val="6"/>
                <c:pt idx="0">
                  <c:v>活気★</c:v>
                </c:pt>
                <c:pt idx="1">
                  <c:v>イライラ感</c:v>
                </c:pt>
                <c:pt idx="2">
                  <c:v>疲労感</c:v>
                </c:pt>
                <c:pt idx="3">
                  <c:v>不安感</c:v>
                </c:pt>
                <c:pt idx="4">
                  <c:v>抑うつ感</c:v>
                </c:pt>
                <c:pt idx="5">
                  <c:v>身体愁訴</c:v>
                </c:pt>
              </c:strCache>
            </c:strRef>
          </c:cat>
          <c:val>
            <c:numRef>
              <c:f>Sheet1!$K$23:$K$28</c:f>
              <c:numCache>
                <c:formatCode>General</c:formatCode>
                <c:ptCount val="6"/>
                <c:pt idx="0">
                  <c:v>3.5</c:v>
                </c:pt>
                <c:pt idx="1">
                  <c:v>2.5</c:v>
                </c:pt>
                <c:pt idx="2">
                  <c:v>3</c:v>
                </c:pt>
                <c:pt idx="3">
                  <c:v>3</c:v>
                </c:pt>
                <c:pt idx="4">
                  <c:v>3.5</c:v>
                </c:pt>
                <c:pt idx="5">
                  <c:v>3</c:v>
                </c:pt>
              </c:numCache>
            </c:numRef>
          </c:val>
          <c:extLst>
            <c:ext xmlns:c16="http://schemas.microsoft.com/office/drawing/2014/chart" uri="{C3380CC4-5D6E-409C-BE32-E72D297353CC}">
              <c16:uniqueId val="{00000001-9B17-4EA1-9E8A-4A61DFA65D6A}"/>
            </c:ext>
          </c:extLst>
        </c:ser>
        <c:dLbls>
          <c:showLegendKey val="0"/>
          <c:showVal val="0"/>
          <c:showCatName val="0"/>
          <c:showSerName val="0"/>
          <c:showPercent val="0"/>
          <c:showBubbleSize val="0"/>
        </c:dLbls>
        <c:axId val="-1587204032"/>
        <c:axId val="-1587205664"/>
      </c:radarChart>
      <c:catAx>
        <c:axId val="-1587204032"/>
        <c:scaling>
          <c:orientation val="minMax"/>
        </c:scaling>
        <c:delete val="0"/>
        <c:axPos val="b"/>
        <c:majorGridlines/>
        <c:numFmt formatCode="General" sourceLinked="0"/>
        <c:majorTickMark val="out"/>
        <c:minorTickMark val="none"/>
        <c:tickLblPos val="nextTo"/>
        <c:txPr>
          <a:bodyPr/>
          <a:lstStyle/>
          <a:p>
            <a:pPr>
              <a:defRPr sz="1800"/>
            </a:pPr>
            <a:endParaRPr lang="ja-JP"/>
          </a:p>
        </c:txPr>
        <c:crossAx val="-1587205664"/>
        <c:crosses val="autoZero"/>
        <c:auto val="1"/>
        <c:lblAlgn val="ctr"/>
        <c:lblOffset val="100"/>
        <c:noMultiLvlLbl val="0"/>
      </c:catAx>
      <c:valAx>
        <c:axId val="-1587205664"/>
        <c:scaling>
          <c:orientation val="minMax"/>
          <c:max val="5"/>
          <c:min val="0"/>
        </c:scaling>
        <c:delete val="0"/>
        <c:axPos val="l"/>
        <c:majorGridlines/>
        <c:numFmt formatCode="General" sourceLinked="1"/>
        <c:majorTickMark val="cross"/>
        <c:minorTickMark val="none"/>
        <c:tickLblPos val="nextTo"/>
        <c:txPr>
          <a:bodyPr/>
          <a:lstStyle/>
          <a:p>
            <a:pPr>
              <a:defRPr sz="1800"/>
            </a:pPr>
            <a:endParaRPr lang="ja-JP"/>
          </a:p>
        </c:txPr>
        <c:crossAx val="-1587204032"/>
        <c:crosses val="autoZero"/>
        <c:crossBetween val="between"/>
        <c:majorUnit val="1"/>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radarChart>
        <c:radarStyle val="marker"/>
        <c:varyColors val="0"/>
        <c:ser>
          <c:idx val="0"/>
          <c:order val="0"/>
          <c:tx>
            <c:strRef>
              <c:f>Sheet1!$J$55</c:f>
              <c:strCache>
                <c:ptCount val="1"/>
                <c:pt idx="0">
                  <c:v>実施前</c:v>
                </c:pt>
              </c:strCache>
            </c:strRef>
          </c:tx>
          <c:spPr>
            <a:ln w="50800"/>
          </c:spPr>
          <c:dPt>
            <c:idx val="0"/>
            <c:bubble3D val="0"/>
            <c:spPr>
              <a:ln w="50800">
                <a:prstDash val="sysDash"/>
              </a:ln>
            </c:spPr>
            <c:extLst>
              <c:ext xmlns:c16="http://schemas.microsoft.com/office/drawing/2014/chart" uri="{C3380CC4-5D6E-409C-BE32-E72D297353CC}">
                <c16:uniqueId val="{00000000-FD34-4754-9952-C8EE86BCADCF}"/>
              </c:ext>
            </c:extLst>
          </c:dPt>
          <c:dPt>
            <c:idx val="1"/>
            <c:bubble3D val="0"/>
            <c:spPr>
              <a:ln w="50800">
                <a:prstDash val="sysDash"/>
              </a:ln>
            </c:spPr>
            <c:extLst>
              <c:ext xmlns:c16="http://schemas.microsoft.com/office/drawing/2014/chart" uri="{C3380CC4-5D6E-409C-BE32-E72D297353CC}">
                <c16:uniqueId val="{00000001-FD34-4754-9952-C8EE86BCADCF}"/>
              </c:ext>
            </c:extLst>
          </c:dPt>
          <c:dPt>
            <c:idx val="2"/>
            <c:bubble3D val="0"/>
            <c:spPr>
              <a:ln w="50800">
                <a:prstDash val="sysDash"/>
              </a:ln>
            </c:spPr>
            <c:extLst>
              <c:ext xmlns:c16="http://schemas.microsoft.com/office/drawing/2014/chart" uri="{C3380CC4-5D6E-409C-BE32-E72D297353CC}">
                <c16:uniqueId val="{00000002-FD34-4754-9952-C8EE86BCADCF}"/>
              </c:ext>
            </c:extLst>
          </c:dPt>
          <c:dPt>
            <c:idx val="3"/>
            <c:bubble3D val="0"/>
            <c:spPr>
              <a:ln w="50800">
                <a:prstDash val="sysDash"/>
              </a:ln>
            </c:spPr>
            <c:extLst>
              <c:ext xmlns:c16="http://schemas.microsoft.com/office/drawing/2014/chart" uri="{C3380CC4-5D6E-409C-BE32-E72D297353CC}">
                <c16:uniqueId val="{00000003-FD34-4754-9952-C8EE86BCADCF}"/>
              </c:ext>
            </c:extLst>
          </c:dPt>
          <c:cat>
            <c:strRef>
              <c:f>Sheet1!$I$56:$I$59</c:f>
              <c:strCache>
                <c:ptCount val="4"/>
                <c:pt idx="0">
                  <c:v>上司からのサポート★</c:v>
                </c:pt>
                <c:pt idx="1">
                  <c:v>同僚からのサポート★</c:v>
                </c:pt>
                <c:pt idx="2">
                  <c:v>家族・友人からのサポート★</c:v>
                </c:pt>
                <c:pt idx="3">
                  <c:v>仕事や生活の満足度★</c:v>
                </c:pt>
              </c:strCache>
            </c:strRef>
          </c:cat>
          <c:val>
            <c:numRef>
              <c:f>Sheet1!$J$56:$J$59</c:f>
              <c:numCache>
                <c:formatCode>General</c:formatCode>
                <c:ptCount val="4"/>
                <c:pt idx="0">
                  <c:v>4</c:v>
                </c:pt>
                <c:pt idx="1">
                  <c:v>4</c:v>
                </c:pt>
                <c:pt idx="2">
                  <c:v>3.5</c:v>
                </c:pt>
                <c:pt idx="3">
                  <c:v>3</c:v>
                </c:pt>
              </c:numCache>
            </c:numRef>
          </c:val>
          <c:extLst>
            <c:ext xmlns:c16="http://schemas.microsoft.com/office/drawing/2014/chart" uri="{C3380CC4-5D6E-409C-BE32-E72D297353CC}">
              <c16:uniqueId val="{00000000-D901-4604-9722-BBC784EDB410}"/>
            </c:ext>
          </c:extLst>
        </c:ser>
        <c:ser>
          <c:idx val="1"/>
          <c:order val="1"/>
          <c:tx>
            <c:strRef>
              <c:f>Sheet1!$K$55</c:f>
              <c:strCache>
                <c:ptCount val="1"/>
                <c:pt idx="0">
                  <c:v>実施後</c:v>
                </c:pt>
              </c:strCache>
            </c:strRef>
          </c:tx>
          <c:spPr>
            <a:ln w="50800"/>
          </c:spPr>
          <c:cat>
            <c:strRef>
              <c:f>Sheet1!$I$56:$I$59</c:f>
              <c:strCache>
                <c:ptCount val="4"/>
                <c:pt idx="0">
                  <c:v>上司からのサポート★</c:v>
                </c:pt>
                <c:pt idx="1">
                  <c:v>同僚からのサポート★</c:v>
                </c:pt>
                <c:pt idx="2">
                  <c:v>家族・友人からのサポート★</c:v>
                </c:pt>
                <c:pt idx="3">
                  <c:v>仕事や生活の満足度★</c:v>
                </c:pt>
              </c:strCache>
            </c:strRef>
          </c:cat>
          <c:val>
            <c:numRef>
              <c:f>Sheet1!$K$56:$K$59</c:f>
              <c:numCache>
                <c:formatCode>General</c:formatCode>
                <c:ptCount val="4"/>
                <c:pt idx="0">
                  <c:v>4</c:v>
                </c:pt>
                <c:pt idx="1">
                  <c:v>4.5</c:v>
                </c:pt>
                <c:pt idx="2">
                  <c:v>3.5</c:v>
                </c:pt>
                <c:pt idx="3">
                  <c:v>3.5</c:v>
                </c:pt>
              </c:numCache>
            </c:numRef>
          </c:val>
          <c:extLst>
            <c:ext xmlns:c16="http://schemas.microsoft.com/office/drawing/2014/chart" uri="{C3380CC4-5D6E-409C-BE32-E72D297353CC}">
              <c16:uniqueId val="{00000001-D901-4604-9722-BBC784EDB410}"/>
            </c:ext>
          </c:extLst>
        </c:ser>
        <c:dLbls>
          <c:showLegendKey val="0"/>
          <c:showVal val="0"/>
          <c:showCatName val="0"/>
          <c:showSerName val="0"/>
          <c:showPercent val="0"/>
          <c:showBubbleSize val="0"/>
        </c:dLbls>
        <c:axId val="-1587205120"/>
        <c:axId val="-1587198592"/>
      </c:radarChart>
      <c:catAx>
        <c:axId val="-1587205120"/>
        <c:scaling>
          <c:orientation val="minMax"/>
        </c:scaling>
        <c:delete val="0"/>
        <c:axPos val="b"/>
        <c:majorGridlines/>
        <c:numFmt formatCode="General" sourceLinked="0"/>
        <c:majorTickMark val="out"/>
        <c:minorTickMark val="none"/>
        <c:tickLblPos val="nextTo"/>
        <c:txPr>
          <a:bodyPr/>
          <a:lstStyle/>
          <a:p>
            <a:pPr>
              <a:defRPr sz="1800"/>
            </a:pPr>
            <a:endParaRPr lang="ja-JP"/>
          </a:p>
        </c:txPr>
        <c:crossAx val="-1587198592"/>
        <c:crosses val="autoZero"/>
        <c:auto val="1"/>
        <c:lblAlgn val="ctr"/>
        <c:lblOffset val="100"/>
        <c:noMultiLvlLbl val="0"/>
      </c:catAx>
      <c:valAx>
        <c:axId val="-1587198592"/>
        <c:scaling>
          <c:orientation val="minMax"/>
          <c:max val="5"/>
          <c:min val="0"/>
        </c:scaling>
        <c:delete val="0"/>
        <c:axPos val="l"/>
        <c:majorGridlines/>
        <c:numFmt formatCode="General" sourceLinked="1"/>
        <c:majorTickMark val="cross"/>
        <c:minorTickMark val="none"/>
        <c:tickLblPos val="nextTo"/>
        <c:txPr>
          <a:bodyPr/>
          <a:lstStyle/>
          <a:p>
            <a:pPr>
              <a:defRPr sz="1800"/>
            </a:pPr>
            <a:endParaRPr lang="ja-JP"/>
          </a:p>
        </c:txPr>
        <c:crossAx val="-1587205120"/>
        <c:crosses val="autoZero"/>
        <c:crossBetween val="between"/>
        <c:majorUnit val="1"/>
      </c:valAx>
    </c:plotArea>
    <c:legend>
      <c:legendPos val="r"/>
      <c:layout>
        <c:manualLayout>
          <c:xMode val="edge"/>
          <c:yMode val="edge"/>
          <c:x val="0.77234596318596771"/>
          <c:y val="0.76940716273703025"/>
          <c:w val="0.12243818639067652"/>
          <c:h val="0.12237911065437174"/>
        </c:manualLayout>
      </c:layout>
      <c:overlay val="0"/>
      <c:txPr>
        <a:bodyPr/>
        <a:lstStyle/>
        <a:p>
          <a:pPr>
            <a:defRPr sz="1800"/>
          </a:pPr>
          <a:endParaRPr lang="ja-JP"/>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230790475190976"/>
          <c:y val="0.14680851063829786"/>
          <c:w val="0.72172025430422604"/>
          <c:h val="0.6404255319148936"/>
        </c:manualLayout>
      </c:layout>
      <c:scatterChart>
        <c:scatterStyle val="lineMarker"/>
        <c:varyColors val="0"/>
        <c:ser>
          <c:idx val="5"/>
          <c:order val="0"/>
          <c:tx>
            <c:strRef>
              <c:f>'１つの職場（女性)'!$C$48</c:f>
              <c:strCache>
                <c:ptCount val="1"/>
                <c:pt idx="0">
                  <c:v>ヒューマンサポート凛</c:v>
                </c:pt>
              </c:strCache>
            </c:strRef>
          </c:tx>
          <c:spPr>
            <a:ln w="28575">
              <a:noFill/>
            </a:ln>
          </c:spPr>
          <c:marker>
            <c:symbol val="circle"/>
            <c:size val="9"/>
            <c:spPr>
              <a:solidFill>
                <a:srgbClr val="FF0000"/>
              </a:solidFill>
              <a:ln>
                <a:solidFill>
                  <a:srgbClr val="000000"/>
                </a:solidFill>
                <a:prstDash val="solid"/>
              </a:ln>
            </c:spPr>
          </c:marker>
          <c:xVal>
            <c:numRef>
              <c:f>'１つの職場（女性)'!$D$50</c:f>
              <c:numCache>
                <c:formatCode>General</c:formatCode>
                <c:ptCount val="1"/>
                <c:pt idx="0">
                  <c:v>8</c:v>
                </c:pt>
              </c:numCache>
            </c:numRef>
          </c:xVal>
          <c:yVal>
            <c:numRef>
              <c:f>'１つの職場（女性)'!$D$51</c:f>
              <c:numCache>
                <c:formatCode>General</c:formatCode>
                <c:ptCount val="1"/>
                <c:pt idx="0">
                  <c:v>8</c:v>
                </c:pt>
              </c:numCache>
            </c:numRef>
          </c:yVal>
          <c:smooth val="0"/>
          <c:extLst>
            <c:ext xmlns:c16="http://schemas.microsoft.com/office/drawing/2014/chart" uri="{C3380CC4-5D6E-409C-BE32-E72D297353CC}">
              <c16:uniqueId val="{00000000-AF89-4DCA-94CA-120B06D69AF6}"/>
            </c:ext>
          </c:extLst>
        </c:ser>
        <c:dLbls>
          <c:showLegendKey val="0"/>
          <c:showVal val="0"/>
          <c:showCatName val="0"/>
          <c:showSerName val="0"/>
          <c:showPercent val="0"/>
          <c:showBubbleSize val="0"/>
        </c:dLbls>
        <c:axId val="-1587196960"/>
        <c:axId val="-1587209472"/>
      </c:scatterChart>
      <c:valAx>
        <c:axId val="-1587196960"/>
        <c:scaling>
          <c:orientation val="minMax"/>
          <c:max val="12"/>
          <c:min val="5"/>
        </c:scaling>
        <c:delete val="0"/>
        <c:axPos val="b"/>
        <c:title>
          <c:tx>
            <c:rich>
              <a:bodyPr/>
              <a:lstStyle/>
              <a:p>
                <a:pPr>
                  <a:defRPr sz="1800" b="1" i="0" u="none" strike="noStrike" baseline="0">
                    <a:solidFill>
                      <a:srgbClr val="000000"/>
                    </a:solidFill>
                    <a:latin typeface="ＭＳ Ｐゴシック"/>
                    <a:ea typeface="ＭＳ Ｐゴシック"/>
                    <a:cs typeface="ＭＳ Ｐゴシック"/>
                  </a:defRPr>
                </a:pPr>
                <a:r>
                  <a:rPr lang="ja-JP" altLang="en-US" sz="1800" b="1"/>
                  <a:t>仕事の量的負担</a:t>
                </a:r>
              </a:p>
            </c:rich>
          </c:tx>
          <c:layout>
            <c:manualLayout>
              <c:xMode val="edge"/>
              <c:yMode val="edge"/>
              <c:x val="0.42533984156957755"/>
              <c:y val="0.85319148936170208"/>
            </c:manualLayout>
          </c:layout>
          <c:overlay val="0"/>
          <c:spPr>
            <a:noFill/>
            <a:ln w="25400">
              <a:noFill/>
            </a:ln>
          </c:spPr>
        </c:title>
        <c:numFmt formatCode="General" sourceLinked="1"/>
        <c:majorTickMark val="none"/>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ＭＳ Ｐゴシック"/>
                <a:ea typeface="ＭＳ Ｐゴシック"/>
                <a:cs typeface="ＭＳ Ｐゴシック"/>
              </a:defRPr>
            </a:pPr>
            <a:endParaRPr lang="ja-JP"/>
          </a:p>
        </c:txPr>
        <c:crossAx val="-1587209472"/>
        <c:crossesAt val="4"/>
        <c:crossBetween val="midCat"/>
        <c:majorUnit val="1"/>
        <c:minorUnit val="1"/>
      </c:valAx>
      <c:valAx>
        <c:axId val="-1587209472"/>
        <c:scaling>
          <c:orientation val="minMax"/>
          <c:max val="11"/>
          <c:min val="4"/>
        </c:scaling>
        <c:delete val="0"/>
        <c:axPos val="l"/>
        <c:title>
          <c:tx>
            <c:rich>
              <a:bodyPr/>
              <a:lstStyle/>
              <a:p>
                <a:pPr>
                  <a:defRPr sz="1800" b="1" i="0" u="none" strike="noStrike" baseline="0">
                    <a:solidFill>
                      <a:srgbClr val="000000"/>
                    </a:solidFill>
                    <a:latin typeface="ＭＳ Ｐゴシック"/>
                    <a:ea typeface="ＭＳ Ｐゴシック"/>
                    <a:cs typeface="ＭＳ Ｐゴシック"/>
                  </a:defRPr>
                </a:pPr>
                <a:r>
                  <a:rPr lang="ja-JP" altLang="en-US" sz="1800" b="1"/>
                  <a:t>仕事のコントロール</a:t>
                </a:r>
              </a:p>
            </c:rich>
          </c:tx>
          <c:layout>
            <c:manualLayout>
              <c:xMode val="edge"/>
              <c:yMode val="edge"/>
              <c:x val="6.561085972850679E-2"/>
              <c:y val="0.33404255319148934"/>
            </c:manualLayout>
          </c:layout>
          <c:overlay val="0"/>
          <c:spPr>
            <a:noFill/>
            <a:ln w="25400">
              <a:noFill/>
            </a:ln>
          </c:spPr>
        </c:title>
        <c:numFmt formatCode="General" sourceLinked="1"/>
        <c:majorTickMark val="none"/>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ＭＳ Ｐゴシック"/>
                <a:ea typeface="ＭＳ Ｐゴシック"/>
                <a:cs typeface="ＭＳ Ｐゴシック"/>
              </a:defRPr>
            </a:pPr>
            <a:endParaRPr lang="ja-JP"/>
          </a:p>
        </c:txPr>
        <c:crossAx val="-1587196960"/>
        <c:crossesAt val="4"/>
        <c:crossBetween val="midCat"/>
        <c:majorUnit val="1"/>
        <c:minorUnit val="1"/>
      </c:valAx>
      <c:spPr>
        <a:blipFill dpi="0" rotWithShape="0">
          <a:blip xmlns:r="http://schemas.openxmlformats.org/officeDocument/2006/relationships" r:embed="rId2"/>
          <a:srcRect/>
          <a:stretch>
            <a:fillRect/>
          </a:stretch>
        </a:blipFill>
        <a:ln w="3175">
          <a:solidFill>
            <a:srgbClr val="000000"/>
          </a:solidFill>
          <a:prstDash val="solid"/>
        </a:ln>
      </c:spPr>
    </c:plotArea>
    <c:plotVisOnly val="1"/>
    <c:dispBlanksAs val="gap"/>
    <c:showDLblsOverMax val="0"/>
  </c:chart>
  <c:spPr>
    <a:noFill/>
    <a:ln w="9525">
      <a:noFill/>
    </a:ln>
  </c:spPr>
  <c:txPr>
    <a:bodyPr/>
    <a:lstStyle/>
    <a:p>
      <a:pPr>
        <a:defRPr sz="1200" b="0" i="0" u="none" strike="noStrike" baseline="0">
          <a:solidFill>
            <a:srgbClr val="000000"/>
          </a:solidFill>
          <a:latin typeface="ＭＳ Ｐゴシック"/>
          <a:ea typeface="ＭＳ Ｐゴシック"/>
          <a:cs typeface="ＭＳ Ｐゴシック"/>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902654867256638"/>
          <c:y val="8.9449641460052159E-2"/>
          <c:w val="0.69026548672566368"/>
          <c:h val="0.66743194012500462"/>
        </c:manualLayout>
      </c:layout>
      <c:scatterChart>
        <c:scatterStyle val="lineMarker"/>
        <c:varyColors val="0"/>
        <c:ser>
          <c:idx val="2"/>
          <c:order val="0"/>
          <c:tx>
            <c:strRef>
              <c:f>'１つの職場（女性)'!$C$48</c:f>
              <c:strCache>
                <c:ptCount val="1"/>
                <c:pt idx="0">
                  <c:v>ヒューマンサポート凛</c:v>
                </c:pt>
              </c:strCache>
            </c:strRef>
          </c:tx>
          <c:spPr>
            <a:ln w="28575">
              <a:noFill/>
            </a:ln>
          </c:spPr>
          <c:marker>
            <c:symbol val="circle"/>
            <c:size val="9"/>
            <c:spPr>
              <a:solidFill>
                <a:srgbClr val="FF0000"/>
              </a:solidFill>
              <a:ln>
                <a:solidFill>
                  <a:srgbClr val="000000"/>
                </a:solidFill>
                <a:prstDash val="solid"/>
              </a:ln>
            </c:spPr>
          </c:marker>
          <c:xVal>
            <c:numRef>
              <c:f>'１つの職場（女性)'!$D$52</c:f>
              <c:numCache>
                <c:formatCode>General</c:formatCode>
                <c:ptCount val="1"/>
                <c:pt idx="0">
                  <c:v>9</c:v>
                </c:pt>
              </c:numCache>
            </c:numRef>
          </c:xVal>
          <c:yVal>
            <c:numRef>
              <c:f>'１つの職場（女性)'!$D$53</c:f>
              <c:numCache>
                <c:formatCode>General</c:formatCode>
                <c:ptCount val="1"/>
                <c:pt idx="0">
                  <c:v>9</c:v>
                </c:pt>
              </c:numCache>
            </c:numRef>
          </c:yVal>
          <c:smooth val="0"/>
          <c:extLst>
            <c:ext xmlns:c16="http://schemas.microsoft.com/office/drawing/2014/chart" uri="{C3380CC4-5D6E-409C-BE32-E72D297353CC}">
              <c16:uniqueId val="{00000000-78AF-4FFA-A556-2A8777558FD9}"/>
            </c:ext>
          </c:extLst>
        </c:ser>
        <c:dLbls>
          <c:showLegendKey val="0"/>
          <c:showVal val="0"/>
          <c:showCatName val="0"/>
          <c:showSerName val="0"/>
          <c:showPercent val="0"/>
          <c:showBubbleSize val="0"/>
        </c:dLbls>
        <c:axId val="-1587208384"/>
        <c:axId val="-1587207296"/>
      </c:scatterChart>
      <c:valAx>
        <c:axId val="-1587208384"/>
        <c:scaling>
          <c:orientation val="minMax"/>
          <c:max val="10"/>
          <c:min val="4"/>
        </c:scaling>
        <c:delete val="0"/>
        <c:axPos val="b"/>
        <c:title>
          <c:tx>
            <c:rich>
              <a:bodyPr/>
              <a:lstStyle/>
              <a:p>
                <a:pPr>
                  <a:defRPr sz="1800" b="1" i="0" u="none" strike="noStrike" baseline="0">
                    <a:solidFill>
                      <a:srgbClr val="000000"/>
                    </a:solidFill>
                    <a:latin typeface="ＭＳ Ｐゴシック"/>
                    <a:ea typeface="ＭＳ Ｐゴシック"/>
                    <a:cs typeface="ＭＳ Ｐゴシック"/>
                  </a:defRPr>
                </a:pPr>
                <a:r>
                  <a:rPr lang="ja-JP" altLang="en-US" sz="1800" b="1"/>
                  <a:t>上司の支援</a:t>
                </a:r>
              </a:p>
            </c:rich>
          </c:tx>
          <c:layout>
            <c:manualLayout>
              <c:xMode val="edge"/>
              <c:yMode val="edge"/>
              <c:x val="0.47123893805309736"/>
              <c:y val="0.83256977052180403"/>
            </c:manualLayout>
          </c:layout>
          <c:overlay val="0"/>
          <c:spPr>
            <a:noFill/>
            <a:ln w="25400">
              <a:noFill/>
            </a:ln>
          </c:spPr>
        </c:title>
        <c:numFmt formatCode="General" sourceLinked="1"/>
        <c:majorTickMark val="none"/>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ＭＳ Ｐゴシック"/>
                <a:ea typeface="ＭＳ Ｐゴシック"/>
                <a:cs typeface="ＭＳ Ｐゴシック"/>
              </a:defRPr>
            </a:pPr>
            <a:endParaRPr lang="ja-JP"/>
          </a:p>
        </c:txPr>
        <c:crossAx val="-1587207296"/>
        <c:crosses val="autoZero"/>
        <c:crossBetween val="midCat"/>
        <c:majorUnit val="1"/>
        <c:minorUnit val="1"/>
      </c:valAx>
      <c:valAx>
        <c:axId val="-1587207296"/>
        <c:scaling>
          <c:orientation val="minMax"/>
          <c:max val="11"/>
          <c:min val="5"/>
        </c:scaling>
        <c:delete val="0"/>
        <c:axPos val="l"/>
        <c:title>
          <c:tx>
            <c:rich>
              <a:bodyPr/>
              <a:lstStyle/>
              <a:p>
                <a:pPr>
                  <a:defRPr sz="1800" b="1" i="0" u="none" strike="noStrike" baseline="0">
                    <a:solidFill>
                      <a:srgbClr val="000000"/>
                    </a:solidFill>
                    <a:latin typeface="ＭＳ Ｐゴシック"/>
                    <a:ea typeface="ＭＳ Ｐゴシック"/>
                    <a:cs typeface="ＭＳ Ｐゴシック"/>
                  </a:defRPr>
                </a:pPr>
                <a:r>
                  <a:rPr lang="ja-JP" altLang="en-US" sz="1800" b="1"/>
                  <a:t>同僚の支援</a:t>
                </a:r>
              </a:p>
            </c:rich>
          </c:tx>
          <c:layout>
            <c:manualLayout>
              <c:xMode val="edge"/>
              <c:yMode val="edge"/>
              <c:x val="0.10176991150442478"/>
              <c:y val="0.32568855498567262"/>
            </c:manualLayout>
          </c:layout>
          <c:overlay val="0"/>
          <c:spPr>
            <a:noFill/>
            <a:ln w="25400">
              <a:noFill/>
            </a:ln>
          </c:spPr>
        </c:title>
        <c:numFmt formatCode="General" sourceLinked="1"/>
        <c:majorTickMark val="none"/>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ＭＳ Ｐゴシック"/>
                <a:ea typeface="ＭＳ Ｐゴシック"/>
                <a:cs typeface="ＭＳ Ｐゴシック"/>
              </a:defRPr>
            </a:pPr>
            <a:endParaRPr lang="ja-JP"/>
          </a:p>
        </c:txPr>
        <c:crossAx val="-1587208384"/>
        <c:crosses val="autoZero"/>
        <c:crossBetween val="midCat"/>
        <c:majorUnit val="1"/>
        <c:minorUnit val="1"/>
      </c:valAx>
      <c:spPr>
        <a:blipFill dpi="0" rotWithShape="0">
          <a:blip xmlns:r="http://schemas.openxmlformats.org/officeDocument/2006/relationships" r:embed="rId2"/>
          <a:srcRect/>
          <a:stretch>
            <a:fillRect/>
          </a:stretch>
        </a:blipFill>
        <a:ln w="3175">
          <a:solidFill>
            <a:srgbClr val="000000"/>
          </a:solidFill>
          <a:prstDash val="solid"/>
        </a:ln>
      </c:spPr>
    </c:plotArea>
    <c:plotVisOnly val="1"/>
    <c:dispBlanksAs val="gap"/>
    <c:showDLblsOverMax val="0"/>
  </c:chart>
  <c:spPr>
    <a:noFill/>
    <a:ln w="9525">
      <a:noFill/>
    </a:ln>
  </c:spPr>
  <c:txPr>
    <a:bodyPr/>
    <a:lstStyle/>
    <a:p>
      <a:pPr>
        <a:defRPr sz="1200" b="0" i="0" u="none" strike="noStrike" baseline="0">
          <a:solidFill>
            <a:srgbClr val="000000"/>
          </a:solidFill>
          <a:latin typeface="ＭＳ Ｐゴシック"/>
          <a:ea typeface="ＭＳ Ｐゴシック"/>
          <a:cs typeface="ＭＳ Ｐゴシック"/>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022930402369101E-2"/>
          <c:y val="3.5246257360293312E-2"/>
          <c:w val="0.91186348068605383"/>
          <c:h val="0.87364442145317267"/>
        </c:manualLayout>
      </c:layout>
      <c:barChart>
        <c:barDir val="col"/>
        <c:grouping val="clustered"/>
        <c:varyColors val="0"/>
        <c:ser>
          <c:idx val="0"/>
          <c:order val="0"/>
          <c:tx>
            <c:strRef>
              <c:f>Sheet1!$A$2</c:f>
              <c:strCache>
                <c:ptCount val="1"/>
                <c:pt idx="0">
                  <c:v>職場内のコミュニケーションが減った</c:v>
                </c:pt>
              </c:strCache>
            </c:strRef>
          </c:tx>
          <c:spPr>
            <a:solidFill>
              <a:srgbClr val="FF0000"/>
            </a:solidFill>
          </c:spPr>
          <c:invertIfNegative val="0"/>
          <c:cat>
            <c:strRef>
              <c:f>Sheet1!$B$1:$D$1</c:f>
              <c:strCache>
                <c:ptCount val="3"/>
                <c:pt idx="0">
                  <c:v>心の病増加した</c:v>
                </c:pt>
                <c:pt idx="1">
                  <c:v>横ばい</c:v>
                </c:pt>
                <c:pt idx="2">
                  <c:v>減少した</c:v>
                </c:pt>
              </c:strCache>
            </c:strRef>
          </c:cat>
          <c:val>
            <c:numRef>
              <c:f>Sheet1!$B$2:$D$2</c:f>
              <c:numCache>
                <c:formatCode>General</c:formatCode>
                <c:ptCount val="3"/>
                <c:pt idx="0">
                  <c:v>58.9</c:v>
                </c:pt>
                <c:pt idx="1">
                  <c:v>43</c:v>
                </c:pt>
                <c:pt idx="2">
                  <c:v>39</c:v>
                </c:pt>
              </c:numCache>
            </c:numRef>
          </c:val>
          <c:extLst>
            <c:ext xmlns:c16="http://schemas.microsoft.com/office/drawing/2014/chart" uri="{C3380CC4-5D6E-409C-BE32-E72D297353CC}">
              <c16:uniqueId val="{00000000-AB0C-4824-837B-2767FBBDD25F}"/>
            </c:ext>
          </c:extLst>
        </c:ser>
        <c:ser>
          <c:idx val="1"/>
          <c:order val="1"/>
          <c:tx>
            <c:strRef>
              <c:f>Sheet1!$A$3</c:f>
              <c:strCache>
                <c:ptCount val="1"/>
                <c:pt idx="0">
                  <c:v>個人でする仕事が増えた</c:v>
                </c:pt>
              </c:strCache>
            </c:strRef>
          </c:tx>
          <c:spPr>
            <a:solidFill>
              <a:srgbClr val="FFFF00"/>
            </a:solidFill>
          </c:spPr>
          <c:invertIfNegative val="0"/>
          <c:cat>
            <c:strRef>
              <c:f>Sheet1!$B$1:$D$1</c:f>
              <c:strCache>
                <c:ptCount val="3"/>
                <c:pt idx="0">
                  <c:v>心の病増加した</c:v>
                </c:pt>
                <c:pt idx="1">
                  <c:v>横ばい</c:v>
                </c:pt>
                <c:pt idx="2">
                  <c:v>減少した</c:v>
                </c:pt>
              </c:strCache>
            </c:strRef>
          </c:cat>
          <c:val>
            <c:numRef>
              <c:f>Sheet1!$B$3:$D$3</c:f>
              <c:numCache>
                <c:formatCode>General</c:formatCode>
                <c:ptCount val="3"/>
                <c:pt idx="0">
                  <c:v>53</c:v>
                </c:pt>
                <c:pt idx="1">
                  <c:v>42</c:v>
                </c:pt>
                <c:pt idx="2">
                  <c:v>35</c:v>
                </c:pt>
              </c:numCache>
            </c:numRef>
          </c:val>
          <c:extLst>
            <c:ext xmlns:c16="http://schemas.microsoft.com/office/drawing/2014/chart" uri="{C3380CC4-5D6E-409C-BE32-E72D297353CC}">
              <c16:uniqueId val="{00000001-AB0C-4824-837B-2767FBBDD25F}"/>
            </c:ext>
          </c:extLst>
        </c:ser>
        <c:ser>
          <c:idx val="2"/>
          <c:order val="2"/>
          <c:tx>
            <c:strRef>
              <c:f>Sheet1!$A$4</c:f>
              <c:strCache>
                <c:ptCount val="1"/>
                <c:pt idx="0">
                  <c:v>職場での助け合いが減った</c:v>
                </c:pt>
              </c:strCache>
            </c:strRef>
          </c:tx>
          <c:spPr>
            <a:solidFill>
              <a:srgbClr val="00B0F0"/>
            </a:solidFill>
          </c:spPr>
          <c:invertIfNegative val="0"/>
          <c:cat>
            <c:strRef>
              <c:f>Sheet1!$B$1:$D$1</c:f>
              <c:strCache>
                <c:ptCount val="3"/>
                <c:pt idx="0">
                  <c:v>心の病増加した</c:v>
                </c:pt>
                <c:pt idx="1">
                  <c:v>横ばい</c:v>
                </c:pt>
                <c:pt idx="2">
                  <c:v>減少した</c:v>
                </c:pt>
              </c:strCache>
            </c:strRef>
          </c:cat>
          <c:val>
            <c:numRef>
              <c:f>Sheet1!$B$4:$D$4</c:f>
              <c:numCache>
                <c:formatCode>General</c:formatCode>
                <c:ptCount val="3"/>
                <c:pt idx="0">
                  <c:v>49</c:v>
                </c:pt>
                <c:pt idx="1">
                  <c:v>37</c:v>
                </c:pt>
                <c:pt idx="2">
                  <c:v>31</c:v>
                </c:pt>
              </c:numCache>
            </c:numRef>
          </c:val>
          <c:extLst>
            <c:ext xmlns:c16="http://schemas.microsoft.com/office/drawing/2014/chart" uri="{C3380CC4-5D6E-409C-BE32-E72D297353CC}">
              <c16:uniqueId val="{00000002-AB0C-4824-837B-2767FBBDD25F}"/>
            </c:ext>
          </c:extLst>
        </c:ser>
        <c:dLbls>
          <c:showLegendKey val="0"/>
          <c:showVal val="0"/>
          <c:showCatName val="0"/>
          <c:showSerName val="0"/>
          <c:showPercent val="0"/>
          <c:showBubbleSize val="0"/>
        </c:dLbls>
        <c:gapWidth val="150"/>
        <c:axId val="231266160"/>
        <c:axId val="231266720"/>
      </c:barChart>
      <c:catAx>
        <c:axId val="231266160"/>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ja-JP" sz="1800" b="1" i="0" u="none" strike="noStrike" kern="1200" baseline="0">
                <a:solidFill>
                  <a:schemeClr val="tx1"/>
                </a:solidFill>
                <a:latin typeface="+mn-lt"/>
                <a:ea typeface="+mn-ea"/>
                <a:cs typeface="+mn-cs"/>
              </a:defRPr>
            </a:pPr>
            <a:endParaRPr lang="ja-JP"/>
          </a:p>
        </c:txPr>
        <c:crossAx val="231266720"/>
        <c:crosses val="autoZero"/>
        <c:auto val="1"/>
        <c:lblAlgn val="ctr"/>
        <c:lblOffset val="100"/>
        <c:noMultiLvlLbl val="0"/>
      </c:catAx>
      <c:valAx>
        <c:axId val="231266720"/>
        <c:scaling>
          <c:orientation val="minMax"/>
          <c:max val="60"/>
        </c:scaling>
        <c:delete val="0"/>
        <c:axPos val="l"/>
        <c:majorGridlines/>
        <c:numFmt formatCode="General" sourceLinked="1"/>
        <c:majorTickMark val="out"/>
        <c:minorTickMark val="none"/>
        <c:tickLblPos val="nextTo"/>
        <c:txPr>
          <a:bodyPr rot="-60000000" spcFirstLastPara="0" vertOverflow="ellipsis" vert="horz" wrap="square" anchor="ctr" anchorCtr="1"/>
          <a:lstStyle/>
          <a:p>
            <a:pPr>
              <a:defRPr lang="ja-JP" sz="1800" b="1" i="0" u="none" strike="noStrike" kern="1200" baseline="0">
                <a:solidFill>
                  <a:schemeClr val="tx1"/>
                </a:solidFill>
                <a:latin typeface="+mn-lt"/>
                <a:ea typeface="+mn-ea"/>
                <a:cs typeface="+mn-cs"/>
              </a:defRPr>
            </a:pPr>
            <a:endParaRPr lang="ja-JP"/>
          </a:p>
        </c:txPr>
        <c:crossAx val="231266160"/>
        <c:crosses val="autoZero"/>
        <c:crossBetween val="between"/>
      </c:valAx>
    </c:plotArea>
    <c:plotVisOnly val="1"/>
    <c:dispBlanksAs val="gap"/>
    <c:showDLblsOverMax val="0"/>
  </c:chart>
  <c:txPr>
    <a:bodyPr/>
    <a:lstStyle/>
    <a:p>
      <a:pPr>
        <a:defRPr lang="ja-JP"/>
      </a:pPr>
      <a:endParaRPr lang="ja-JP"/>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ヘッダー プレースホルダ 1">
            <a:extLst>
              <a:ext uri="{FF2B5EF4-FFF2-40B4-BE49-F238E27FC236}">
                <a16:creationId xmlns:a16="http://schemas.microsoft.com/office/drawing/2014/main" id="{107EDB8F-60F5-CDD8-67F7-D801A7A05B46}"/>
              </a:ext>
            </a:extLst>
          </p:cNvPr>
          <p:cNvSpPr>
            <a:spLocks noGrp="1"/>
          </p:cNvSpPr>
          <p:nvPr>
            <p:ph type="hdr" sz="quarter"/>
          </p:nvPr>
        </p:nvSpPr>
        <p:spPr>
          <a:xfrm>
            <a:off x="0" y="0"/>
            <a:ext cx="2949575" cy="496888"/>
          </a:xfrm>
          <a:prstGeom prst="rect">
            <a:avLst/>
          </a:prstGeom>
        </p:spPr>
        <p:txBody>
          <a:bodyPr vert="horz" lIns="91440" tIns="45720" rIns="91440" bIns="45720" rtlCol="0"/>
          <a:lstStyle>
            <a:lvl1pPr algn="l" eaLnBrk="1" fontAlgn="auto" hangingPunct="1">
              <a:spcBef>
                <a:spcPts val="0"/>
              </a:spcBef>
              <a:spcAft>
                <a:spcPts val="0"/>
              </a:spcAft>
              <a:buFontTx/>
              <a:buNone/>
              <a:defRPr kumimoji="1" sz="1200">
                <a:latin typeface="Arial" panose="020B0604020202020204" pitchFamily="34" charset="0"/>
                <a:ea typeface="ＭＳ Ｐゴシック" panose="020B0600070205080204" pitchFamily="50" charset="-128"/>
              </a:defRPr>
            </a:lvl1pPr>
          </a:lstStyle>
          <a:p>
            <a:pPr>
              <a:defRPr/>
            </a:pPr>
            <a:endParaRPr lang="ja-JP" altLang="en-US"/>
          </a:p>
        </p:txBody>
      </p:sp>
      <p:sp>
        <p:nvSpPr>
          <p:cNvPr id="3" name="日付プレースホルダ 2">
            <a:extLst>
              <a:ext uri="{FF2B5EF4-FFF2-40B4-BE49-F238E27FC236}">
                <a16:creationId xmlns:a16="http://schemas.microsoft.com/office/drawing/2014/main" id="{5046C974-4455-6F65-11AA-0A1696281EC3}"/>
              </a:ext>
            </a:extLst>
          </p:cNvPr>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eaLnBrk="1" fontAlgn="auto" hangingPunct="1">
              <a:spcBef>
                <a:spcPts val="0"/>
              </a:spcBef>
              <a:spcAft>
                <a:spcPts val="0"/>
              </a:spcAft>
              <a:buFontTx/>
              <a:buNone/>
              <a:defRPr kumimoji="1" sz="1200">
                <a:latin typeface="Arial" panose="020B0604020202020204" pitchFamily="34" charset="0"/>
                <a:ea typeface="ＭＳ Ｐゴシック" panose="020B0600070205080204" pitchFamily="50" charset="-128"/>
              </a:defRPr>
            </a:lvl1pPr>
          </a:lstStyle>
          <a:p>
            <a:pPr>
              <a:defRPr/>
            </a:pPr>
            <a:endParaRPr lang="ja-JP" altLang="en-US"/>
          </a:p>
        </p:txBody>
      </p:sp>
      <p:sp>
        <p:nvSpPr>
          <p:cNvPr id="4" name="フッター プレースホルダ 3">
            <a:extLst>
              <a:ext uri="{FF2B5EF4-FFF2-40B4-BE49-F238E27FC236}">
                <a16:creationId xmlns:a16="http://schemas.microsoft.com/office/drawing/2014/main" id="{07BB7E88-3099-A182-670E-76ADE49CB1FF}"/>
              </a:ext>
            </a:extLst>
          </p:cNvPr>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eaLnBrk="1" fontAlgn="auto" hangingPunct="1">
              <a:spcBef>
                <a:spcPts val="0"/>
              </a:spcBef>
              <a:spcAft>
                <a:spcPts val="0"/>
              </a:spcAft>
              <a:buFontTx/>
              <a:buNone/>
              <a:defRPr kumimoji="1" sz="1200">
                <a:latin typeface="Arial" panose="020B0604020202020204" pitchFamily="34" charset="0"/>
                <a:ea typeface="ＭＳ Ｐゴシック" panose="020B0600070205080204" pitchFamily="50" charset="-128"/>
              </a:defRPr>
            </a:lvl1pPr>
          </a:lstStyle>
          <a:p>
            <a:pPr>
              <a:defRPr/>
            </a:pPr>
            <a:endParaRPr lang="ja-JP" altLang="en-US"/>
          </a:p>
        </p:txBody>
      </p:sp>
      <p:sp>
        <p:nvSpPr>
          <p:cNvPr id="5" name="スライド番号プレースホルダ 4">
            <a:extLst>
              <a:ext uri="{FF2B5EF4-FFF2-40B4-BE49-F238E27FC236}">
                <a16:creationId xmlns:a16="http://schemas.microsoft.com/office/drawing/2014/main" id="{AFD71504-9A67-94EE-CB58-9C984B4F218E}"/>
              </a:ext>
            </a:extLst>
          </p:cNvPr>
          <p:cNvSpPr>
            <a:spLocks noGrp="1"/>
          </p:cNvSpPr>
          <p:nvPr>
            <p:ph type="sldNum" sz="quarter" idx="3"/>
          </p:nvPr>
        </p:nvSpPr>
        <p:spPr>
          <a:xfrm>
            <a:off x="3854450" y="9440863"/>
            <a:ext cx="2949575" cy="496887"/>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kumimoji="1" sz="1200">
                <a:latin typeface="+mn-lt"/>
                <a:ea typeface="+mn-ea"/>
              </a:defRPr>
            </a:lvl1pPr>
          </a:lstStyle>
          <a:p>
            <a:pPr>
              <a:defRPr/>
            </a:pPr>
            <a:fld id="{39BC73F0-D400-42BC-97ED-400239B6FA74}" type="slidenum">
              <a:rPr lang="ja-JP" altLang="en-US"/>
              <a:pPr>
                <a:defRPr/>
              </a:pPr>
              <a:t>‹#›</a:t>
            </a:fld>
            <a:endParaRPr lang="ja-JP"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CD79FB1D-638A-C689-4D75-8B9E7AAAE3DE}"/>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eaLnBrk="1" fontAlgn="auto" hangingPunct="1">
              <a:spcBef>
                <a:spcPts val="0"/>
              </a:spcBef>
              <a:spcAft>
                <a:spcPts val="0"/>
              </a:spcAft>
              <a:buFontTx/>
              <a:buNone/>
              <a:defRPr kumimoji="1" sz="1200">
                <a:latin typeface="Arial" panose="020B0604020202020204" pitchFamily="34" charset="0"/>
                <a:ea typeface="ＭＳ Ｐゴシック" panose="020B0600070205080204" pitchFamily="50" charset="-128"/>
              </a:defRPr>
            </a:lvl1pPr>
          </a:lstStyle>
          <a:p>
            <a:pPr>
              <a:defRPr/>
            </a:pPr>
            <a:endParaRPr lang="ja-JP" altLang="en-US"/>
          </a:p>
        </p:txBody>
      </p:sp>
      <p:sp>
        <p:nvSpPr>
          <p:cNvPr id="3" name="日付プレースホルダー 2">
            <a:extLst>
              <a:ext uri="{FF2B5EF4-FFF2-40B4-BE49-F238E27FC236}">
                <a16:creationId xmlns:a16="http://schemas.microsoft.com/office/drawing/2014/main" id="{61DCC8D4-371E-4171-9A03-1C9531778CE9}"/>
              </a:ext>
            </a:extLst>
          </p:cNvPr>
          <p:cNvSpPr>
            <a:spLocks noGrp="1"/>
          </p:cNvSpPr>
          <p:nvPr>
            <p:ph type="dt" idx="1"/>
          </p:nvPr>
        </p:nvSpPr>
        <p:spPr>
          <a:xfrm>
            <a:off x="3854450" y="0"/>
            <a:ext cx="2949575" cy="498475"/>
          </a:xfrm>
          <a:prstGeom prst="rect">
            <a:avLst/>
          </a:prstGeom>
        </p:spPr>
        <p:txBody>
          <a:bodyPr vert="horz" lIns="91440" tIns="45720" rIns="91440" bIns="45720" rtlCol="0"/>
          <a:lstStyle>
            <a:lvl1pPr algn="r" eaLnBrk="1" fontAlgn="auto" hangingPunct="1">
              <a:spcBef>
                <a:spcPts val="0"/>
              </a:spcBef>
              <a:spcAft>
                <a:spcPts val="0"/>
              </a:spcAft>
              <a:buFontTx/>
              <a:buNone/>
              <a:defRPr kumimoji="1" sz="1200">
                <a:latin typeface="Arial" panose="020B0604020202020204" pitchFamily="34" charset="0"/>
                <a:ea typeface="ＭＳ Ｐゴシック" panose="020B0600070205080204" pitchFamily="50" charset="-128"/>
              </a:defRPr>
            </a:lvl1pPr>
          </a:lstStyle>
          <a:p>
            <a:pPr>
              <a:defRPr/>
            </a:pPr>
            <a:endParaRPr lang="ja-JP" altLang="en-US"/>
          </a:p>
        </p:txBody>
      </p:sp>
      <p:sp>
        <p:nvSpPr>
          <p:cNvPr id="4" name="スライド イメージ プレースホルダー 3">
            <a:extLst>
              <a:ext uri="{FF2B5EF4-FFF2-40B4-BE49-F238E27FC236}">
                <a16:creationId xmlns:a16="http://schemas.microsoft.com/office/drawing/2014/main" id="{9C8770E0-12CF-710D-9227-31A2BDC6AEE4}"/>
              </a:ext>
            </a:extLst>
          </p:cNvPr>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ー 4">
            <a:extLst>
              <a:ext uri="{FF2B5EF4-FFF2-40B4-BE49-F238E27FC236}">
                <a16:creationId xmlns:a16="http://schemas.microsoft.com/office/drawing/2014/main" id="{72CCB54C-9677-471B-AE4D-BA3496D8D133}"/>
              </a:ext>
            </a:extLst>
          </p:cNvPr>
          <p:cNvSpPr>
            <a:spLocks noGrp="1"/>
          </p:cNvSpPr>
          <p:nvPr>
            <p:ph type="body" sz="quarter" idx="3"/>
          </p:nvPr>
        </p:nvSpPr>
        <p:spPr>
          <a:xfrm>
            <a:off x="681038" y="4783138"/>
            <a:ext cx="5443537" cy="3913187"/>
          </a:xfrm>
          <a:prstGeom prst="rect">
            <a:avLst/>
          </a:prstGeom>
        </p:spPr>
        <p:txBody>
          <a:bodyPr vert="horz" lIns="91440" tIns="45720" rIns="91440" bIns="45720"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128A3776-294E-6258-57AB-C2077DB9653D}"/>
              </a:ext>
            </a:extLst>
          </p:cNvPr>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eaLnBrk="1" fontAlgn="auto" hangingPunct="1">
              <a:spcBef>
                <a:spcPts val="0"/>
              </a:spcBef>
              <a:spcAft>
                <a:spcPts val="0"/>
              </a:spcAft>
              <a:buFontTx/>
              <a:buNone/>
              <a:defRPr kumimoji="1" sz="1200">
                <a:latin typeface="Arial" panose="020B0604020202020204" pitchFamily="34" charset="0"/>
                <a:ea typeface="ＭＳ Ｐゴシック" panose="020B0600070205080204"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084F42BB-3595-6A7E-0106-3B29F5A9E1E5}"/>
              </a:ext>
            </a:extLst>
          </p:cNvPr>
          <p:cNvSpPr>
            <a:spLocks noGrp="1"/>
          </p:cNvSpPr>
          <p:nvPr>
            <p:ph type="sldNum" sz="quarter" idx="5"/>
          </p:nvPr>
        </p:nvSpPr>
        <p:spPr>
          <a:xfrm>
            <a:off x="3854450" y="9440863"/>
            <a:ext cx="2949575" cy="498475"/>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kumimoji="1" sz="1200">
                <a:latin typeface="+mn-lt"/>
                <a:ea typeface="+mn-ea"/>
              </a:defRPr>
            </a:lvl1pPr>
          </a:lstStyle>
          <a:p>
            <a:pPr>
              <a:defRPr/>
            </a:pPr>
            <a:fld id="{29090CB9-580A-4085-B316-C73896272BDD}"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スライド イメージ プレースホルダー 1">
            <a:extLst>
              <a:ext uri="{FF2B5EF4-FFF2-40B4-BE49-F238E27FC236}">
                <a16:creationId xmlns:a16="http://schemas.microsoft.com/office/drawing/2014/main" id="{3E93EDE2-ED0E-37B2-C36A-C24C0F9AF1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ノート プレースホルダー 2">
            <a:extLst>
              <a:ext uri="{FF2B5EF4-FFF2-40B4-BE49-F238E27FC236}">
                <a16:creationId xmlns:a16="http://schemas.microsoft.com/office/drawing/2014/main" id="{4725CE6B-166A-36AD-C843-46C406A867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ja-JP" altLang="en-US" dirty="0"/>
              <a:t>職場環境改善活動の意義</a:t>
            </a:r>
            <a:endParaRPr kumimoji="1" lang="en-US" altLang="ja-JP" dirty="0"/>
          </a:p>
          <a:p>
            <a:r>
              <a:rPr kumimoji="1" lang="ja-JP" altLang="en-US" dirty="0"/>
              <a:t>ストレスチェックの結果を活用することで、みんなが働きやすい職場をつくることができる。</a:t>
            </a:r>
          </a:p>
        </p:txBody>
      </p:sp>
      <p:sp>
        <p:nvSpPr>
          <p:cNvPr id="7172" name="スライド番号プレースホルダー 3">
            <a:extLst>
              <a:ext uri="{FF2B5EF4-FFF2-40B4-BE49-F238E27FC236}">
                <a16:creationId xmlns:a16="http://schemas.microsoft.com/office/drawing/2014/main" id="{00317BAF-A2D8-54E3-178C-809D25471E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pPr>
            <a:fld id="{754B3350-1EE3-4B05-AAA4-CB524B1D650A}" type="slidenum">
              <a:rPr lang="ja-JP" altLang="en-US" smtClean="0">
                <a:latin typeface="Arial" panose="020B0604020202020204" pitchFamily="34" charset="0"/>
              </a:rPr>
              <a:pPr fontAlgn="base">
                <a:spcBef>
                  <a:spcPct val="0"/>
                </a:spcBef>
                <a:spcAft>
                  <a:spcPct val="0"/>
                </a:spcAft>
              </a:pPr>
              <a:t>1</a:t>
            </a:fld>
            <a:endParaRPr lang="ja-JP"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集団分析結果の見方　どう読み解くか？</a:t>
            </a:r>
            <a:endParaRPr kumimoji="1" lang="en-US" altLang="ja-JP" dirty="0"/>
          </a:p>
          <a:p>
            <a:r>
              <a:rPr kumimoji="1" lang="ja-JP" altLang="en-US" dirty="0"/>
              <a:t>改善活動ワークショップの進め方</a:t>
            </a:r>
            <a:endParaRPr kumimoji="1" lang="en-US" altLang="ja-JP" dirty="0"/>
          </a:p>
          <a:p>
            <a:r>
              <a:rPr kumimoji="1" lang="ja-JP" altLang="en-US" dirty="0"/>
              <a:t>職場によっては、ワークショップの実施が困難な場合がある　</a:t>
            </a:r>
            <a:endParaRPr kumimoji="1" lang="en-US" altLang="ja-JP" dirty="0"/>
          </a:p>
          <a:p>
            <a:r>
              <a:rPr kumimoji="1" lang="ja-JP" altLang="en-US" dirty="0"/>
              <a:t>　⇒ワークショップ以外の方法を紹介</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a:t>
            </a:fld>
            <a:endParaRPr lang="ja-JP" altLang="en-US"/>
          </a:p>
        </p:txBody>
      </p:sp>
    </p:spTree>
    <p:extLst>
      <p:ext uri="{BB962C8B-B14F-4D97-AF65-F5344CB8AC3E}">
        <p14:creationId xmlns:p14="http://schemas.microsoft.com/office/powerpoint/2010/main" val="3210369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ー 1">
            <a:extLst>
              <a:ext uri="{FF2B5EF4-FFF2-40B4-BE49-F238E27FC236}">
                <a16:creationId xmlns:a16="http://schemas.microsoft.com/office/drawing/2014/main" id="{6EE87F36-D3D1-56E2-67CD-A8B1A735C7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ノート プレースホルダー 2">
            <a:extLst>
              <a:ext uri="{FF2B5EF4-FFF2-40B4-BE49-F238E27FC236}">
                <a16:creationId xmlns:a16="http://schemas.microsoft.com/office/drawing/2014/main" id="{165F7124-B7DD-0D4E-54C0-6165ED6683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ja-JP" altLang="en-US" dirty="0"/>
              <a:t>ストレスチェックの意義と役割を説明する。</a:t>
            </a:r>
            <a:endParaRPr kumimoji="1" lang="en-US" altLang="ja-JP" dirty="0"/>
          </a:p>
          <a:p>
            <a:r>
              <a:rPr kumimoji="1" lang="ja-JP" altLang="en-US" dirty="0"/>
              <a:t>一番の主旨は、自分のストレスに気づいて、セルフケアに役立てること。</a:t>
            </a:r>
            <a:br>
              <a:rPr kumimoji="1" lang="en-US" altLang="ja-JP" dirty="0"/>
            </a:br>
            <a:r>
              <a:rPr kumimoji="1" lang="ja-JP" altLang="en-US" dirty="0"/>
              <a:t>応急処置　医師による面接指導　診察ではなく、働き方の相談ができること</a:t>
            </a:r>
            <a:endParaRPr kumimoji="1" lang="en-US" altLang="ja-JP" dirty="0"/>
          </a:p>
          <a:p>
            <a:r>
              <a:rPr kumimoji="1" lang="ja-JP" altLang="en-US" dirty="0"/>
              <a:t>　　　　　　　就業上の配慮をすることで、メンタル不調の発症や重症化を予防する</a:t>
            </a:r>
            <a:endParaRPr kumimoji="1" lang="en-US" altLang="ja-JP" dirty="0"/>
          </a:p>
          <a:p>
            <a:r>
              <a:rPr kumimoji="1" lang="ja-JP" altLang="en-US" dirty="0"/>
              <a:t>体質改善　ストレスマネジメントの方法を身に着ける</a:t>
            </a:r>
            <a:endParaRPr kumimoji="1" lang="en-US" altLang="ja-JP" dirty="0"/>
          </a:p>
          <a:p>
            <a:r>
              <a:rPr kumimoji="1" lang="ja-JP" altLang="en-US" dirty="0"/>
              <a:t>　　　　　　　職場ぐるみの対策を取ることで、働きやすい職場をつくる</a:t>
            </a:r>
          </a:p>
        </p:txBody>
      </p:sp>
      <p:sp>
        <p:nvSpPr>
          <p:cNvPr id="10244" name="スライド番号プレースホルダー 3">
            <a:extLst>
              <a:ext uri="{FF2B5EF4-FFF2-40B4-BE49-F238E27FC236}">
                <a16:creationId xmlns:a16="http://schemas.microsoft.com/office/drawing/2014/main" id="{082DC4CD-FD7A-A27F-6198-C35D6C132C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pPr>
            <a:fld id="{A5E144E4-64C6-4397-9053-DFEE6F646AB5}" type="slidenum">
              <a:rPr lang="ja-JP" altLang="en-US" smtClean="0">
                <a:latin typeface="Arial" panose="020B0604020202020204" pitchFamily="34" charset="0"/>
              </a:rPr>
              <a:pPr fontAlgn="base">
                <a:spcBef>
                  <a:spcPct val="0"/>
                </a:spcBef>
                <a:spcAft>
                  <a:spcPct val="0"/>
                </a:spcAft>
              </a:pPr>
              <a:t>3</a:t>
            </a:fld>
            <a:endParaRPr lang="ja-JP"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イメージプレースホルダ 1">
            <a:extLst>
              <a:ext uri="{FF2B5EF4-FFF2-40B4-BE49-F238E27FC236}">
                <a16:creationId xmlns:a16="http://schemas.microsoft.com/office/drawing/2014/main" id="{73DC61B9-7B29-6EAF-8F4D-9A886D10A243}"/>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文字列プレースホルダ 2">
            <a:extLst>
              <a:ext uri="{FF2B5EF4-FFF2-40B4-BE49-F238E27FC236}">
                <a16:creationId xmlns:a16="http://schemas.microsoft.com/office/drawing/2014/main" id="{B77A97F5-FB17-63F1-9CC9-A15F3A8D873C}"/>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雑巾がけを例に職場環境改善活動の意義を知ってもらう。</a:t>
            </a:r>
            <a:endParaRPr lang="en-US" altLang="ja-JP" dirty="0"/>
          </a:p>
          <a:p>
            <a:r>
              <a:rPr lang="ja-JP" altLang="en-US" dirty="0"/>
              <a:t>雑巾がけをしている　⇒　汚れたらバケツの水ですすぐ（セルフケア）</a:t>
            </a:r>
            <a:endParaRPr lang="en-US" altLang="ja-JP" dirty="0"/>
          </a:p>
          <a:p>
            <a:r>
              <a:rPr lang="ja-JP" altLang="en-US" dirty="0"/>
              <a:t>雑巾が真っ黒になる　⇒　これ以上拭くことができないので、水道で洗う、石鹸を使う等（就業上の措置、休職などの集中ケア）</a:t>
            </a:r>
            <a:endParaRPr lang="en-US" altLang="ja-JP" dirty="0"/>
          </a:p>
          <a:p>
            <a:r>
              <a:rPr lang="ja-JP" altLang="en-US" dirty="0"/>
              <a:t>きれいに汚れを落とした雑巾　⇒　再び拭き掃除ができるようになる（復職・就業上の措置解除）</a:t>
            </a:r>
            <a:endParaRPr lang="en-US" altLang="ja-JP" dirty="0"/>
          </a:p>
          <a:p>
            <a:r>
              <a:rPr lang="ja-JP" altLang="en-US" dirty="0"/>
              <a:t>すすごうとすると、バケツの水は真っ黒のまま　⇒　ここですすぐと再汚染（再発しやすい）</a:t>
            </a:r>
            <a:endParaRPr lang="en-US" altLang="ja-JP" dirty="0"/>
          </a:p>
          <a:p>
            <a:r>
              <a:rPr lang="ja-JP" altLang="en-US" dirty="0"/>
              <a:t>職場環境改善活動はバケツの水を入れ替える作業</a:t>
            </a:r>
            <a:endParaRPr lang="en-US" altLang="ja-JP" dirty="0"/>
          </a:p>
          <a:p>
            <a:r>
              <a:rPr lang="ja-JP" altLang="en-US" dirty="0"/>
              <a:t>（よりわかりやすいたとえ、自分が説明しやすいものに入れ替え可）</a:t>
            </a:r>
            <a:endParaRPr lang="en-US" altLang="ja-JP" dirty="0"/>
          </a:p>
          <a:p>
            <a:endParaRPr lang="ja-JP"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a:extLst>
              <a:ext uri="{FF2B5EF4-FFF2-40B4-BE49-F238E27FC236}">
                <a16:creationId xmlns:a16="http://schemas.microsoft.com/office/drawing/2014/main" id="{CFA9BDFE-D5FE-9086-2413-EB7443E85F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ノート プレースホルダー 2">
            <a:extLst>
              <a:ext uri="{FF2B5EF4-FFF2-40B4-BE49-F238E27FC236}">
                <a16:creationId xmlns:a16="http://schemas.microsoft.com/office/drawing/2014/main" id="{91B1C305-507D-9B1D-E1A5-AEE4B6976F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ja-JP" altLang="en-US" dirty="0"/>
              <a:t>主観で自分の職場に点数をつける。（点数が大きいほどうまくいってる職場）</a:t>
            </a:r>
            <a:endParaRPr kumimoji="1" lang="en-US" altLang="ja-JP" dirty="0"/>
          </a:p>
          <a:p>
            <a:r>
              <a:rPr kumimoji="1" lang="ja-JP" altLang="en-US" dirty="0"/>
              <a:t>つけた点数には、意味がある。〇点をつけた理由は？</a:t>
            </a:r>
            <a:br>
              <a:rPr kumimoji="1" lang="en-US" altLang="ja-JP" dirty="0"/>
            </a:br>
            <a:r>
              <a:rPr kumimoji="1" lang="en-US" altLang="ja-JP" dirty="0"/>
              <a:t>5</a:t>
            </a:r>
            <a:r>
              <a:rPr kumimoji="1" lang="ja-JP" altLang="en-US" dirty="0"/>
              <a:t>点の職場を</a:t>
            </a:r>
            <a:r>
              <a:rPr kumimoji="1" lang="en-US" altLang="ja-JP" dirty="0"/>
              <a:t>10</a:t>
            </a:r>
            <a:r>
              <a:rPr kumimoji="1" lang="ja-JP" altLang="en-US" dirty="0"/>
              <a:t>点にするなどの、一気に解決するものは職場にとっては負担感が大きくなる。</a:t>
            </a:r>
            <a:br>
              <a:rPr kumimoji="1" lang="en-US" altLang="ja-JP" dirty="0"/>
            </a:br>
            <a:r>
              <a:rPr kumimoji="1" lang="ja-JP" altLang="en-US" dirty="0"/>
              <a:t>＋１点の職場をイメージさせることによって、実践と継続が可能な具体策をつくることを意識する。</a:t>
            </a:r>
            <a:endParaRPr kumimoji="1" lang="en-US" altLang="ja-JP" dirty="0"/>
          </a:p>
        </p:txBody>
      </p:sp>
      <p:sp>
        <p:nvSpPr>
          <p:cNvPr id="15364" name="スライド番号プレースホルダー 3">
            <a:extLst>
              <a:ext uri="{FF2B5EF4-FFF2-40B4-BE49-F238E27FC236}">
                <a16:creationId xmlns:a16="http://schemas.microsoft.com/office/drawing/2014/main" id="{26F228EE-116D-D789-5DA7-9A91C22059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pPr>
            <a:fld id="{58642071-81E2-44F8-AC07-4F41018F76B8}" type="slidenum">
              <a:rPr lang="ja-JP" altLang="en-US" smtClean="0">
                <a:latin typeface="Arial" panose="020B0604020202020204" pitchFamily="34" charset="0"/>
              </a:rPr>
              <a:pPr fontAlgn="base">
                <a:spcBef>
                  <a:spcPct val="0"/>
                </a:spcBef>
                <a:spcAft>
                  <a:spcPct val="0"/>
                </a:spcAft>
              </a:pPr>
              <a:t>5</a:t>
            </a:fld>
            <a:endParaRPr lang="ja-JP"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a:extLst>
              <a:ext uri="{FF2B5EF4-FFF2-40B4-BE49-F238E27FC236}">
                <a16:creationId xmlns:a16="http://schemas.microsoft.com/office/drawing/2014/main" id="{1B44AD03-DA42-B618-831C-8EE99D0E29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ノート プレースホルダー 2">
            <a:extLst>
              <a:ext uri="{FF2B5EF4-FFF2-40B4-BE49-F238E27FC236}">
                <a16:creationId xmlns:a16="http://schemas.microsoft.com/office/drawing/2014/main" id="{11B4CF39-CFA2-1F56-E459-5E6D87DA406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en-US" altLang="ja-JP" dirty="0"/>
              <a:t>57</a:t>
            </a:r>
            <a:r>
              <a:rPr kumimoji="1" lang="ja-JP" altLang="en-US" dirty="0"/>
              <a:t>項目の質問票から、職場のストレスに関係が深い４項目で集団分析をする。</a:t>
            </a:r>
            <a:endParaRPr kumimoji="1" lang="en-US" altLang="ja-JP" dirty="0"/>
          </a:p>
          <a:p>
            <a:r>
              <a:rPr kumimoji="1" lang="ja-JP" altLang="en-US" dirty="0"/>
              <a:t>健康リスク</a:t>
            </a:r>
            <a:r>
              <a:rPr kumimoji="1" lang="en-US" altLang="ja-JP" dirty="0"/>
              <a:t>A</a:t>
            </a:r>
            <a:r>
              <a:rPr kumimoji="1" lang="ja-JP" altLang="en-US" dirty="0"/>
              <a:t>ー仕事の量</a:t>
            </a:r>
            <a:r>
              <a:rPr kumimoji="1" lang="en-US" altLang="ja-JP" dirty="0"/>
              <a:t>×</a:t>
            </a:r>
            <a:r>
              <a:rPr kumimoji="1" lang="ja-JP" altLang="en-US" dirty="0"/>
              <a:t>コントロール度の相関</a:t>
            </a:r>
            <a:endParaRPr kumimoji="1" lang="en-US" altLang="ja-JP" dirty="0"/>
          </a:p>
          <a:p>
            <a:r>
              <a:rPr kumimoji="1" lang="ja-JP" altLang="en-US" dirty="0"/>
              <a:t>健康リスク</a:t>
            </a:r>
            <a:r>
              <a:rPr kumimoji="1" lang="en-US" altLang="ja-JP" dirty="0"/>
              <a:t>B</a:t>
            </a:r>
            <a:r>
              <a:rPr kumimoji="1" lang="ja-JP" altLang="en-US" dirty="0"/>
              <a:t>ー上司の支援</a:t>
            </a:r>
            <a:r>
              <a:rPr kumimoji="1" lang="en-US" altLang="ja-JP" dirty="0"/>
              <a:t>×</a:t>
            </a:r>
            <a:r>
              <a:rPr kumimoji="1" lang="ja-JP" altLang="en-US" dirty="0"/>
              <a:t>同僚の支援の相関</a:t>
            </a:r>
            <a:endParaRPr kumimoji="1" lang="en-US" altLang="ja-JP" dirty="0"/>
          </a:p>
          <a:p>
            <a:r>
              <a:rPr kumimoji="1" lang="ja-JP" altLang="en-US" dirty="0"/>
              <a:t>健康リスク</a:t>
            </a:r>
            <a:r>
              <a:rPr kumimoji="1" lang="en-US" altLang="ja-JP" dirty="0"/>
              <a:t>A/B</a:t>
            </a:r>
            <a:r>
              <a:rPr kumimoji="1" lang="ja-JP" altLang="en-US" dirty="0"/>
              <a:t>から総合健康リスクが計算される。</a:t>
            </a:r>
          </a:p>
        </p:txBody>
      </p:sp>
      <p:sp>
        <p:nvSpPr>
          <p:cNvPr id="4" name="スライド番号プレースホルダー 3">
            <a:extLst>
              <a:ext uri="{FF2B5EF4-FFF2-40B4-BE49-F238E27FC236}">
                <a16:creationId xmlns:a16="http://schemas.microsoft.com/office/drawing/2014/main" id="{FE83BB6D-9E91-38B7-F760-BA7C076A96AC}"/>
              </a:ext>
            </a:extLst>
          </p:cNvPr>
          <p:cNvSpPr>
            <a:spLocks noGrp="1"/>
          </p:cNvSpPr>
          <p:nvPr>
            <p:ph type="sldNum" sz="quarter" idx="5"/>
          </p:nvPr>
        </p:nvSpPr>
        <p:spPr/>
        <p:txBody>
          <a:bodyPr/>
          <a:lstStyle/>
          <a:p>
            <a:pPr>
              <a:defRPr/>
            </a:pPr>
            <a:fld id="{61ED3A68-8E0B-4D8D-84A1-B1724BE36644}" type="slidenum">
              <a:rPr lang="ja-JP" altLang="en-US" smtClean="0"/>
              <a:pPr>
                <a:defRPr/>
              </a:pPr>
              <a:t>6</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総合健康リスクは職場のストレスによる健康リスクの出現頻度を予測する数値</a:t>
            </a:r>
            <a:endParaRPr kumimoji="1" lang="en-US" altLang="ja-JP" dirty="0"/>
          </a:p>
          <a:p>
            <a:r>
              <a:rPr kumimoji="1" lang="en-US" altLang="ja-JP" dirty="0"/>
              <a:t>100</a:t>
            </a:r>
            <a:r>
              <a:rPr kumimoji="1" lang="ja-JP" altLang="en-US" dirty="0"/>
              <a:t>　全国平均</a:t>
            </a:r>
            <a:endParaRPr kumimoji="1" lang="en-US" altLang="ja-JP" dirty="0"/>
          </a:p>
          <a:p>
            <a:r>
              <a:rPr kumimoji="1" lang="en-US" altLang="ja-JP" dirty="0"/>
              <a:t>100</a:t>
            </a:r>
            <a:r>
              <a:rPr kumimoji="1" lang="ja-JP" altLang="en-US" dirty="0"/>
              <a:t>を下回ると、ストレス低め　</a:t>
            </a:r>
            <a:r>
              <a:rPr kumimoji="1" lang="en-US" altLang="ja-JP" dirty="0"/>
              <a:t>100</a:t>
            </a:r>
            <a:r>
              <a:rPr kumimoji="1" lang="ja-JP" altLang="en-US" dirty="0"/>
              <a:t>を上回るとストレス高め</a:t>
            </a:r>
            <a:endParaRPr kumimoji="1" lang="en-US" altLang="ja-JP" dirty="0"/>
          </a:p>
          <a:p>
            <a:r>
              <a:rPr kumimoji="1" lang="ja-JP" altLang="en-US" dirty="0"/>
              <a:t>特に注意したい数値　</a:t>
            </a:r>
            <a:r>
              <a:rPr kumimoji="1" lang="en-US" altLang="ja-JP" dirty="0"/>
              <a:t>120</a:t>
            </a:r>
            <a:r>
              <a:rPr kumimoji="1" lang="ja-JP" altLang="en-US" dirty="0"/>
              <a:t>　全国平均の職場よりストレスが</a:t>
            </a:r>
            <a:r>
              <a:rPr kumimoji="1" lang="en-US" altLang="ja-JP" dirty="0"/>
              <a:t>20</a:t>
            </a:r>
            <a:r>
              <a:rPr kumimoji="1" lang="ja-JP" altLang="en-US" dirty="0"/>
              <a:t>％増し　高ストレス職場と判断する</a:t>
            </a:r>
            <a:endParaRPr kumimoji="1" lang="en-US" altLang="ja-JP" dirty="0"/>
          </a:p>
          <a:p>
            <a:r>
              <a:rPr kumimoji="1" lang="ja-JP" altLang="en-US" dirty="0"/>
              <a:t>　　　　　　　　　　　　　</a:t>
            </a:r>
            <a:r>
              <a:rPr kumimoji="1" lang="en-US" altLang="ja-JP" dirty="0"/>
              <a:t>150</a:t>
            </a:r>
            <a:r>
              <a:rPr kumimoji="1" lang="ja-JP" altLang="en-US" dirty="0"/>
              <a:t>　全国平均の職場よりストレスが</a:t>
            </a:r>
            <a:r>
              <a:rPr kumimoji="1" lang="en-US" altLang="ja-JP" dirty="0"/>
              <a:t>50</a:t>
            </a:r>
            <a:r>
              <a:rPr kumimoji="1" lang="ja-JP" altLang="en-US" dirty="0"/>
              <a:t>％増し　至急対策が必要と判断する</a:t>
            </a:r>
            <a:endParaRPr kumimoji="1" lang="en-US" altLang="ja-JP" dirty="0"/>
          </a:p>
          <a:p>
            <a:r>
              <a:rPr kumimoji="1" lang="ja-JP" altLang="en-US" dirty="0"/>
              <a:t>経年結果や全社平均も参考にする。</a:t>
            </a:r>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7</a:t>
            </a:fld>
            <a:endParaRPr lang="ja-JP" altLang="en-US"/>
          </a:p>
        </p:txBody>
      </p:sp>
    </p:spTree>
    <p:extLst>
      <p:ext uri="{BB962C8B-B14F-4D97-AF65-F5344CB8AC3E}">
        <p14:creationId xmlns:p14="http://schemas.microsoft.com/office/powerpoint/2010/main" val="3176324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（ストレスチェック業者によって表示方法が異なるので、集団分析の結果を共有してもらう。共同実施者になることが望ましいが、</a:t>
            </a:r>
            <a:endParaRPr kumimoji="1" lang="en-US" altLang="ja-JP" dirty="0"/>
          </a:p>
          <a:p>
            <a:r>
              <a:rPr kumimoji="1" lang="ja-JP" altLang="en-US" dirty="0"/>
              <a:t>　産業保健スタッフの協力が得られるのであれば、結果の共有をお願いする。）</a:t>
            </a:r>
            <a:endParaRPr kumimoji="1" lang="en-US" altLang="ja-JP" dirty="0"/>
          </a:p>
          <a:p>
            <a:r>
              <a:rPr kumimoji="1" lang="ja-JP" altLang="en-US" dirty="0"/>
              <a:t>健康リスク</a:t>
            </a:r>
            <a:r>
              <a:rPr kumimoji="1" lang="en-US" altLang="ja-JP" dirty="0"/>
              <a:t>A</a:t>
            </a:r>
            <a:r>
              <a:rPr kumimoji="1" lang="ja-JP" altLang="en-US" dirty="0"/>
              <a:t>　仕事の量的負担とコントロール度の相関</a:t>
            </a:r>
            <a:br>
              <a:rPr kumimoji="1" lang="en-US" altLang="ja-JP" dirty="0"/>
            </a:br>
            <a:r>
              <a:rPr kumimoji="1" lang="ja-JP" altLang="en-US" dirty="0"/>
              <a:t>スライドで例示するのは、当該職場の全体の結果と全国平均の比較</a:t>
            </a:r>
            <a:br>
              <a:rPr kumimoji="1" lang="en-US" altLang="ja-JP" dirty="0"/>
            </a:br>
            <a:r>
              <a:rPr kumimoji="1" lang="ja-JP" altLang="en-US" dirty="0"/>
              <a:t>総合健康リスクが</a:t>
            </a:r>
            <a:r>
              <a:rPr kumimoji="1" lang="en-US" altLang="ja-JP" dirty="0"/>
              <a:t>100</a:t>
            </a:r>
            <a:r>
              <a:rPr kumimoji="1" lang="ja-JP" altLang="en-US" dirty="0"/>
              <a:t>よりも大きいか、小さいかでその職場の健康リスクを予測することができる。</a:t>
            </a:r>
            <a:br>
              <a:rPr kumimoji="1" lang="en-US" altLang="ja-JP" dirty="0"/>
            </a:br>
            <a:r>
              <a:rPr kumimoji="1" lang="ja-JP" altLang="en-US" dirty="0"/>
              <a:t>仕事のストレス判定図上では、色がついてないほうにいてるか、色が濃いほうにいてるかで判断する。</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8</a:t>
            </a:fld>
            <a:endParaRPr lang="ja-JP" altLang="en-US"/>
          </a:p>
        </p:txBody>
      </p:sp>
    </p:spTree>
    <p:extLst>
      <p:ext uri="{BB962C8B-B14F-4D97-AF65-F5344CB8AC3E}">
        <p14:creationId xmlns:p14="http://schemas.microsoft.com/office/powerpoint/2010/main" val="4113060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健康リスク</a:t>
            </a:r>
            <a:r>
              <a:rPr kumimoji="1" lang="en-US" altLang="ja-JP" dirty="0"/>
              <a:t>B</a:t>
            </a:r>
            <a:r>
              <a:rPr kumimoji="1" lang="ja-JP" altLang="en-US" dirty="0"/>
              <a:t>　上司の支援と同僚の支援の相関</a:t>
            </a:r>
            <a:br>
              <a:rPr kumimoji="1" lang="en-US" altLang="ja-JP" dirty="0"/>
            </a:br>
            <a:r>
              <a:rPr kumimoji="1" lang="ja-JP" altLang="en-US" dirty="0"/>
              <a:t>スライドで例示するのは、当該職場の全体の結果と全国平均の比較</a:t>
            </a:r>
            <a:br>
              <a:rPr kumimoji="1" lang="en-US" altLang="ja-JP" dirty="0"/>
            </a:br>
            <a:r>
              <a:rPr kumimoji="1" lang="ja-JP" altLang="en-US" dirty="0"/>
              <a:t>総合健康リスクが</a:t>
            </a:r>
            <a:r>
              <a:rPr kumimoji="1" lang="en-US" altLang="ja-JP" dirty="0"/>
              <a:t>100</a:t>
            </a:r>
            <a:r>
              <a:rPr kumimoji="1" lang="ja-JP" altLang="en-US" dirty="0"/>
              <a:t>よりも大きいか、小さいかでその職場の健康リスクを予測することができる。</a:t>
            </a:r>
            <a:br>
              <a:rPr kumimoji="1" lang="en-US" altLang="ja-JP" dirty="0"/>
            </a:br>
            <a:r>
              <a:rPr kumimoji="1" lang="ja-JP" altLang="en-US" dirty="0"/>
              <a:t>仕事のストレス判定図上では、色がついてないほうにいてるか、色が濃いほうにいてるかで判断する。</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9</a:t>
            </a:fld>
            <a:endParaRPr lang="ja-JP" altLang="en-US"/>
          </a:p>
        </p:txBody>
      </p:sp>
    </p:spTree>
    <p:extLst>
      <p:ext uri="{BB962C8B-B14F-4D97-AF65-F5344CB8AC3E}">
        <p14:creationId xmlns:p14="http://schemas.microsoft.com/office/powerpoint/2010/main" val="2699102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（ストレスチェック業者によって表示方法が異なるので、集団分析の結果を共有してもらう。共同実施者になることが望ましいが、</a:t>
            </a:r>
            <a:endParaRPr kumimoji="1" lang="en-US" altLang="ja-JP" dirty="0"/>
          </a:p>
          <a:p>
            <a:r>
              <a:rPr kumimoji="1" lang="ja-JP" altLang="en-US" dirty="0"/>
              <a:t>　産業保健スタッフの協力が得られるのであれば、結果の共有をお願いする。）</a:t>
            </a:r>
            <a:endParaRPr kumimoji="1" lang="en-US" altLang="ja-JP" dirty="0"/>
          </a:p>
          <a:p>
            <a:r>
              <a:rPr kumimoji="1" lang="ja-JP" altLang="en-US" dirty="0"/>
              <a:t>数値が出されておらず、ストレスプロフィールの平均値の図しかない場合は、図だけで判断する。</a:t>
            </a:r>
            <a:endParaRPr kumimoji="1" lang="en-US" altLang="ja-JP" dirty="0"/>
          </a:p>
          <a:p>
            <a:r>
              <a:rPr kumimoji="1" lang="ja-JP" altLang="en-US" dirty="0"/>
              <a:t>ストレスの原因因子の平均値　対象平均（自分の職場）　全社平均を引き算する。</a:t>
            </a:r>
            <a:endParaRPr kumimoji="1" lang="en-US" altLang="ja-JP" dirty="0"/>
          </a:p>
          <a:p>
            <a:r>
              <a:rPr kumimoji="1" lang="ja-JP" altLang="en-US" dirty="0"/>
              <a:t>強みは正の数字、課題は負の数字　</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10</a:t>
            </a:fld>
            <a:endParaRPr lang="ja-JP" altLang="en-US"/>
          </a:p>
        </p:txBody>
      </p:sp>
    </p:spTree>
    <p:extLst>
      <p:ext uri="{BB962C8B-B14F-4D97-AF65-F5344CB8AC3E}">
        <p14:creationId xmlns:p14="http://schemas.microsoft.com/office/powerpoint/2010/main" val="1646421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ー 1">
            <a:extLst>
              <a:ext uri="{FF2B5EF4-FFF2-40B4-BE49-F238E27FC236}">
                <a16:creationId xmlns:a16="http://schemas.microsoft.com/office/drawing/2014/main" id="{0598F27E-EF97-B41D-0F74-23A0BAB5CE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ノート プレースホルダー 2">
            <a:extLst>
              <a:ext uri="{FF2B5EF4-FFF2-40B4-BE49-F238E27FC236}">
                <a16:creationId xmlns:a16="http://schemas.microsoft.com/office/drawing/2014/main" id="{6CD09205-B07F-6756-D235-D1FE33852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ja-JP" altLang="en-US" dirty="0"/>
              <a:t>原因因子のプロフィール</a:t>
            </a:r>
            <a:endParaRPr kumimoji="1" lang="en-US" altLang="ja-JP" dirty="0"/>
          </a:p>
          <a:p>
            <a:r>
              <a:rPr kumimoji="1" lang="ja-JP" altLang="en-US" dirty="0"/>
              <a:t>全社平均より、外側にあるところが強み、全社平均より内側にあるところが課題</a:t>
            </a:r>
          </a:p>
        </p:txBody>
      </p:sp>
      <p:sp>
        <p:nvSpPr>
          <p:cNvPr id="25604" name="スライド番号プレースホルダー 3">
            <a:extLst>
              <a:ext uri="{FF2B5EF4-FFF2-40B4-BE49-F238E27FC236}">
                <a16:creationId xmlns:a16="http://schemas.microsoft.com/office/drawing/2014/main" id="{F1F7F286-E10E-12CA-FF1A-7E2CD139F4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fld id="{AA9D6194-B85E-4429-8552-4637EB1FDEA4}" type="slidenum">
              <a:rPr lang="ja-JP" altLang="en-US"/>
              <a:pPr/>
              <a:t>11</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ストレスによる心身の反応の平均値　対象平均（自分の職場）　全社平均を引き算する。</a:t>
            </a:r>
            <a:endParaRPr kumimoji="1" lang="en-US" altLang="ja-JP" dirty="0"/>
          </a:p>
          <a:p>
            <a:r>
              <a:rPr kumimoji="1" lang="ja-JP" altLang="en-US" dirty="0"/>
              <a:t>強みは正の数字、課題は負の数字　</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12</a:t>
            </a:fld>
            <a:endParaRPr lang="ja-JP" altLang="en-US"/>
          </a:p>
        </p:txBody>
      </p:sp>
    </p:spTree>
    <p:extLst>
      <p:ext uri="{BB962C8B-B14F-4D97-AF65-F5344CB8AC3E}">
        <p14:creationId xmlns:p14="http://schemas.microsoft.com/office/powerpoint/2010/main" val="3101067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ー 1">
            <a:extLst>
              <a:ext uri="{FF2B5EF4-FFF2-40B4-BE49-F238E27FC236}">
                <a16:creationId xmlns:a16="http://schemas.microsoft.com/office/drawing/2014/main" id="{DB0F24E1-6BCA-CA46-F90C-A6F9E91296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ノート プレースホルダー 2">
            <a:extLst>
              <a:ext uri="{FF2B5EF4-FFF2-40B4-BE49-F238E27FC236}">
                <a16:creationId xmlns:a16="http://schemas.microsoft.com/office/drawing/2014/main" id="{F3B78A76-4267-152F-6EC9-37A99D1C3B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ja-JP" altLang="en-US" dirty="0"/>
              <a:t>ストレスによる心身の反応のプロフィール</a:t>
            </a:r>
            <a:endParaRPr kumimoji="1" lang="en-US" altLang="ja-JP" dirty="0"/>
          </a:p>
          <a:p>
            <a:r>
              <a:rPr kumimoji="1" lang="ja-JP" altLang="en-US" dirty="0"/>
              <a:t>全社平均より、外側にあるところが強み、全社平均より内側にあるところが課題</a:t>
            </a:r>
          </a:p>
          <a:p>
            <a:endParaRPr kumimoji="1" lang="ja-JP" altLang="en-US" dirty="0"/>
          </a:p>
        </p:txBody>
      </p:sp>
      <p:sp>
        <p:nvSpPr>
          <p:cNvPr id="28676" name="スライド番号プレースホルダー 3">
            <a:extLst>
              <a:ext uri="{FF2B5EF4-FFF2-40B4-BE49-F238E27FC236}">
                <a16:creationId xmlns:a16="http://schemas.microsoft.com/office/drawing/2014/main" id="{14B7CD2C-7771-B532-FD60-9AE2A6ED1C1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fld id="{102A1B93-E373-4895-8DD4-15A8579DD705}" type="slidenum">
              <a:rPr lang="ja-JP" altLang="en-US"/>
              <a:pPr/>
              <a:t>13</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ストレス反応の影響因子の平均値　対象平均（自分の職場）　全社平均を引き算する。</a:t>
            </a:r>
            <a:endParaRPr kumimoji="1" lang="en-US" altLang="ja-JP" dirty="0"/>
          </a:p>
          <a:p>
            <a:r>
              <a:rPr kumimoji="1" lang="ja-JP" altLang="en-US" dirty="0"/>
              <a:t>強みは正の数字、課題は負の数字　</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14</a:t>
            </a:fld>
            <a:endParaRPr lang="ja-JP" altLang="en-US"/>
          </a:p>
        </p:txBody>
      </p:sp>
    </p:spTree>
    <p:extLst>
      <p:ext uri="{BB962C8B-B14F-4D97-AF65-F5344CB8AC3E}">
        <p14:creationId xmlns:p14="http://schemas.microsoft.com/office/powerpoint/2010/main" val="3361023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ストレス反応の影響因子のプロフィール</a:t>
            </a:r>
            <a:endParaRPr kumimoji="1" lang="en-US" altLang="ja-JP" dirty="0"/>
          </a:p>
          <a:p>
            <a:r>
              <a:rPr kumimoji="1" lang="ja-JP" altLang="en-US" dirty="0"/>
              <a:t>全社平均より、外側にあるところが強み、全社平均より内側にあるところが課題</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15</a:t>
            </a:fld>
            <a:endParaRPr lang="ja-JP" altLang="en-US"/>
          </a:p>
        </p:txBody>
      </p:sp>
    </p:spTree>
    <p:extLst>
      <p:ext uri="{BB962C8B-B14F-4D97-AF65-F5344CB8AC3E}">
        <p14:creationId xmlns:p14="http://schemas.microsoft.com/office/powerpoint/2010/main" val="95802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取り組むべき課題はいくつかあるが、改善のための２つのアプローチ方法について説明する。</a:t>
            </a:r>
            <a:endParaRPr kumimoji="1" lang="en-US" altLang="ja-JP" dirty="0"/>
          </a:p>
          <a:p>
            <a:r>
              <a:rPr kumimoji="1" lang="ja-JP" altLang="en-US" dirty="0"/>
              <a:t>強みと課題を抽出したら、そこから目標と具体策を作る。</a:t>
            </a:r>
            <a:br>
              <a:rPr kumimoji="1" lang="en-US" altLang="ja-JP" dirty="0"/>
            </a:br>
            <a:r>
              <a:rPr kumimoji="1" lang="ja-JP" altLang="en-US" dirty="0"/>
              <a:t>職場の課題が複数ある場合、短期目標は、２～３ケ月取り組めば成果が確認できるものを持ってくる。</a:t>
            </a:r>
            <a:endParaRPr kumimoji="1" lang="en-US" altLang="ja-JP" dirty="0"/>
          </a:p>
          <a:p>
            <a:r>
              <a:rPr kumimoji="1" lang="ja-JP" altLang="en-US" dirty="0"/>
              <a:t>変化を実感することができるので、面白くなる。</a:t>
            </a:r>
            <a:endParaRPr kumimoji="1" lang="en-US" altLang="ja-JP" dirty="0"/>
          </a:p>
          <a:p>
            <a:r>
              <a:rPr kumimoji="1" lang="ja-JP" altLang="en-US" dirty="0"/>
              <a:t>長期目標は、改善に時間はかかるが、その職場にとって必要なことに取り組む。</a:t>
            </a:r>
            <a:br>
              <a:rPr kumimoji="1" lang="en-US" altLang="ja-JP" dirty="0"/>
            </a:br>
            <a:r>
              <a:rPr kumimoji="1" lang="ja-JP" altLang="en-US" dirty="0"/>
              <a:t>〇か年計画が必要になるので、短期目標が確認できてから取り組む。</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16</a:t>
            </a:fld>
            <a:endParaRPr lang="ja-JP" altLang="en-US"/>
          </a:p>
        </p:txBody>
      </p:sp>
    </p:spTree>
    <p:extLst>
      <p:ext uri="{BB962C8B-B14F-4D97-AF65-F5344CB8AC3E}">
        <p14:creationId xmlns:p14="http://schemas.microsoft.com/office/powerpoint/2010/main" val="887712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強みと課題、それぞれの</a:t>
            </a:r>
            <a:r>
              <a:rPr kumimoji="1" lang="en-US" altLang="ja-JP" dirty="0"/>
              <a:t>TOP</a:t>
            </a:r>
            <a:r>
              <a:rPr kumimoji="1" lang="ja-JP" altLang="en-US" dirty="0"/>
              <a:t>３を書き出す。</a:t>
            </a:r>
            <a:br>
              <a:rPr kumimoji="1" lang="en-US" altLang="ja-JP" dirty="0"/>
            </a:br>
            <a:r>
              <a:rPr kumimoji="1" lang="ja-JP" altLang="en-US" dirty="0"/>
              <a:t>職場の状況をしっかりと深掘りすること。　管理監督職がこのシートを作成し、このシートを使って、実際の職場のメンバーで</a:t>
            </a:r>
            <a:endParaRPr kumimoji="1" lang="en-US" altLang="ja-JP" dirty="0"/>
          </a:p>
          <a:p>
            <a:r>
              <a:rPr kumimoji="1" lang="ja-JP" altLang="en-US" dirty="0"/>
              <a:t>状況の深掘り、目標設定、具体策の策定をする。</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17</a:t>
            </a:fld>
            <a:endParaRPr lang="ja-JP" altLang="en-US"/>
          </a:p>
        </p:txBody>
      </p:sp>
    </p:spTree>
    <p:extLst>
      <p:ext uri="{BB962C8B-B14F-4D97-AF65-F5344CB8AC3E}">
        <p14:creationId xmlns:p14="http://schemas.microsoft.com/office/powerpoint/2010/main" val="1164260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ワークショップから生まれてきたアイデアでうまくいったものを紹介する。</a:t>
            </a:r>
            <a:endParaRPr kumimoji="1" lang="en-US" altLang="ja-JP" dirty="0"/>
          </a:p>
          <a:p>
            <a:r>
              <a:rPr kumimoji="1" lang="ja-JP" altLang="en-US" dirty="0"/>
              <a:t>自分の職場で取り組んでうまくいったことがあれば、それに差し替え可</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18</a:t>
            </a:fld>
            <a:endParaRPr lang="ja-JP" altLang="en-US"/>
          </a:p>
        </p:txBody>
      </p:sp>
    </p:spTree>
    <p:extLst>
      <p:ext uri="{BB962C8B-B14F-4D97-AF65-F5344CB8AC3E}">
        <p14:creationId xmlns:p14="http://schemas.microsoft.com/office/powerpoint/2010/main" val="851815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ストレスチェックの結果をもとに、自分のストレスに向きあい、ストレスに対処できる方法を身に着けるための研修を実施する。</a:t>
            </a:r>
            <a:endParaRPr kumimoji="1" lang="en-US" altLang="ja-JP" dirty="0"/>
          </a:p>
          <a:p>
            <a:r>
              <a:rPr kumimoji="1" lang="ja-JP" altLang="en-US" dirty="0"/>
              <a:t>外部講師を呼ぶ場合もあるが、予算化できてない場合は、お互いのストレス発散法について話し合うなど、</a:t>
            </a:r>
            <a:endParaRPr kumimoji="1" lang="en-US" altLang="ja-JP" dirty="0"/>
          </a:p>
          <a:p>
            <a:r>
              <a:rPr kumimoji="1" lang="ja-JP" altLang="en-US" dirty="0"/>
              <a:t>可能な範囲で取り組むのも可。</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19</a:t>
            </a:fld>
            <a:endParaRPr lang="ja-JP" altLang="en-US"/>
          </a:p>
        </p:txBody>
      </p:sp>
    </p:spTree>
    <p:extLst>
      <p:ext uri="{BB962C8B-B14F-4D97-AF65-F5344CB8AC3E}">
        <p14:creationId xmlns:p14="http://schemas.microsoft.com/office/powerpoint/2010/main" val="1132348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ストレスチェック義務化直前にモデル実施した職場の例</a:t>
            </a:r>
            <a:endParaRPr kumimoji="1" lang="en-US" altLang="ja-JP" dirty="0"/>
          </a:p>
          <a:p>
            <a:r>
              <a:rPr kumimoji="1" lang="ja-JP" altLang="en-US" dirty="0"/>
              <a:t>事前にストレスチェックを実施し、自分のストレスに向きあう。各人で目標設定（ゆるくて可）</a:t>
            </a:r>
            <a:endParaRPr kumimoji="1" lang="en-US" altLang="ja-JP" dirty="0"/>
          </a:p>
          <a:p>
            <a:r>
              <a:rPr kumimoji="1" lang="ja-JP" altLang="en-US" dirty="0"/>
              <a:t>半年間　月１セルフケア研修を実施　終業後に１時間　食事会セットで開催</a:t>
            </a:r>
            <a:endParaRPr kumimoji="1" lang="en-US" altLang="ja-JP" dirty="0"/>
          </a:p>
          <a:p>
            <a:r>
              <a:rPr kumimoji="1" lang="ja-JP" altLang="en-US" dirty="0"/>
              <a:t>半年後にストレスチェックを実施して効果判定</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20</a:t>
            </a:fld>
            <a:endParaRPr lang="ja-JP" altLang="en-US"/>
          </a:p>
        </p:txBody>
      </p:sp>
    </p:spTree>
    <p:extLst>
      <p:ext uri="{BB962C8B-B14F-4D97-AF65-F5344CB8AC3E}">
        <p14:creationId xmlns:p14="http://schemas.microsoft.com/office/powerpoint/2010/main" val="2542342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セルフケア研修の取組前後を比較する。</a:t>
            </a:r>
            <a:endParaRPr kumimoji="1" lang="en-US" altLang="ja-JP" dirty="0"/>
          </a:p>
          <a:p>
            <a:r>
              <a:rPr kumimoji="1" lang="ja-JP" altLang="en-US" dirty="0"/>
              <a:t>仕事の質と仕事の量は、業務多忙になったため、悪化が見られた。</a:t>
            </a:r>
            <a:endParaRPr kumimoji="1" lang="en-US" altLang="ja-JP" dirty="0"/>
          </a:p>
          <a:p>
            <a:r>
              <a:rPr kumimoji="1" lang="ja-JP" altLang="en-US" dirty="0"/>
              <a:t>職場の対人関係のストレスは改善した。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21</a:t>
            </a:fld>
            <a:endParaRPr lang="ja-JP" altLang="en-US"/>
          </a:p>
        </p:txBody>
      </p:sp>
    </p:spTree>
    <p:extLst>
      <p:ext uri="{BB962C8B-B14F-4D97-AF65-F5344CB8AC3E}">
        <p14:creationId xmlns:p14="http://schemas.microsoft.com/office/powerpoint/2010/main" val="2107078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セルフケア研修でストレスに対処する方法を学んでいるので、６つの指標のうち４つ改善</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22</a:t>
            </a:fld>
            <a:endParaRPr lang="ja-JP" altLang="en-US"/>
          </a:p>
        </p:txBody>
      </p:sp>
    </p:spTree>
    <p:extLst>
      <p:ext uri="{BB962C8B-B14F-4D97-AF65-F5344CB8AC3E}">
        <p14:creationId xmlns:p14="http://schemas.microsoft.com/office/powerpoint/2010/main" val="2432977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同僚のサポート、仕事や生活の満足度が改善した。</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23</a:t>
            </a:fld>
            <a:endParaRPr lang="ja-JP" altLang="en-US"/>
          </a:p>
        </p:txBody>
      </p:sp>
    </p:spTree>
    <p:extLst>
      <p:ext uri="{BB962C8B-B14F-4D97-AF65-F5344CB8AC3E}">
        <p14:creationId xmlns:p14="http://schemas.microsoft.com/office/powerpoint/2010/main" val="625199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仕事のストレス判定図では、同僚の支援があがった。</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24</a:t>
            </a:fld>
            <a:endParaRPr lang="ja-JP" altLang="en-US"/>
          </a:p>
        </p:txBody>
      </p:sp>
    </p:spTree>
    <p:extLst>
      <p:ext uri="{BB962C8B-B14F-4D97-AF65-F5344CB8AC3E}">
        <p14:creationId xmlns:p14="http://schemas.microsoft.com/office/powerpoint/2010/main" val="1345304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研修実施後、１年経過して状況確認</a:t>
            </a:r>
            <a:endParaRPr kumimoji="1" lang="en-US" altLang="ja-JP" dirty="0"/>
          </a:p>
          <a:p>
            <a:r>
              <a:rPr kumimoji="1" lang="ja-JP" altLang="en-US" dirty="0"/>
              <a:t>離職者ゼロ、業績</a:t>
            </a:r>
            <a:r>
              <a:rPr kumimoji="1" lang="en-US" altLang="ja-JP" dirty="0"/>
              <a:t>10</a:t>
            </a:r>
            <a:r>
              <a:rPr kumimoji="1" lang="ja-JP" altLang="en-US" dirty="0"/>
              <a:t>％</a:t>
            </a:r>
            <a:r>
              <a:rPr kumimoji="1" lang="en-US" altLang="ja-JP" dirty="0"/>
              <a:t>UP</a:t>
            </a:r>
            <a:r>
              <a:rPr kumimoji="1" lang="ja-JP" altLang="en-US" dirty="0"/>
              <a:t>で事業主にとっては、喜ばしい成果を確認することができた。</a:t>
            </a:r>
            <a:br>
              <a:rPr kumimoji="1" lang="en-US" altLang="ja-JP" dirty="0"/>
            </a:br>
            <a:r>
              <a:rPr kumimoji="1" lang="ja-JP" altLang="en-US" dirty="0"/>
              <a:t>研修を一緒に受講することで、職場内に共通の言語ができた。</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25</a:t>
            </a:fld>
            <a:endParaRPr lang="ja-JP" altLang="en-US"/>
          </a:p>
        </p:txBody>
      </p:sp>
    </p:spTree>
    <p:extLst>
      <p:ext uri="{BB962C8B-B14F-4D97-AF65-F5344CB8AC3E}">
        <p14:creationId xmlns:p14="http://schemas.microsoft.com/office/powerpoint/2010/main" val="2150371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面談の場を活用する場合。保健師等が全員面談する例を説明しているが、管理監督職が人事考課の面談をする場を活用して</a:t>
            </a:r>
            <a:endParaRPr kumimoji="1" lang="en-US" altLang="ja-JP" dirty="0"/>
          </a:p>
          <a:p>
            <a:r>
              <a:rPr kumimoji="1" lang="ja-JP" altLang="en-US" dirty="0"/>
              <a:t>職場での困りごと、どうなればいいと思うかを聞き取るのも参考になる。</a:t>
            </a:r>
            <a:endParaRPr kumimoji="1" lang="en-US" altLang="ja-JP" dirty="0"/>
          </a:p>
          <a:p>
            <a:endParaRPr kumimoji="1" lang="en-US" altLang="ja-JP" dirty="0"/>
          </a:p>
          <a:p>
            <a:r>
              <a:rPr kumimoji="1" lang="ja-JP" altLang="en-US" dirty="0"/>
              <a:t>管理監督職との１</a:t>
            </a:r>
            <a:r>
              <a:rPr kumimoji="1" lang="en-US" altLang="ja-JP" dirty="0"/>
              <a:t>on</a:t>
            </a:r>
            <a:r>
              <a:rPr kumimoji="1" lang="ja-JP" altLang="en-US" dirty="0"/>
              <a:t>１　全員面談が困難な場合（拠点がバラバラ、人数が多いなど）に実施。</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26</a:t>
            </a:fld>
            <a:endParaRPr lang="ja-JP" altLang="en-US"/>
          </a:p>
        </p:txBody>
      </p:sp>
    </p:spTree>
    <p:extLst>
      <p:ext uri="{BB962C8B-B14F-4D97-AF65-F5344CB8AC3E}">
        <p14:creationId xmlns:p14="http://schemas.microsoft.com/office/powerpoint/2010/main" val="2915328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ー 1">
            <a:extLst>
              <a:ext uri="{FF2B5EF4-FFF2-40B4-BE49-F238E27FC236}">
                <a16:creationId xmlns:a16="http://schemas.microsoft.com/office/drawing/2014/main" id="{DCFB0038-C594-A3F9-E89A-1777B39980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ー 2">
            <a:extLst>
              <a:ext uri="{FF2B5EF4-FFF2-40B4-BE49-F238E27FC236}">
                <a16:creationId xmlns:a16="http://schemas.microsoft.com/office/drawing/2014/main" id="{7E7084FC-DA0B-6BF9-C168-0E87B46855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全員面談の具体例（動画内のスライドは補足的面談になっている）</a:t>
            </a:r>
            <a:endParaRPr lang="en-US" altLang="ja-JP" dirty="0"/>
          </a:p>
          <a:p>
            <a:r>
              <a:rPr lang="ja-JP" altLang="en-US" dirty="0"/>
              <a:t>保健師が全員面談を実施した場合の事例。</a:t>
            </a:r>
            <a:endParaRPr lang="en-US" altLang="ja-JP" dirty="0"/>
          </a:p>
          <a:p>
            <a:r>
              <a:rPr lang="ja-JP" altLang="en-US" dirty="0"/>
              <a:t>ご自身の面談例に差し替え可</a:t>
            </a:r>
          </a:p>
        </p:txBody>
      </p:sp>
      <p:sp>
        <p:nvSpPr>
          <p:cNvPr id="46084" name="スライド番号プレースホルダー 3">
            <a:extLst>
              <a:ext uri="{FF2B5EF4-FFF2-40B4-BE49-F238E27FC236}">
                <a16:creationId xmlns:a16="http://schemas.microsoft.com/office/drawing/2014/main" id="{4B9AA64D-7F4F-A663-EDA4-EA9ED8A815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pPr>
            <a:fld id="{416F6937-187F-4B61-BE33-2F801DB04E0E}" type="slidenum">
              <a:rPr lang="ja-JP" altLang="en-US" smtClean="0">
                <a:latin typeface="Arial" panose="020B0604020202020204" pitchFamily="34" charset="0"/>
              </a:rPr>
              <a:pPr fontAlgn="base">
                <a:spcBef>
                  <a:spcPct val="0"/>
                </a:spcBef>
                <a:spcAft>
                  <a:spcPct val="0"/>
                </a:spcAft>
              </a:pPr>
              <a:t>27</a:t>
            </a:fld>
            <a:endParaRPr lang="ja-JP"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管理監督職の１</a:t>
            </a:r>
            <a:r>
              <a:rPr kumimoji="1" lang="en-US" altLang="ja-JP" dirty="0"/>
              <a:t>on</a:t>
            </a:r>
            <a:r>
              <a:rPr kumimoji="1" lang="ja-JP" altLang="en-US" dirty="0"/>
              <a:t>１で実施することを確認する・</a:t>
            </a:r>
            <a:endParaRPr kumimoji="1" lang="en-US" altLang="ja-JP" dirty="0"/>
          </a:p>
          <a:p>
            <a:r>
              <a:rPr kumimoji="1" lang="ja-JP" altLang="en-US" dirty="0"/>
              <a:t>・結果を見て、どう思ったか？</a:t>
            </a:r>
            <a:endParaRPr kumimoji="1" lang="en-US" altLang="ja-JP" dirty="0"/>
          </a:p>
          <a:p>
            <a:r>
              <a:rPr kumimoji="1" lang="ja-JP" altLang="en-US" dirty="0"/>
              <a:t>・アクションチェックリストの活用　（ダウンロードページでは非該当欄がない）</a:t>
            </a:r>
            <a:endParaRPr kumimoji="1" lang="en-US" altLang="ja-JP" dirty="0"/>
          </a:p>
          <a:p>
            <a:r>
              <a:rPr kumimoji="1" lang="ja-JP" altLang="en-US" dirty="0"/>
              <a:t>・ヒアリングをしながら、管理職自身が職場で取り組めそうな対策を引き出す。</a:t>
            </a:r>
            <a:endParaRPr kumimoji="1" lang="en-US" altLang="ja-JP" dirty="0"/>
          </a:p>
          <a:p>
            <a:endParaRPr kumimoji="1" lang="en-US" altLang="ja-JP" dirty="0"/>
          </a:p>
          <a:p>
            <a:r>
              <a:rPr kumimoji="1" lang="ja-JP" altLang="en-US" dirty="0"/>
              <a:t>結果は１年後のストレスチェックで成果を確認する。</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28</a:t>
            </a:fld>
            <a:endParaRPr lang="ja-JP" altLang="en-US"/>
          </a:p>
        </p:txBody>
      </p:sp>
    </p:spTree>
    <p:extLst>
      <p:ext uri="{BB962C8B-B14F-4D97-AF65-F5344CB8AC3E}">
        <p14:creationId xmlns:p14="http://schemas.microsoft.com/office/powerpoint/2010/main" val="2598311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アクションチェックリスト　</a:t>
            </a:r>
            <a:r>
              <a:rPr kumimoji="1" lang="en-US" altLang="ja-JP" dirty="0"/>
              <a:t>A</a:t>
            </a:r>
            <a:r>
              <a:rPr kumimoji="1" lang="ja-JP" altLang="en-US" dirty="0"/>
              <a:t>～</a:t>
            </a:r>
            <a:r>
              <a:rPr kumimoji="1" lang="en-US" altLang="ja-JP" dirty="0"/>
              <a:t>F</a:t>
            </a:r>
            <a:r>
              <a:rPr kumimoji="1" lang="ja-JP" altLang="en-US" dirty="0"/>
              <a:t>の６つの領域　</a:t>
            </a:r>
            <a:r>
              <a:rPr kumimoji="1" lang="en-US" altLang="ja-JP" dirty="0"/>
              <a:t>30</a:t>
            </a:r>
            <a:r>
              <a:rPr kumimoji="1" lang="ja-JP" altLang="en-US" dirty="0"/>
              <a:t>問</a:t>
            </a:r>
            <a:endParaRPr kumimoji="1" lang="en-US" altLang="ja-JP" dirty="0"/>
          </a:p>
          <a:p>
            <a:r>
              <a:rPr kumimoji="1" lang="ja-JP" altLang="en-US" dirty="0"/>
              <a:t>それぞれの項目ができているかどうかを判断する。　右横の◎○はそれぞれの項目に取り組むとストレスチェック結果のどこに</a:t>
            </a:r>
            <a:endParaRPr kumimoji="1" lang="en-US" altLang="ja-JP" dirty="0"/>
          </a:p>
          <a:p>
            <a:r>
              <a:rPr kumimoji="1" lang="ja-JP" altLang="en-US" dirty="0"/>
              <a:t>影響があるか印がついてる。（別途、ヒント集を使う場合もあり。）</a:t>
            </a:r>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29</a:t>
            </a:fld>
            <a:endParaRPr lang="ja-JP" altLang="en-US"/>
          </a:p>
        </p:txBody>
      </p:sp>
    </p:spTree>
    <p:extLst>
      <p:ext uri="{BB962C8B-B14F-4D97-AF65-F5344CB8AC3E}">
        <p14:creationId xmlns:p14="http://schemas.microsoft.com/office/powerpoint/2010/main" val="1197386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アクションチェックリスト　</a:t>
            </a:r>
            <a:r>
              <a:rPr kumimoji="1" lang="en-US" altLang="ja-JP"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a:t>
            </a: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r>
              <a:rPr kumimoji="1" lang="en-US" altLang="ja-JP"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F</a:t>
            </a: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の６つの領域　</a:t>
            </a:r>
            <a:r>
              <a:rPr kumimoji="1" lang="en-US" altLang="ja-JP"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30</a:t>
            </a: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問</a:t>
            </a:r>
            <a:endParaRPr kumimoji="1" lang="en-US" altLang="ja-JP"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それぞれの項目ができているかどうかを判断する。　右横の◎○はそれぞれの項目に取り組むとストレスチェック結果のどこに</a:t>
            </a:r>
            <a:endParaRPr kumimoji="1" lang="en-US" altLang="ja-JP"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影響があるか印がついてる。（別途、ヒント集を使う場合もあり。）</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9090CB9-580A-4085-B316-C73896272BDD}" type="slidenum">
              <a:rPr lang="ja-JP" altLang="en-US" smtClean="0"/>
              <a:pPr>
                <a:defRPr/>
              </a:pPr>
              <a:t>30</a:t>
            </a:fld>
            <a:endParaRPr lang="ja-JP" altLang="en-US"/>
          </a:p>
        </p:txBody>
      </p:sp>
    </p:spTree>
    <p:extLst>
      <p:ext uri="{BB962C8B-B14F-4D97-AF65-F5344CB8AC3E}">
        <p14:creationId xmlns:p14="http://schemas.microsoft.com/office/powerpoint/2010/main" val="2631574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ー 1">
            <a:extLst>
              <a:ext uri="{FF2B5EF4-FFF2-40B4-BE49-F238E27FC236}">
                <a16:creationId xmlns:a16="http://schemas.microsoft.com/office/drawing/2014/main" id="{45283B62-4DCC-A479-D03B-D4E31F7CD0C9}"/>
              </a:ext>
            </a:extLst>
          </p:cNvPr>
          <p:cNvSpPr>
            <a:spLocks noGrp="1" noRot="1" noChangeAspect="1" noChangeArrowheads="1" noTextEdit="1"/>
          </p:cNvSpPr>
          <p:nvPr>
            <p:ph type="sldImg" idx="4294967295"/>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ノート プレースホルダー 2">
            <a:extLst>
              <a:ext uri="{FF2B5EF4-FFF2-40B4-BE49-F238E27FC236}">
                <a16:creationId xmlns:a16="http://schemas.microsoft.com/office/drawing/2014/main" id="{57E05C3F-A413-9C74-B5A1-D0E486451483}"/>
              </a:ext>
            </a:extLst>
          </p:cNvPr>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生産性本部の調査結果</a:t>
            </a:r>
            <a:endParaRPr lang="en-US" altLang="ja-JP" dirty="0"/>
          </a:p>
          <a:p>
            <a:r>
              <a:rPr lang="ja-JP" altLang="en-US" dirty="0"/>
              <a:t>職場内のコミュニケーションと心の病の増減を調べた。</a:t>
            </a:r>
            <a:endParaRPr lang="en-US" altLang="ja-JP" dirty="0"/>
          </a:p>
          <a:p>
            <a:r>
              <a:rPr lang="ja-JP" altLang="en-US" dirty="0"/>
              <a:t>心の病が増加したと答えた企業と、心の病が減少したと答えている企業では、</a:t>
            </a:r>
            <a:endParaRPr lang="en-US" altLang="ja-JP" dirty="0"/>
          </a:p>
          <a:p>
            <a:r>
              <a:rPr lang="ja-JP" altLang="en-US" dirty="0"/>
              <a:t>「コミュニケーションが減った」「個人でする仕事が増えた」「助け合いが減った」と答えている割合が多い</a:t>
            </a:r>
            <a:endParaRPr lang="en-US" altLang="ja-JP" dirty="0"/>
          </a:p>
          <a:p>
            <a:r>
              <a:rPr lang="ja-JP" altLang="en-US" dirty="0"/>
              <a:t>職場内のコミュニケーションが改善すると、心の病は予防できる。</a:t>
            </a:r>
            <a:endParaRPr lang="en-US" altLang="ja-JP" dirty="0"/>
          </a:p>
          <a:p>
            <a:r>
              <a:rPr lang="ja-JP" altLang="en-US" dirty="0"/>
              <a:t>職場環境改善活動に取り組むと、職場内のコミュニケーションが改善する。</a:t>
            </a:r>
          </a:p>
        </p:txBody>
      </p:sp>
      <p:sp>
        <p:nvSpPr>
          <p:cNvPr id="48132" name="スライド番号プレースホルダー 3">
            <a:extLst>
              <a:ext uri="{FF2B5EF4-FFF2-40B4-BE49-F238E27FC236}">
                <a16:creationId xmlns:a16="http://schemas.microsoft.com/office/drawing/2014/main" id="{C7EE5F6E-876D-343B-E661-2C29FCBADD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pPr>
            <a:fld id="{0BF473CF-EE23-44CF-BA2B-B4D7B767D365}" type="slidenum">
              <a:rPr kumimoji="0" lang="ja-JP" altLang="en-US" smtClean="0">
                <a:latin typeface="Arial" panose="020B0604020202020204" pitchFamily="34" charset="0"/>
              </a:rPr>
              <a:pPr fontAlgn="base">
                <a:spcBef>
                  <a:spcPct val="0"/>
                </a:spcBef>
                <a:spcAft>
                  <a:spcPct val="0"/>
                </a:spcAft>
              </a:pPr>
              <a:t>31</a:t>
            </a:fld>
            <a:endParaRPr kumimoji="0" lang="ja-JP"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a:extLst>
              <a:ext uri="{FF2B5EF4-FFF2-40B4-BE49-F238E27FC236}">
                <a16:creationId xmlns:a16="http://schemas.microsoft.com/office/drawing/2014/main" id="{8C896F75-6BC2-2D01-D47A-54EA3C23FDDF}"/>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553236CC-1A81-CE09-90F6-909D03FDAEAC}"/>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D5E351F4-92F0-F4A0-E9E3-DE63CEBB1C98}"/>
              </a:ext>
            </a:extLst>
          </p:cNvPr>
          <p:cNvSpPr>
            <a:spLocks noGrp="1"/>
          </p:cNvSpPr>
          <p:nvPr>
            <p:ph type="sldNum" sz="quarter" idx="12"/>
          </p:nvPr>
        </p:nvSpPr>
        <p:spPr/>
        <p:txBody>
          <a:bodyPr/>
          <a:lstStyle>
            <a:lvl1pPr>
              <a:defRPr/>
            </a:lvl1pPr>
          </a:lstStyle>
          <a:p>
            <a:pPr>
              <a:defRPr/>
            </a:pPr>
            <a:fld id="{28C23A97-7168-489A-8211-590488A35FF2}" type="slidenum">
              <a:rPr lang="en-US" altLang="ja-JP"/>
              <a:pPr>
                <a:defRPr/>
              </a:pPr>
              <a:t>‹#›</a:t>
            </a:fld>
            <a:endParaRPr lang="en-US" altLang="ja-JP"/>
          </a:p>
        </p:txBody>
      </p:sp>
    </p:spTree>
    <p:extLst>
      <p:ext uri="{BB962C8B-B14F-4D97-AF65-F5344CB8AC3E}">
        <p14:creationId xmlns:p14="http://schemas.microsoft.com/office/powerpoint/2010/main" val="1425015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A2DC62E5-549E-E9CC-EAF8-75AE584903A9}"/>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BD55C32E-AC59-0803-C5B3-76A8AB301719}"/>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45595F1E-5853-200C-834A-9B3B6C8160EA}"/>
              </a:ext>
            </a:extLst>
          </p:cNvPr>
          <p:cNvSpPr>
            <a:spLocks noGrp="1"/>
          </p:cNvSpPr>
          <p:nvPr>
            <p:ph type="sldNum" sz="quarter" idx="12"/>
          </p:nvPr>
        </p:nvSpPr>
        <p:spPr/>
        <p:txBody>
          <a:bodyPr/>
          <a:lstStyle>
            <a:lvl1pPr>
              <a:defRPr/>
            </a:lvl1pPr>
          </a:lstStyle>
          <a:p>
            <a:pPr>
              <a:defRPr/>
            </a:pPr>
            <a:fld id="{14797005-CF31-4C4E-8176-DD9A603072CC}" type="slidenum">
              <a:rPr lang="en-US" altLang="ja-JP"/>
              <a:pPr>
                <a:defRPr/>
              </a:pPr>
              <a:t>‹#›</a:t>
            </a:fld>
            <a:endParaRPr lang="en-US" altLang="ja-JP"/>
          </a:p>
        </p:txBody>
      </p:sp>
    </p:spTree>
    <p:extLst>
      <p:ext uri="{BB962C8B-B14F-4D97-AF65-F5344CB8AC3E}">
        <p14:creationId xmlns:p14="http://schemas.microsoft.com/office/powerpoint/2010/main" val="246393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31736064-8DBD-C767-CE7F-8AC78B071BA9}"/>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2037102B-DA22-DA2F-3849-A9723232344C}"/>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07172ED2-F348-D894-DD7B-CC7E5C798B6D}"/>
              </a:ext>
            </a:extLst>
          </p:cNvPr>
          <p:cNvSpPr>
            <a:spLocks noGrp="1"/>
          </p:cNvSpPr>
          <p:nvPr>
            <p:ph type="sldNum" sz="quarter" idx="12"/>
          </p:nvPr>
        </p:nvSpPr>
        <p:spPr/>
        <p:txBody>
          <a:bodyPr/>
          <a:lstStyle>
            <a:lvl1pPr>
              <a:defRPr/>
            </a:lvl1pPr>
          </a:lstStyle>
          <a:p>
            <a:pPr>
              <a:defRPr/>
            </a:pPr>
            <a:fld id="{1BFD1394-D078-4913-9C6B-C725A6D5DB2F}" type="slidenum">
              <a:rPr lang="en-US" altLang="ja-JP"/>
              <a:pPr>
                <a:defRPr/>
              </a:pPr>
              <a:t>‹#›</a:t>
            </a:fld>
            <a:endParaRPr lang="en-US" altLang="ja-JP"/>
          </a:p>
        </p:txBody>
      </p:sp>
    </p:spTree>
    <p:extLst>
      <p:ext uri="{BB962C8B-B14F-4D97-AF65-F5344CB8AC3E}">
        <p14:creationId xmlns:p14="http://schemas.microsoft.com/office/powerpoint/2010/main" val="2122276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AEA795BA-532B-B1B8-0D5A-8FFD2F8A9650}"/>
              </a:ext>
            </a:extLst>
          </p:cNvPr>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a:extLst>
              <a:ext uri="{FF2B5EF4-FFF2-40B4-BE49-F238E27FC236}">
                <a16:creationId xmlns:a16="http://schemas.microsoft.com/office/drawing/2014/main" id="{542A95DC-5574-DB5A-8D41-7D6AA74D619D}"/>
              </a:ext>
            </a:extLst>
          </p:cNvPr>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a:extLst>
              <a:ext uri="{FF2B5EF4-FFF2-40B4-BE49-F238E27FC236}">
                <a16:creationId xmlns:a16="http://schemas.microsoft.com/office/drawing/2014/main" id="{34615B4A-F4AB-98A8-5972-63CCB2BDBE64}"/>
              </a:ext>
            </a:extLst>
          </p:cNvPr>
          <p:cNvSpPr>
            <a:spLocks noGrp="1"/>
          </p:cNvSpPr>
          <p:nvPr>
            <p:ph type="sldNum" sz="quarter" idx="12"/>
          </p:nvPr>
        </p:nvSpPr>
        <p:spPr/>
        <p:txBody>
          <a:bodyPr/>
          <a:lstStyle>
            <a:lvl1pPr>
              <a:defRPr/>
            </a:lvl1pPr>
          </a:lstStyle>
          <a:p>
            <a:pPr>
              <a:defRPr/>
            </a:pPr>
            <a:fld id="{FE144260-3B62-4FF3-8A1D-3E29344CDA0F}" type="slidenum">
              <a:rPr lang="en-US" altLang="ja-JP"/>
              <a:pPr>
                <a:defRPr/>
              </a:pPr>
              <a:t>‹#›</a:t>
            </a:fld>
            <a:endParaRPr lang="en-US" altLang="ja-JP"/>
          </a:p>
        </p:txBody>
      </p:sp>
    </p:spTree>
    <p:extLst>
      <p:ext uri="{BB962C8B-B14F-4D97-AF65-F5344CB8AC3E}">
        <p14:creationId xmlns:p14="http://schemas.microsoft.com/office/powerpoint/2010/main" val="3188377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61F5E361-8B4E-46FB-DC93-FCBC40A3E5D6}"/>
              </a:ext>
            </a:extLst>
          </p:cNvPr>
          <p:cNvSpPr>
            <a:spLocks noGrp="1"/>
          </p:cNvSpPr>
          <p:nvPr>
            <p:ph type="dt" sz="half" idx="10"/>
          </p:nvPr>
        </p:nvSpPr>
        <p:spPr/>
        <p:txBody>
          <a:bodyPr/>
          <a:lstStyle>
            <a:lvl1pPr>
              <a:defRPr/>
            </a:lvl1pPr>
          </a:lstStyle>
          <a:p>
            <a:pPr>
              <a:defRPr/>
            </a:pPr>
            <a:endParaRPr lang="en-US" altLang="ja-JP"/>
          </a:p>
        </p:txBody>
      </p:sp>
      <p:sp>
        <p:nvSpPr>
          <p:cNvPr id="8" name="フッター プレースホルダー 4">
            <a:extLst>
              <a:ext uri="{FF2B5EF4-FFF2-40B4-BE49-F238E27FC236}">
                <a16:creationId xmlns:a16="http://schemas.microsoft.com/office/drawing/2014/main" id="{55EFA2BF-0BC9-6B28-38A1-48933681237C}"/>
              </a:ext>
            </a:extLst>
          </p:cNvPr>
          <p:cNvSpPr>
            <a:spLocks noGrp="1"/>
          </p:cNvSpPr>
          <p:nvPr>
            <p:ph type="ftr" sz="quarter" idx="11"/>
          </p:nvPr>
        </p:nvSpPr>
        <p:spPr/>
        <p:txBody>
          <a:bodyPr/>
          <a:lstStyle>
            <a:lvl1pPr>
              <a:defRPr/>
            </a:lvl1pPr>
          </a:lstStyle>
          <a:p>
            <a:pPr>
              <a:defRPr/>
            </a:pPr>
            <a:endParaRPr lang="en-US" altLang="ja-JP"/>
          </a:p>
        </p:txBody>
      </p:sp>
      <p:sp>
        <p:nvSpPr>
          <p:cNvPr id="9" name="スライド番号プレースホルダー 5">
            <a:extLst>
              <a:ext uri="{FF2B5EF4-FFF2-40B4-BE49-F238E27FC236}">
                <a16:creationId xmlns:a16="http://schemas.microsoft.com/office/drawing/2014/main" id="{C9ECB4BA-71C8-D6A0-6450-CFB551A73A4F}"/>
              </a:ext>
            </a:extLst>
          </p:cNvPr>
          <p:cNvSpPr>
            <a:spLocks noGrp="1"/>
          </p:cNvSpPr>
          <p:nvPr>
            <p:ph type="sldNum" sz="quarter" idx="12"/>
          </p:nvPr>
        </p:nvSpPr>
        <p:spPr/>
        <p:txBody>
          <a:bodyPr/>
          <a:lstStyle>
            <a:lvl1pPr>
              <a:defRPr/>
            </a:lvl1pPr>
          </a:lstStyle>
          <a:p>
            <a:pPr>
              <a:defRPr/>
            </a:pPr>
            <a:fld id="{AF429F3A-C6BC-4784-A2A3-A13E2203D36F}" type="slidenum">
              <a:rPr lang="en-US" altLang="ja-JP"/>
              <a:pPr>
                <a:defRPr/>
              </a:pPr>
              <a:t>‹#›</a:t>
            </a:fld>
            <a:endParaRPr lang="en-US" altLang="ja-JP"/>
          </a:p>
        </p:txBody>
      </p:sp>
    </p:spTree>
    <p:extLst>
      <p:ext uri="{BB962C8B-B14F-4D97-AF65-F5344CB8AC3E}">
        <p14:creationId xmlns:p14="http://schemas.microsoft.com/office/powerpoint/2010/main" val="2769318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4799CBD4-A923-6EB9-7CCD-0906831E3A70}"/>
              </a:ext>
            </a:extLst>
          </p:cNvPr>
          <p:cNvSpPr>
            <a:spLocks noGrp="1"/>
          </p:cNvSpPr>
          <p:nvPr>
            <p:ph type="dt" sz="half" idx="10"/>
          </p:nvPr>
        </p:nvSpPr>
        <p:spPr/>
        <p:txBody>
          <a:bodyPr/>
          <a:lstStyle>
            <a:lvl1pPr>
              <a:defRPr/>
            </a:lvl1pPr>
          </a:lstStyle>
          <a:p>
            <a:pPr>
              <a:defRPr/>
            </a:pPr>
            <a:endParaRPr lang="en-US" altLang="ja-JP"/>
          </a:p>
        </p:txBody>
      </p:sp>
      <p:sp>
        <p:nvSpPr>
          <p:cNvPr id="4" name="フッター プレースホルダー 4">
            <a:extLst>
              <a:ext uri="{FF2B5EF4-FFF2-40B4-BE49-F238E27FC236}">
                <a16:creationId xmlns:a16="http://schemas.microsoft.com/office/drawing/2014/main" id="{ABA5ED82-DB67-333C-F24F-D1F734F1D416}"/>
              </a:ext>
            </a:extLst>
          </p:cNvPr>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ー 5">
            <a:extLst>
              <a:ext uri="{FF2B5EF4-FFF2-40B4-BE49-F238E27FC236}">
                <a16:creationId xmlns:a16="http://schemas.microsoft.com/office/drawing/2014/main" id="{1706E7C0-29EA-01F6-CD3C-98C682B19DF4}"/>
              </a:ext>
            </a:extLst>
          </p:cNvPr>
          <p:cNvSpPr>
            <a:spLocks noGrp="1"/>
          </p:cNvSpPr>
          <p:nvPr>
            <p:ph type="sldNum" sz="quarter" idx="12"/>
          </p:nvPr>
        </p:nvSpPr>
        <p:spPr/>
        <p:txBody>
          <a:bodyPr/>
          <a:lstStyle>
            <a:lvl1pPr>
              <a:defRPr/>
            </a:lvl1pPr>
          </a:lstStyle>
          <a:p>
            <a:pPr>
              <a:defRPr/>
            </a:pPr>
            <a:fld id="{DC2B55D6-34F1-4F50-82D7-B65804229CB7}" type="slidenum">
              <a:rPr lang="en-US" altLang="ja-JP"/>
              <a:pPr>
                <a:defRPr/>
              </a:pPr>
              <a:t>‹#›</a:t>
            </a:fld>
            <a:endParaRPr lang="en-US" altLang="ja-JP"/>
          </a:p>
        </p:txBody>
      </p:sp>
    </p:spTree>
    <p:extLst>
      <p:ext uri="{BB962C8B-B14F-4D97-AF65-F5344CB8AC3E}">
        <p14:creationId xmlns:p14="http://schemas.microsoft.com/office/powerpoint/2010/main" val="4292087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83804911-17DF-1765-81C4-FDE5E1A1D0C6}"/>
              </a:ext>
            </a:extLst>
          </p:cNvPr>
          <p:cNvSpPr>
            <a:spLocks noGrp="1"/>
          </p:cNvSpPr>
          <p:nvPr>
            <p:ph type="dt" sz="half" idx="10"/>
          </p:nvPr>
        </p:nvSpPr>
        <p:spPr/>
        <p:txBody>
          <a:bodyPr/>
          <a:lstStyle>
            <a:lvl1pPr>
              <a:defRPr/>
            </a:lvl1pPr>
          </a:lstStyle>
          <a:p>
            <a:pPr>
              <a:defRPr/>
            </a:pPr>
            <a:endParaRPr lang="en-US" altLang="ja-JP"/>
          </a:p>
        </p:txBody>
      </p:sp>
      <p:sp>
        <p:nvSpPr>
          <p:cNvPr id="3" name="フッター プレースホルダー 4">
            <a:extLst>
              <a:ext uri="{FF2B5EF4-FFF2-40B4-BE49-F238E27FC236}">
                <a16:creationId xmlns:a16="http://schemas.microsoft.com/office/drawing/2014/main" id="{0036510C-D494-A86D-3A87-188FEA375E97}"/>
              </a:ext>
            </a:extLst>
          </p:cNvPr>
          <p:cNvSpPr>
            <a:spLocks noGrp="1"/>
          </p:cNvSpPr>
          <p:nvPr>
            <p:ph type="ftr" sz="quarter" idx="11"/>
          </p:nvPr>
        </p:nvSpPr>
        <p:spPr/>
        <p:txBody>
          <a:bodyPr/>
          <a:lstStyle>
            <a:lvl1pPr>
              <a:defRPr/>
            </a:lvl1pPr>
          </a:lstStyle>
          <a:p>
            <a:pPr>
              <a:defRPr/>
            </a:pPr>
            <a:endParaRPr lang="en-US" altLang="ja-JP"/>
          </a:p>
        </p:txBody>
      </p:sp>
      <p:sp>
        <p:nvSpPr>
          <p:cNvPr id="4" name="スライド番号プレースホルダー 5">
            <a:extLst>
              <a:ext uri="{FF2B5EF4-FFF2-40B4-BE49-F238E27FC236}">
                <a16:creationId xmlns:a16="http://schemas.microsoft.com/office/drawing/2014/main" id="{FDCD9A26-737B-076A-C80A-324B416A1A5F}"/>
              </a:ext>
            </a:extLst>
          </p:cNvPr>
          <p:cNvSpPr>
            <a:spLocks noGrp="1"/>
          </p:cNvSpPr>
          <p:nvPr>
            <p:ph type="sldNum" sz="quarter" idx="12"/>
          </p:nvPr>
        </p:nvSpPr>
        <p:spPr/>
        <p:txBody>
          <a:bodyPr/>
          <a:lstStyle>
            <a:lvl1pPr>
              <a:defRPr/>
            </a:lvl1pPr>
          </a:lstStyle>
          <a:p>
            <a:pPr>
              <a:defRPr/>
            </a:pPr>
            <a:fld id="{1BCEAB75-400F-49BA-BD0D-4C55DF9CDDB5}" type="slidenum">
              <a:rPr lang="en-US" altLang="ja-JP"/>
              <a:pPr>
                <a:defRPr/>
              </a:pPr>
              <a:t>‹#›</a:t>
            </a:fld>
            <a:endParaRPr lang="en-US" altLang="ja-JP"/>
          </a:p>
        </p:txBody>
      </p:sp>
    </p:spTree>
    <p:extLst>
      <p:ext uri="{BB962C8B-B14F-4D97-AF65-F5344CB8AC3E}">
        <p14:creationId xmlns:p14="http://schemas.microsoft.com/office/powerpoint/2010/main" val="2617011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74D93D22-008D-0767-F9E9-075D2EDB065A}"/>
              </a:ext>
            </a:extLst>
          </p:cNvPr>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a:extLst>
              <a:ext uri="{FF2B5EF4-FFF2-40B4-BE49-F238E27FC236}">
                <a16:creationId xmlns:a16="http://schemas.microsoft.com/office/drawing/2014/main" id="{C97CB684-3C89-0214-6729-AFBFD69C8DA3}"/>
              </a:ext>
            </a:extLst>
          </p:cNvPr>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a:extLst>
              <a:ext uri="{FF2B5EF4-FFF2-40B4-BE49-F238E27FC236}">
                <a16:creationId xmlns:a16="http://schemas.microsoft.com/office/drawing/2014/main" id="{B9E72318-273D-5210-3EC9-DCEE9E7DF8DE}"/>
              </a:ext>
            </a:extLst>
          </p:cNvPr>
          <p:cNvSpPr>
            <a:spLocks noGrp="1"/>
          </p:cNvSpPr>
          <p:nvPr>
            <p:ph type="sldNum" sz="quarter" idx="12"/>
          </p:nvPr>
        </p:nvSpPr>
        <p:spPr/>
        <p:txBody>
          <a:bodyPr/>
          <a:lstStyle>
            <a:lvl1pPr>
              <a:defRPr/>
            </a:lvl1pPr>
          </a:lstStyle>
          <a:p>
            <a:pPr>
              <a:defRPr/>
            </a:pPr>
            <a:fld id="{BC4F0223-F378-4257-834D-970829BFEE88}" type="slidenum">
              <a:rPr lang="en-US" altLang="ja-JP"/>
              <a:pPr>
                <a:defRPr/>
              </a:pPr>
              <a:t>‹#›</a:t>
            </a:fld>
            <a:endParaRPr lang="en-US" altLang="ja-JP"/>
          </a:p>
        </p:txBody>
      </p:sp>
    </p:spTree>
    <p:extLst>
      <p:ext uri="{BB962C8B-B14F-4D97-AF65-F5344CB8AC3E}">
        <p14:creationId xmlns:p14="http://schemas.microsoft.com/office/powerpoint/2010/main" val="1033239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BE95CBCD-8550-EF90-3F41-F0EEFC038E4B}"/>
              </a:ext>
            </a:extLst>
          </p:cNvPr>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a:extLst>
              <a:ext uri="{FF2B5EF4-FFF2-40B4-BE49-F238E27FC236}">
                <a16:creationId xmlns:a16="http://schemas.microsoft.com/office/drawing/2014/main" id="{556BC8DD-F829-43A5-F628-833A46F76F96}"/>
              </a:ext>
            </a:extLst>
          </p:cNvPr>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a:extLst>
              <a:ext uri="{FF2B5EF4-FFF2-40B4-BE49-F238E27FC236}">
                <a16:creationId xmlns:a16="http://schemas.microsoft.com/office/drawing/2014/main" id="{456EAB93-5979-E944-B4E8-D54E3A513A2E}"/>
              </a:ext>
            </a:extLst>
          </p:cNvPr>
          <p:cNvSpPr>
            <a:spLocks noGrp="1"/>
          </p:cNvSpPr>
          <p:nvPr>
            <p:ph type="sldNum" sz="quarter" idx="12"/>
          </p:nvPr>
        </p:nvSpPr>
        <p:spPr/>
        <p:txBody>
          <a:bodyPr/>
          <a:lstStyle>
            <a:lvl1pPr>
              <a:defRPr/>
            </a:lvl1pPr>
          </a:lstStyle>
          <a:p>
            <a:pPr>
              <a:defRPr/>
            </a:pPr>
            <a:fld id="{D0F56A8B-8097-4A5D-B8BC-9181153232CB}" type="slidenum">
              <a:rPr lang="en-US" altLang="ja-JP"/>
              <a:pPr>
                <a:defRPr/>
              </a:pPr>
              <a:t>‹#›</a:t>
            </a:fld>
            <a:endParaRPr lang="en-US" altLang="ja-JP"/>
          </a:p>
        </p:txBody>
      </p:sp>
    </p:spTree>
    <p:extLst>
      <p:ext uri="{BB962C8B-B14F-4D97-AF65-F5344CB8AC3E}">
        <p14:creationId xmlns:p14="http://schemas.microsoft.com/office/powerpoint/2010/main" val="2225041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888B8BFB-2721-6B07-E348-EAAE60FABFB0}"/>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67BA6DAC-E9F0-58A4-AEEA-E29A94BBC022}"/>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04D4957E-B382-6A3F-BCC9-B9014FEFEDAA}"/>
              </a:ext>
            </a:extLst>
          </p:cNvPr>
          <p:cNvSpPr>
            <a:spLocks noGrp="1"/>
          </p:cNvSpPr>
          <p:nvPr>
            <p:ph type="sldNum" sz="quarter" idx="12"/>
          </p:nvPr>
        </p:nvSpPr>
        <p:spPr/>
        <p:txBody>
          <a:bodyPr/>
          <a:lstStyle>
            <a:lvl1pPr>
              <a:defRPr/>
            </a:lvl1pPr>
          </a:lstStyle>
          <a:p>
            <a:pPr>
              <a:defRPr/>
            </a:pPr>
            <a:fld id="{509B4163-1622-4064-A8EC-D935B5919C3B}" type="slidenum">
              <a:rPr lang="en-US" altLang="ja-JP"/>
              <a:pPr>
                <a:defRPr/>
              </a:pPr>
              <a:t>‹#›</a:t>
            </a:fld>
            <a:endParaRPr lang="en-US" altLang="ja-JP"/>
          </a:p>
        </p:txBody>
      </p:sp>
    </p:spTree>
    <p:extLst>
      <p:ext uri="{BB962C8B-B14F-4D97-AF65-F5344CB8AC3E}">
        <p14:creationId xmlns:p14="http://schemas.microsoft.com/office/powerpoint/2010/main" val="1681747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E4819A8D-7C55-D0FF-27C9-7E36F7F36728}"/>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31A22836-9E00-3930-4039-06E4ED12345C}"/>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9AF553AA-5423-7AA7-9DA9-0E4714DCE939}"/>
              </a:ext>
            </a:extLst>
          </p:cNvPr>
          <p:cNvSpPr>
            <a:spLocks noGrp="1"/>
          </p:cNvSpPr>
          <p:nvPr>
            <p:ph type="sldNum" sz="quarter" idx="12"/>
          </p:nvPr>
        </p:nvSpPr>
        <p:spPr/>
        <p:txBody>
          <a:bodyPr/>
          <a:lstStyle>
            <a:lvl1pPr>
              <a:defRPr/>
            </a:lvl1pPr>
          </a:lstStyle>
          <a:p>
            <a:pPr>
              <a:defRPr/>
            </a:pPr>
            <a:fld id="{2D39F1D0-E0F1-4710-A021-DF6CF958EC4B}" type="slidenum">
              <a:rPr lang="en-US" altLang="ja-JP"/>
              <a:pPr>
                <a:defRPr/>
              </a:pPr>
              <a:t>‹#›</a:t>
            </a:fld>
            <a:endParaRPr lang="en-US" altLang="ja-JP"/>
          </a:p>
        </p:txBody>
      </p:sp>
    </p:spTree>
    <p:extLst>
      <p:ext uri="{BB962C8B-B14F-4D97-AF65-F5344CB8AC3E}">
        <p14:creationId xmlns:p14="http://schemas.microsoft.com/office/powerpoint/2010/main" val="2817584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091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852085" y="76200"/>
            <a:ext cx="8487833" cy="762000"/>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609600" y="1600201"/>
            <a:ext cx="53848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7E2B83D4-4362-EB68-0484-4059147F3D11}"/>
              </a:ext>
            </a:extLst>
          </p:cNvPr>
          <p:cNvSpPr>
            <a:spLocks noGrp="1" noChangeArrowheads="1"/>
          </p:cNvSpPr>
          <p:nvPr>
            <p:ph type="dt" sz="half" idx="10"/>
          </p:nvPr>
        </p:nvSpPr>
        <p:spPr/>
        <p:txBody>
          <a:bodyPr/>
          <a:lstStyle>
            <a:lvl1pPr>
              <a:defRPr/>
            </a:lvl1pPr>
          </a:lstStyle>
          <a:p>
            <a:pPr>
              <a:defRPr/>
            </a:pPr>
            <a:endParaRPr lang="ja-JP" altLang="ja-JP"/>
          </a:p>
        </p:txBody>
      </p:sp>
      <p:sp>
        <p:nvSpPr>
          <p:cNvPr id="6" name="Rectangle 5">
            <a:extLst>
              <a:ext uri="{FF2B5EF4-FFF2-40B4-BE49-F238E27FC236}">
                <a16:creationId xmlns:a16="http://schemas.microsoft.com/office/drawing/2014/main" id="{D56A03CF-B9A2-04E0-53A4-154AD4675D96}"/>
              </a:ext>
            </a:extLst>
          </p:cNvPr>
          <p:cNvSpPr>
            <a:spLocks noGrp="1" noChangeArrowheads="1"/>
          </p:cNvSpPr>
          <p:nvPr>
            <p:ph type="ftr" sz="quarter" idx="11"/>
          </p:nvPr>
        </p:nvSpPr>
        <p:spPr/>
        <p:txBody>
          <a:bodyPr/>
          <a:lstStyle>
            <a:lvl1pPr>
              <a:defRPr/>
            </a:lvl1pPr>
          </a:lstStyle>
          <a:p>
            <a:pPr>
              <a:defRPr/>
            </a:pPr>
            <a:endParaRPr lang="ja-JP" altLang="ja-JP"/>
          </a:p>
        </p:txBody>
      </p:sp>
      <p:sp>
        <p:nvSpPr>
          <p:cNvPr id="7" name="Rectangle 6">
            <a:extLst>
              <a:ext uri="{FF2B5EF4-FFF2-40B4-BE49-F238E27FC236}">
                <a16:creationId xmlns:a16="http://schemas.microsoft.com/office/drawing/2014/main" id="{0C8C3A8C-4C44-CB29-8277-6B35CF453E42}"/>
              </a:ext>
            </a:extLst>
          </p:cNvPr>
          <p:cNvSpPr>
            <a:spLocks noGrp="1" noChangeArrowheads="1"/>
          </p:cNvSpPr>
          <p:nvPr>
            <p:ph type="sldNum" sz="quarter" idx="12"/>
          </p:nvPr>
        </p:nvSpPr>
        <p:spPr/>
        <p:txBody>
          <a:bodyPr/>
          <a:lstStyle>
            <a:lvl1pPr>
              <a:defRPr/>
            </a:lvl1pPr>
          </a:lstStyle>
          <a:p>
            <a:pPr>
              <a:defRPr/>
            </a:pPr>
            <a:fld id="{59DFC8EF-3304-4AF4-BF3C-B6C4C7C45BBA}" type="slidenum">
              <a:rPr lang="ja-JP" altLang="en-US"/>
              <a:pPr>
                <a:defRPr/>
              </a:pPr>
              <a:t>‹#›</a:t>
            </a:fld>
            <a:endParaRPr lang="ja-JP" altLang="ja-JP"/>
          </a:p>
        </p:txBody>
      </p:sp>
    </p:spTree>
    <p:extLst>
      <p:ext uri="{BB962C8B-B14F-4D97-AF65-F5344CB8AC3E}">
        <p14:creationId xmlns:p14="http://schemas.microsoft.com/office/powerpoint/2010/main" val="2784795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29B88800-B298-F415-C62D-5C719808C02A}"/>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A7593C90-1EBA-ABB7-BE78-09C9A12F2389}"/>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36576E7A-D974-311D-73AE-EFD1FCE1A556}"/>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38052FBD-D917-CEB4-70F8-4AC98D75F5DF}"/>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en-US" altLang="ja-JP"/>
          </a:p>
        </p:txBody>
      </p:sp>
      <p:sp>
        <p:nvSpPr>
          <p:cNvPr id="7" name="正方形/長方形 6">
            <a:extLst>
              <a:ext uri="{FF2B5EF4-FFF2-40B4-BE49-F238E27FC236}">
                <a16:creationId xmlns:a16="http://schemas.microsoft.com/office/drawing/2014/main" id="{11F3631A-C280-A0CA-5924-95357331D478}"/>
              </a:ext>
            </a:extLst>
          </p:cNvPr>
          <p:cNvSpPr/>
          <p:nvPr/>
        </p:nvSpPr>
        <p:spPr>
          <a:xfrm>
            <a:off x="142875" y="765175"/>
            <a:ext cx="11809413" cy="4603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8" name="角丸四角形 7">
            <a:extLst>
              <a:ext uri="{FF2B5EF4-FFF2-40B4-BE49-F238E27FC236}">
                <a16:creationId xmlns:a16="http://schemas.microsoft.com/office/drawing/2014/main" id="{85B145C3-FCBD-CBEC-B1EA-932055F06A9C}"/>
              </a:ext>
            </a:extLst>
          </p:cNvPr>
          <p:cNvSpPr/>
          <p:nvPr/>
        </p:nvSpPr>
        <p:spPr>
          <a:xfrm>
            <a:off x="11280775" y="188913"/>
            <a:ext cx="677863" cy="36036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6" name="スライド番号プレースホルダー 5">
            <a:extLst>
              <a:ext uri="{FF2B5EF4-FFF2-40B4-BE49-F238E27FC236}">
                <a16:creationId xmlns:a16="http://schemas.microsoft.com/office/drawing/2014/main" id="{51E9B9BC-A7AB-E5AA-952B-8B81AC43FFFD}"/>
              </a:ext>
            </a:extLst>
          </p:cNvPr>
          <p:cNvSpPr>
            <a:spLocks noGrp="1"/>
          </p:cNvSpPr>
          <p:nvPr>
            <p:ph type="sldNum" sz="quarter" idx="4"/>
          </p:nvPr>
        </p:nvSpPr>
        <p:spPr>
          <a:xfrm>
            <a:off x="9085263" y="201613"/>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2000" b="1">
                <a:solidFill>
                  <a:schemeClr val="bg1"/>
                </a:solidFill>
                <a:latin typeface="+mn-lt"/>
                <a:ea typeface="+mn-ea"/>
              </a:defRPr>
            </a:lvl1pPr>
          </a:lstStyle>
          <a:p>
            <a:pPr>
              <a:defRPr/>
            </a:pPr>
            <a:fld id="{87A8AE9F-A310-48FB-BF63-84CF68DF63FB}" type="slidenum">
              <a:rPr lang="en-US" altLang="ja-JP"/>
              <a:pPr>
                <a:defRPr/>
              </a:pPr>
              <a:t>‹#›</a:t>
            </a:fld>
            <a:endParaRPr lang="en-US" altLang="ja-JP"/>
          </a:p>
        </p:txBody>
      </p:sp>
      <p:sp>
        <p:nvSpPr>
          <p:cNvPr id="1033" name="テキスト ボックス 8">
            <a:extLst>
              <a:ext uri="{FF2B5EF4-FFF2-40B4-BE49-F238E27FC236}">
                <a16:creationId xmlns:a16="http://schemas.microsoft.com/office/drawing/2014/main" id="{CE62C7B3-D6B9-2965-E3A2-8C70FB1F2FC8}"/>
              </a:ext>
            </a:extLst>
          </p:cNvPr>
          <p:cNvSpPr txBox="1">
            <a:spLocks noChangeArrowheads="1"/>
          </p:cNvSpPr>
          <p:nvPr/>
        </p:nvSpPr>
        <p:spPr bwMode="auto">
          <a:xfrm>
            <a:off x="5418138" y="6415088"/>
            <a:ext cx="1511300" cy="247650"/>
          </a:xfrm>
          <a:prstGeom prst="rect">
            <a:avLst/>
          </a:prstGeom>
          <a:noFill/>
          <a:ln>
            <a:noFill/>
          </a:ln>
        </p:spPr>
        <p:txBody>
          <a:bodyPr wrap="non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defRPr/>
            </a:pPr>
            <a:r>
              <a:rPr lang="en-US" altLang="ja-JP" sz="1000" b="1">
                <a:solidFill>
                  <a:srgbClr val="0070C0"/>
                </a:solidFill>
              </a:rPr>
              <a:t>© Team HUMAN Co.,Ltd </a:t>
            </a:r>
          </a:p>
        </p:txBody>
      </p:sp>
      <p:pic>
        <p:nvPicPr>
          <p:cNvPr id="1034" name="図 10">
            <a:extLst>
              <a:ext uri="{FF2B5EF4-FFF2-40B4-BE49-F238E27FC236}">
                <a16:creationId xmlns:a16="http://schemas.microsoft.com/office/drawing/2014/main" id="{7EA596D6-9E27-1EBA-4D48-866C1B30D088}"/>
              </a:ext>
            </a:extLst>
          </p:cNvPr>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75" y="-96838"/>
            <a:ext cx="96202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 id="2147484281" r:id="rId12"/>
    <p:sldLayoutId id="2147484282" r:id="rId13"/>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kokoro.mhlw.go.jp/manual/hint_shokuba_kaizen/"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9" descr="http://ord.yahoo.co.jp/o/image/SIG=12kpd88ar/EXP=1346465218;_ylc=X3IDMgRmc3QDMARpZHgDMARvaWQDQU5kOUdjUWhXSW05ZTRrX0FndER4ZTYwMnlBZTJaRzFXTTZ1TWRHbjl6U2FDc2Y3S0RIaHdtUFBxeEpqR2R2UHRRBHADNUx5YTZLMnc0NENBNDRLazQ0T3A0NEs1NDRPSQRwb3MDOARzZWMDc2h3BHNsawNyaQ--/*-http%3A/blog-imgs-38.fc2.com/o/s/a/osawalaw/20100218111844f74.jpg">
            <a:extLst>
              <a:ext uri="{FF2B5EF4-FFF2-40B4-BE49-F238E27FC236}">
                <a16:creationId xmlns:a16="http://schemas.microsoft.com/office/drawing/2014/main" id="{55564AEA-7F1D-FE80-D586-DADA3CE4A5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7575" y="2276475"/>
            <a:ext cx="2376488" cy="246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タイトル 1">
            <a:extLst>
              <a:ext uri="{FF2B5EF4-FFF2-40B4-BE49-F238E27FC236}">
                <a16:creationId xmlns:a16="http://schemas.microsoft.com/office/drawing/2014/main" id="{14F41E20-94ED-06F2-A914-99953D6257E0}"/>
              </a:ext>
            </a:extLst>
          </p:cNvPr>
          <p:cNvSpPr txBox="1">
            <a:spLocks noChangeArrowheads="1"/>
          </p:cNvSpPr>
          <p:nvPr/>
        </p:nvSpPr>
        <p:spPr bwMode="auto">
          <a:xfrm>
            <a:off x="1801813" y="908050"/>
            <a:ext cx="8228012" cy="1470025"/>
          </a:xfrm>
          <a:prstGeom prst="rect">
            <a:avLst/>
          </a:prstGeom>
          <a:noFill/>
          <a:ln>
            <a:noFill/>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 typeface="Arial" panose="020B0604020202020204" pitchFamily="34" charset="0"/>
              <a:buNone/>
              <a:defRPr/>
            </a:pPr>
            <a:r>
              <a:rPr lang="ja-JP" altLang="en-US" sz="48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職場環境改善活動のための</a:t>
            </a:r>
            <a:endParaRPr lang="en-US" altLang="ja-JP" sz="48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eaLnBrk="1" hangingPunct="1">
              <a:spcBef>
                <a:spcPct val="0"/>
              </a:spcBef>
              <a:buFont typeface="Arial" panose="020B0604020202020204" pitchFamily="34" charset="0"/>
              <a:buNone/>
              <a:defRPr/>
            </a:pPr>
            <a:r>
              <a:rPr lang="ja-JP" altLang="en-US" sz="48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ワークショップ</a:t>
            </a:r>
          </a:p>
        </p:txBody>
      </p:sp>
      <p:sp>
        <p:nvSpPr>
          <p:cNvPr id="6148" name="Rectangle 3">
            <a:extLst>
              <a:ext uri="{FF2B5EF4-FFF2-40B4-BE49-F238E27FC236}">
                <a16:creationId xmlns:a16="http://schemas.microsoft.com/office/drawing/2014/main" id="{0F2B58D0-1B32-539D-ADC4-BD6468594DBB}"/>
              </a:ext>
            </a:extLst>
          </p:cNvPr>
          <p:cNvSpPr txBox="1">
            <a:spLocks noChangeArrowheads="1"/>
          </p:cNvSpPr>
          <p:nvPr/>
        </p:nvSpPr>
        <p:spPr bwMode="auto">
          <a:xfrm>
            <a:off x="2614613" y="4894263"/>
            <a:ext cx="7415212"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lnSpc>
                <a:spcPct val="80000"/>
              </a:lnSpc>
              <a:buFont typeface="Arial" panose="020B0604020202020204" pitchFamily="34" charset="0"/>
              <a:buNone/>
            </a:pPr>
            <a:r>
              <a:rPr lang="ja-JP" altLang="en-US" sz="3600"/>
              <a:t>合同会社チームヒューマン</a:t>
            </a:r>
            <a:endParaRPr lang="en-US" altLang="ja-JP" sz="3600"/>
          </a:p>
          <a:p>
            <a:pPr algn="ctr" eaLnBrk="1" hangingPunct="1">
              <a:lnSpc>
                <a:spcPct val="80000"/>
              </a:lnSpc>
              <a:buFont typeface="Arial" panose="020B0604020202020204" pitchFamily="34" charset="0"/>
              <a:buNone/>
            </a:pPr>
            <a:r>
              <a:rPr lang="ja-JP" altLang="en-US" sz="2800"/>
              <a:t>保健師・精神保健福祉士・公認心理師　</a:t>
            </a:r>
            <a:endParaRPr lang="en-US" altLang="ja-JP" sz="2800"/>
          </a:p>
          <a:p>
            <a:pPr algn="ctr" eaLnBrk="1" hangingPunct="1">
              <a:lnSpc>
                <a:spcPct val="80000"/>
              </a:lnSpc>
              <a:buFont typeface="Arial" panose="020B0604020202020204" pitchFamily="34" charset="0"/>
              <a:buNone/>
            </a:pPr>
            <a:r>
              <a:rPr lang="ja-JP" altLang="en-US" sz="2800"/>
              <a:t>徳永京子</a:t>
            </a:r>
          </a:p>
          <a:p>
            <a:pPr eaLnBrk="1" hangingPunct="1">
              <a:lnSpc>
                <a:spcPct val="80000"/>
              </a:lnSpc>
            </a:pPr>
            <a:endParaRPr lang="ja-JP" altLang="ja-JP" sz="3000"/>
          </a:p>
        </p:txBody>
      </p:sp>
      <p:sp>
        <p:nvSpPr>
          <p:cNvPr id="6149" name="スライド番号プレースホルダー 7">
            <a:extLst>
              <a:ext uri="{FF2B5EF4-FFF2-40B4-BE49-F238E27FC236}">
                <a16:creationId xmlns:a16="http://schemas.microsoft.com/office/drawing/2014/main" id="{B9681F8B-3BB6-3B9E-3260-F1CD2BCDF52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 typeface="Arial" panose="020B0604020202020204" pitchFamily="34" charset="0"/>
              <a:buNone/>
            </a:pPr>
            <a:fld id="{42B8E6F6-EB33-4368-9C10-EF06A878C19B}" type="slidenum">
              <a:rPr kumimoji="0" lang="en-US" altLang="ja-JP" sz="2000" smtClean="0">
                <a:solidFill>
                  <a:schemeClr val="bg1"/>
                </a:solidFill>
                <a:latin typeface="Arial" panose="020B0604020202020204" pitchFamily="34" charset="0"/>
              </a:rPr>
              <a:pPr fontAlgn="base">
                <a:spcBef>
                  <a:spcPct val="0"/>
                </a:spcBef>
                <a:spcAft>
                  <a:spcPct val="0"/>
                </a:spcAft>
                <a:buFont typeface="Arial" panose="020B0604020202020204" pitchFamily="34" charset="0"/>
                <a:buNone/>
              </a:pPr>
              <a:t>1</a:t>
            </a:fld>
            <a:endParaRPr kumimoji="0" lang="en-US" altLang="ja-JP" sz="2000">
              <a:solidFill>
                <a:schemeClr val="bg1"/>
              </a:solidFill>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番号プレースホルダー 1">
            <a:extLst>
              <a:ext uri="{FF2B5EF4-FFF2-40B4-BE49-F238E27FC236}">
                <a16:creationId xmlns:a16="http://schemas.microsoft.com/office/drawing/2014/main" id="{CF8AABCF-0A49-9E3F-85BE-D1C0D1362A1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 typeface="Arial" panose="020B0604020202020204" pitchFamily="34" charset="0"/>
              <a:buNone/>
            </a:pPr>
            <a:fld id="{6EB24F09-E286-433B-A424-7B72B35CFFD0}" type="slidenum">
              <a:rPr kumimoji="0" lang="en-US" altLang="ja-JP" sz="2000" smtClean="0">
                <a:solidFill>
                  <a:schemeClr val="bg1"/>
                </a:solidFill>
                <a:latin typeface="Arial" panose="020B0604020202020204" pitchFamily="34" charset="0"/>
              </a:rPr>
              <a:pPr fontAlgn="base">
                <a:spcBef>
                  <a:spcPct val="0"/>
                </a:spcBef>
                <a:spcAft>
                  <a:spcPct val="0"/>
                </a:spcAft>
                <a:buFont typeface="Arial" panose="020B0604020202020204" pitchFamily="34" charset="0"/>
                <a:buNone/>
              </a:pPr>
              <a:t>2</a:t>
            </a:fld>
            <a:endParaRPr kumimoji="0" lang="en-US" altLang="ja-JP" sz="2000" dirty="0">
              <a:solidFill>
                <a:schemeClr val="bg1"/>
              </a:solidFill>
              <a:latin typeface="Arial" panose="020B0604020202020204" pitchFamily="34" charset="0"/>
            </a:endParaRPr>
          </a:p>
        </p:txBody>
      </p:sp>
      <p:sp>
        <p:nvSpPr>
          <p:cNvPr id="2" name="テキスト ボックス 1">
            <a:extLst>
              <a:ext uri="{FF2B5EF4-FFF2-40B4-BE49-F238E27FC236}">
                <a16:creationId xmlns:a16="http://schemas.microsoft.com/office/drawing/2014/main" id="{59F38A8F-C28A-329D-1C16-94684640A442}"/>
              </a:ext>
            </a:extLst>
          </p:cNvPr>
          <p:cNvSpPr txBox="1"/>
          <p:nvPr/>
        </p:nvSpPr>
        <p:spPr>
          <a:xfrm>
            <a:off x="2328863" y="2090738"/>
            <a:ext cx="7329251" cy="2677656"/>
          </a:xfrm>
          <a:prstGeom prst="rect">
            <a:avLst/>
          </a:prstGeom>
          <a:noFill/>
        </p:spPr>
        <p:txBody>
          <a:bodyPr wrap="none">
            <a:spAutoFit/>
          </a:bodyPr>
          <a:lstStyle/>
          <a:p>
            <a:pPr eaLnBrk="1" fontAlgn="auto" hangingPunct="1">
              <a:spcBef>
                <a:spcPts val="0"/>
              </a:spcBef>
              <a:spcAft>
                <a:spcPts val="0"/>
              </a:spcAft>
              <a:defRPr/>
            </a:pPr>
            <a:r>
              <a:rPr lang="ja-JP" altLang="en-US" sz="2800" dirty="0">
                <a:latin typeface="+mn-lt"/>
                <a:ea typeface="+mn-ea"/>
              </a:rPr>
              <a:t>１．集団分析結果の見方</a:t>
            </a:r>
            <a:endParaRPr lang="en-US" altLang="ja-JP" sz="2800" dirty="0">
              <a:solidFill>
                <a:schemeClr val="bg1">
                  <a:lumMod val="75000"/>
                </a:schemeClr>
              </a:solidFill>
              <a:latin typeface="+mn-lt"/>
              <a:ea typeface="+mn-ea"/>
            </a:endParaRPr>
          </a:p>
          <a:p>
            <a:pPr eaLnBrk="1" fontAlgn="auto" hangingPunct="1">
              <a:spcBef>
                <a:spcPts val="0"/>
              </a:spcBef>
              <a:spcAft>
                <a:spcPts val="0"/>
              </a:spcAft>
              <a:defRPr/>
            </a:pPr>
            <a:endParaRPr lang="en-US" altLang="ja-JP" sz="2800" dirty="0">
              <a:solidFill>
                <a:schemeClr val="bg1">
                  <a:lumMod val="75000"/>
                </a:schemeClr>
              </a:solidFill>
              <a:latin typeface="+mn-lt"/>
              <a:ea typeface="+mn-ea"/>
            </a:endParaRPr>
          </a:p>
          <a:p>
            <a:pPr eaLnBrk="1" fontAlgn="auto" hangingPunct="1">
              <a:spcBef>
                <a:spcPts val="0"/>
              </a:spcBef>
              <a:spcAft>
                <a:spcPts val="0"/>
              </a:spcAft>
              <a:defRPr/>
            </a:pPr>
            <a:r>
              <a:rPr lang="ja-JP" altLang="en-US" sz="2800" dirty="0">
                <a:latin typeface="+mn-lt"/>
                <a:ea typeface="+mn-ea"/>
              </a:rPr>
              <a:t>２．集団分析結果を活用した職場環境改善活動</a:t>
            </a:r>
            <a:endParaRPr lang="en-US" altLang="ja-JP" sz="2800" dirty="0">
              <a:latin typeface="+mn-lt"/>
              <a:ea typeface="+mn-ea"/>
            </a:endParaRPr>
          </a:p>
          <a:p>
            <a:pPr eaLnBrk="1" fontAlgn="auto" hangingPunct="1">
              <a:spcBef>
                <a:spcPts val="0"/>
              </a:spcBef>
              <a:spcAft>
                <a:spcPts val="0"/>
              </a:spcAft>
              <a:defRPr/>
            </a:pPr>
            <a:endParaRPr lang="en-US" altLang="ja-JP" sz="2800" dirty="0">
              <a:latin typeface="+mn-lt"/>
              <a:ea typeface="+mn-ea"/>
            </a:endParaRPr>
          </a:p>
          <a:p>
            <a:pPr eaLnBrk="1" fontAlgn="auto" hangingPunct="1">
              <a:spcBef>
                <a:spcPts val="0"/>
              </a:spcBef>
              <a:spcAft>
                <a:spcPts val="0"/>
              </a:spcAft>
              <a:defRPr/>
            </a:pPr>
            <a:r>
              <a:rPr lang="ja-JP" altLang="en-US" sz="2800" dirty="0">
                <a:latin typeface="+mn-lt"/>
                <a:ea typeface="+mn-ea"/>
              </a:rPr>
              <a:t>３．ワークショップが困難な場合の改善方法</a:t>
            </a:r>
            <a:endParaRPr lang="en-US" altLang="ja-JP" sz="2800" dirty="0">
              <a:latin typeface="+mn-lt"/>
              <a:ea typeface="+mn-ea"/>
            </a:endParaRPr>
          </a:p>
          <a:p>
            <a:pPr eaLnBrk="1" fontAlgn="auto" hangingPunct="1">
              <a:spcBef>
                <a:spcPts val="0"/>
              </a:spcBef>
              <a:spcAft>
                <a:spcPts val="0"/>
              </a:spcAft>
              <a:defRPr/>
            </a:pPr>
            <a:endParaRPr lang="ja-JP" altLang="en-US" sz="2800" dirty="0">
              <a:latin typeface="+mn-lt"/>
              <a:ea typeface="+mn-ea"/>
            </a:endParaRPr>
          </a:p>
        </p:txBody>
      </p:sp>
      <p:sp>
        <p:nvSpPr>
          <p:cNvPr id="8196" name="タイトル 1">
            <a:extLst>
              <a:ext uri="{FF2B5EF4-FFF2-40B4-BE49-F238E27FC236}">
                <a16:creationId xmlns:a16="http://schemas.microsoft.com/office/drawing/2014/main" id="{DC9DDEFD-0D97-79C9-3CB8-4DE9F30D7D1C}"/>
              </a:ext>
            </a:extLst>
          </p:cNvPr>
          <p:cNvSpPr>
            <a:spLocks noGrp="1" noChangeArrowheads="1"/>
          </p:cNvSpPr>
          <p:nvPr>
            <p:ph type="title"/>
          </p:nvPr>
        </p:nvSpPr>
        <p:spPr>
          <a:xfrm>
            <a:off x="2135188" y="0"/>
            <a:ext cx="7715250" cy="868363"/>
          </a:xfrm>
        </p:spPr>
        <p:txBody>
          <a:bodyPr/>
          <a:lstStyle/>
          <a:p>
            <a:pPr eaLnBrk="1" hangingPunct="1"/>
            <a:r>
              <a:rPr lang="ja-JP" altLang="en-US" b="1">
                <a:latin typeface="メイリオ" panose="020B0604030504040204" pitchFamily="50" charset="-128"/>
                <a:ea typeface="メイリオ" panose="020B0604030504040204" pitchFamily="50" charset="-128"/>
              </a:rPr>
              <a:t>本日の内容</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グループ化 18">
            <a:extLst>
              <a:ext uri="{FF2B5EF4-FFF2-40B4-BE49-F238E27FC236}">
                <a16:creationId xmlns:a16="http://schemas.microsoft.com/office/drawing/2014/main" id="{E79F732A-0956-5869-8D9E-C58500825061}"/>
              </a:ext>
            </a:extLst>
          </p:cNvPr>
          <p:cNvGrpSpPr>
            <a:grpSpLocks/>
          </p:cNvGrpSpPr>
          <p:nvPr/>
        </p:nvGrpSpPr>
        <p:grpSpPr bwMode="auto">
          <a:xfrm>
            <a:off x="766763" y="944563"/>
            <a:ext cx="10729912" cy="4572000"/>
            <a:chOff x="-80103" y="816444"/>
            <a:chExt cx="9414810" cy="5205133"/>
          </a:xfrm>
        </p:grpSpPr>
        <p:sp>
          <p:nvSpPr>
            <p:cNvPr id="3" name="正方形/長方形 2">
              <a:extLst>
                <a:ext uri="{FF2B5EF4-FFF2-40B4-BE49-F238E27FC236}">
                  <a16:creationId xmlns:a16="http://schemas.microsoft.com/office/drawing/2014/main" id="{EC14E959-4AC5-BDCC-276C-1CF5918F44B9}"/>
                </a:ext>
              </a:extLst>
            </p:cNvPr>
            <p:cNvSpPr/>
            <p:nvPr/>
          </p:nvSpPr>
          <p:spPr>
            <a:xfrm>
              <a:off x="2473136" y="879700"/>
              <a:ext cx="4056211" cy="648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2100" b="1" dirty="0">
                  <a:solidFill>
                    <a:prstClr val="black"/>
                  </a:solidFill>
                </a:rPr>
                <a:t>ストレスチェックの実施</a:t>
              </a:r>
              <a:endParaRPr lang="en-US" altLang="ja-JP" sz="2100" b="1" dirty="0">
                <a:solidFill>
                  <a:prstClr val="black"/>
                </a:solidFill>
              </a:endParaRPr>
            </a:p>
          </p:txBody>
        </p:sp>
        <p:sp>
          <p:nvSpPr>
            <p:cNvPr id="4" name="下矢印 3">
              <a:extLst>
                <a:ext uri="{FF2B5EF4-FFF2-40B4-BE49-F238E27FC236}">
                  <a16:creationId xmlns:a16="http://schemas.microsoft.com/office/drawing/2014/main" id="{9FE4AC7F-A526-D375-706F-1DB3E39F70AF}"/>
                </a:ext>
              </a:extLst>
            </p:cNvPr>
            <p:cNvSpPr/>
            <p:nvPr/>
          </p:nvSpPr>
          <p:spPr>
            <a:xfrm>
              <a:off x="6752216" y="2987056"/>
              <a:ext cx="481954" cy="57654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5" name="下矢印 4">
              <a:extLst>
                <a:ext uri="{FF2B5EF4-FFF2-40B4-BE49-F238E27FC236}">
                  <a16:creationId xmlns:a16="http://schemas.microsoft.com/office/drawing/2014/main" id="{3E3C3B2C-13D4-CA95-332C-EADD8AC6C984}"/>
                </a:ext>
              </a:extLst>
            </p:cNvPr>
            <p:cNvSpPr/>
            <p:nvPr/>
          </p:nvSpPr>
          <p:spPr>
            <a:xfrm>
              <a:off x="2010684" y="2952717"/>
              <a:ext cx="473596" cy="57654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6" name="正方形/長方形 5">
              <a:extLst>
                <a:ext uri="{FF2B5EF4-FFF2-40B4-BE49-F238E27FC236}">
                  <a16:creationId xmlns:a16="http://schemas.microsoft.com/office/drawing/2014/main" id="{48225B83-1464-0239-CDC2-906FC6755383}"/>
                </a:ext>
              </a:extLst>
            </p:cNvPr>
            <p:cNvSpPr/>
            <p:nvPr/>
          </p:nvSpPr>
          <p:spPr>
            <a:xfrm>
              <a:off x="2122118" y="2950909"/>
              <a:ext cx="4983902" cy="1427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7" name="正方形/長方形 6">
              <a:extLst>
                <a:ext uri="{FF2B5EF4-FFF2-40B4-BE49-F238E27FC236}">
                  <a16:creationId xmlns:a16="http://schemas.microsoft.com/office/drawing/2014/main" id="{B5BE19FA-79AD-032A-5518-896F5F3473EA}"/>
                </a:ext>
              </a:extLst>
            </p:cNvPr>
            <p:cNvSpPr/>
            <p:nvPr/>
          </p:nvSpPr>
          <p:spPr>
            <a:xfrm>
              <a:off x="4349413" y="2771984"/>
              <a:ext cx="156008" cy="31989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10" name="角丸四角形 9">
              <a:extLst>
                <a:ext uri="{FF2B5EF4-FFF2-40B4-BE49-F238E27FC236}">
                  <a16:creationId xmlns:a16="http://schemas.microsoft.com/office/drawing/2014/main" id="{2028AC62-96C4-B88F-E9C6-EA3D791B60A9}"/>
                </a:ext>
              </a:extLst>
            </p:cNvPr>
            <p:cNvSpPr/>
            <p:nvPr/>
          </p:nvSpPr>
          <p:spPr>
            <a:xfrm>
              <a:off x="-80103" y="3664808"/>
              <a:ext cx="4391906" cy="2356769"/>
            </a:xfrm>
            <a:prstGeom prst="roundRect">
              <a:avLst/>
            </a:prstGeom>
            <a:noFill/>
            <a:ln w="635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9229" name="テキスト ボックス 10">
              <a:extLst>
                <a:ext uri="{FF2B5EF4-FFF2-40B4-BE49-F238E27FC236}">
                  <a16:creationId xmlns:a16="http://schemas.microsoft.com/office/drawing/2014/main" id="{A4B35C3D-8336-8820-998D-9AEDADF253A1}"/>
                </a:ext>
              </a:extLst>
            </p:cNvPr>
            <p:cNvSpPr txBox="1">
              <a:spLocks noChangeArrowheads="1"/>
            </p:cNvSpPr>
            <p:nvPr/>
          </p:nvSpPr>
          <p:spPr bwMode="auto">
            <a:xfrm>
              <a:off x="1116603" y="3508247"/>
              <a:ext cx="1787076" cy="4730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100" b="1">
                  <a:solidFill>
                    <a:srgbClr val="FF0000"/>
                  </a:solidFill>
                </a:rPr>
                <a:t>②応急処置</a:t>
              </a:r>
            </a:p>
          </p:txBody>
        </p:sp>
        <p:sp>
          <p:nvSpPr>
            <p:cNvPr id="12" name="角丸四角形 11">
              <a:extLst>
                <a:ext uri="{FF2B5EF4-FFF2-40B4-BE49-F238E27FC236}">
                  <a16:creationId xmlns:a16="http://schemas.microsoft.com/office/drawing/2014/main" id="{C81A85B6-E51C-53E4-8679-3C5EB0DB020D}"/>
                </a:ext>
              </a:extLst>
            </p:cNvPr>
            <p:cNvSpPr/>
            <p:nvPr/>
          </p:nvSpPr>
          <p:spPr>
            <a:xfrm>
              <a:off x="4955337" y="3663001"/>
              <a:ext cx="4379370" cy="2358576"/>
            </a:xfrm>
            <a:prstGeom prst="roundRect">
              <a:avLst/>
            </a:prstGeom>
            <a:noFill/>
            <a:ln w="635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9231" name="テキスト ボックス 12">
              <a:extLst>
                <a:ext uri="{FF2B5EF4-FFF2-40B4-BE49-F238E27FC236}">
                  <a16:creationId xmlns:a16="http://schemas.microsoft.com/office/drawing/2014/main" id="{4E194F5D-1436-A59A-94C2-16F77B825187}"/>
                </a:ext>
              </a:extLst>
            </p:cNvPr>
            <p:cNvSpPr txBox="1">
              <a:spLocks noChangeArrowheads="1"/>
            </p:cNvSpPr>
            <p:nvPr/>
          </p:nvSpPr>
          <p:spPr bwMode="auto">
            <a:xfrm>
              <a:off x="6202334" y="3557659"/>
              <a:ext cx="1787076" cy="4730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100" b="1">
                  <a:solidFill>
                    <a:srgbClr val="FF0000"/>
                  </a:solidFill>
                </a:rPr>
                <a:t>③体質改善</a:t>
              </a:r>
            </a:p>
          </p:txBody>
        </p:sp>
        <p:sp>
          <p:nvSpPr>
            <p:cNvPr id="14" name="正方形/長方形 13">
              <a:extLst>
                <a:ext uri="{FF2B5EF4-FFF2-40B4-BE49-F238E27FC236}">
                  <a16:creationId xmlns:a16="http://schemas.microsoft.com/office/drawing/2014/main" id="{319CF4B8-632D-1262-0DBC-18C1411F4286}"/>
                </a:ext>
              </a:extLst>
            </p:cNvPr>
            <p:cNvSpPr/>
            <p:nvPr/>
          </p:nvSpPr>
          <p:spPr>
            <a:xfrm>
              <a:off x="4349413" y="1541186"/>
              <a:ext cx="156008" cy="30724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15" name="正方形/長方形 14">
              <a:extLst>
                <a:ext uri="{FF2B5EF4-FFF2-40B4-BE49-F238E27FC236}">
                  <a16:creationId xmlns:a16="http://schemas.microsoft.com/office/drawing/2014/main" id="{92C9750B-68EA-E39C-A208-8E3E0CA6A39B}"/>
                </a:ext>
              </a:extLst>
            </p:cNvPr>
            <p:cNvSpPr/>
            <p:nvPr/>
          </p:nvSpPr>
          <p:spPr>
            <a:xfrm>
              <a:off x="1592805" y="1848433"/>
              <a:ext cx="5818267" cy="883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2100" b="1" dirty="0">
                  <a:solidFill>
                    <a:prstClr val="black"/>
                  </a:solidFill>
                </a:rPr>
                <a:t>①従業員が自分のストレスに気づき</a:t>
              </a:r>
              <a:endParaRPr lang="en-US" altLang="ja-JP" sz="2100" b="1" dirty="0">
                <a:solidFill>
                  <a:prstClr val="black"/>
                </a:solidFill>
              </a:endParaRPr>
            </a:p>
            <a:p>
              <a:pPr algn="ctr" eaLnBrk="1" fontAlgn="auto" hangingPunct="1">
                <a:spcBef>
                  <a:spcPts val="0"/>
                </a:spcBef>
                <a:spcAft>
                  <a:spcPts val="0"/>
                </a:spcAft>
                <a:defRPr/>
              </a:pPr>
              <a:r>
                <a:rPr lang="ja-JP" altLang="en-US" sz="2100" b="1" dirty="0">
                  <a:solidFill>
                    <a:prstClr val="black"/>
                  </a:solidFill>
                </a:rPr>
                <a:t>セルフケアに役立てる</a:t>
              </a:r>
              <a:endParaRPr lang="en-US" altLang="ja-JP" sz="2100" b="1" dirty="0">
                <a:solidFill>
                  <a:prstClr val="black"/>
                </a:solidFill>
              </a:endParaRPr>
            </a:p>
          </p:txBody>
        </p:sp>
        <p:sp>
          <p:nvSpPr>
            <p:cNvPr id="16" name="角丸四角形 15">
              <a:extLst>
                <a:ext uri="{FF2B5EF4-FFF2-40B4-BE49-F238E27FC236}">
                  <a16:creationId xmlns:a16="http://schemas.microsoft.com/office/drawing/2014/main" id="{22CBCB3E-9726-C4C6-4371-C7B6BB977BE2}"/>
                </a:ext>
              </a:extLst>
            </p:cNvPr>
            <p:cNvSpPr/>
            <p:nvPr/>
          </p:nvSpPr>
          <p:spPr>
            <a:xfrm>
              <a:off x="2629144" y="816444"/>
              <a:ext cx="3744194" cy="695825"/>
            </a:xfrm>
            <a:prstGeom prst="roundRect">
              <a:avLst/>
            </a:prstGeom>
            <a:noFill/>
            <a:ln w="635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17" name="角丸四角形 16">
              <a:extLst>
                <a:ext uri="{FF2B5EF4-FFF2-40B4-BE49-F238E27FC236}">
                  <a16:creationId xmlns:a16="http://schemas.microsoft.com/office/drawing/2014/main" id="{414930AA-A3BF-0383-EA27-8EB3779413F6}"/>
                </a:ext>
              </a:extLst>
            </p:cNvPr>
            <p:cNvSpPr/>
            <p:nvPr/>
          </p:nvSpPr>
          <p:spPr>
            <a:xfrm>
              <a:off x="1727919" y="1864700"/>
              <a:ext cx="5770906" cy="872944"/>
            </a:xfrm>
            <a:prstGeom prst="roundRect">
              <a:avLst/>
            </a:prstGeom>
            <a:noFill/>
            <a:ln w="635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9236" name="テキスト ボックス 7">
              <a:extLst>
                <a:ext uri="{FF2B5EF4-FFF2-40B4-BE49-F238E27FC236}">
                  <a16:creationId xmlns:a16="http://schemas.microsoft.com/office/drawing/2014/main" id="{719F592E-488E-4310-1BD1-C002287A5E95}"/>
                </a:ext>
              </a:extLst>
            </p:cNvPr>
            <p:cNvSpPr txBox="1">
              <a:spLocks noChangeArrowheads="1"/>
            </p:cNvSpPr>
            <p:nvPr/>
          </p:nvSpPr>
          <p:spPr bwMode="auto">
            <a:xfrm>
              <a:off x="55144" y="4042281"/>
              <a:ext cx="4304880" cy="168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000000"/>
                  </a:solidFill>
                </a:rPr>
                <a:t>①ストレスが高い従業員が希望すれば、医師に</a:t>
              </a:r>
              <a:br>
                <a:rPr lang="en-US" altLang="ja-JP" sz="1800" b="1">
                  <a:solidFill>
                    <a:srgbClr val="000000"/>
                  </a:solidFill>
                </a:rPr>
              </a:br>
              <a:r>
                <a:rPr lang="en-US" altLang="ja-JP" sz="1800" b="1">
                  <a:solidFill>
                    <a:srgbClr val="000000"/>
                  </a:solidFill>
                </a:rPr>
                <a:t>  </a:t>
              </a:r>
              <a:r>
                <a:rPr lang="ja-JP" altLang="en-US" sz="1800" b="1">
                  <a:solidFill>
                    <a:srgbClr val="000000"/>
                  </a:solidFill>
                </a:rPr>
                <a:t>  よる面接指導を受けることができる。</a:t>
              </a:r>
              <a:endParaRPr lang="en-US" altLang="ja-JP" sz="1800" b="1">
                <a:solidFill>
                  <a:srgbClr val="000000"/>
                </a:solidFill>
              </a:endParaRPr>
            </a:p>
            <a:p>
              <a:pPr eaLnBrk="1" hangingPunct="1">
                <a:spcBef>
                  <a:spcPct val="0"/>
                </a:spcBef>
                <a:buFontTx/>
                <a:buNone/>
              </a:pPr>
              <a:endParaRPr lang="en-US" altLang="ja-JP" sz="1800" b="1">
                <a:solidFill>
                  <a:srgbClr val="000000"/>
                </a:solidFill>
              </a:endParaRPr>
            </a:p>
            <a:p>
              <a:pPr eaLnBrk="1" hangingPunct="1">
                <a:spcBef>
                  <a:spcPct val="0"/>
                </a:spcBef>
                <a:buFontTx/>
                <a:buNone/>
              </a:pPr>
              <a:r>
                <a:rPr lang="ja-JP" altLang="en-US" sz="1800" b="1">
                  <a:solidFill>
                    <a:srgbClr val="000000"/>
                  </a:solidFill>
                </a:rPr>
                <a:t>②就業上の措置を行い、メンタル不調を未然</a:t>
              </a:r>
              <a:endParaRPr lang="en-US" altLang="ja-JP" sz="1800" b="1">
                <a:solidFill>
                  <a:srgbClr val="000000"/>
                </a:solidFill>
              </a:endParaRPr>
            </a:p>
            <a:p>
              <a:pPr eaLnBrk="1" hangingPunct="1">
                <a:spcBef>
                  <a:spcPct val="0"/>
                </a:spcBef>
                <a:buFontTx/>
                <a:buNone/>
              </a:pPr>
              <a:r>
                <a:rPr lang="ja-JP" altLang="en-US" sz="1800" b="1">
                  <a:solidFill>
                    <a:srgbClr val="000000"/>
                  </a:solidFill>
                </a:rPr>
                <a:t>　 に防ぐ</a:t>
              </a:r>
              <a:r>
                <a:rPr lang="ja-JP" altLang="en-US" sz="1800">
                  <a:solidFill>
                    <a:srgbClr val="000000"/>
                  </a:solidFill>
                </a:rPr>
                <a:t>。</a:t>
              </a:r>
            </a:p>
          </p:txBody>
        </p:sp>
        <p:sp>
          <p:nvSpPr>
            <p:cNvPr id="9237" name="テキスト ボックス 8">
              <a:extLst>
                <a:ext uri="{FF2B5EF4-FFF2-40B4-BE49-F238E27FC236}">
                  <a16:creationId xmlns:a16="http://schemas.microsoft.com/office/drawing/2014/main" id="{4AE1192C-4150-A314-09F8-D6F5D4BCEE47}"/>
                </a:ext>
              </a:extLst>
            </p:cNvPr>
            <p:cNvSpPr txBox="1">
              <a:spLocks noChangeArrowheads="1"/>
            </p:cNvSpPr>
            <p:nvPr/>
          </p:nvSpPr>
          <p:spPr bwMode="auto">
            <a:xfrm>
              <a:off x="5171870" y="3966247"/>
              <a:ext cx="4160680" cy="168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000000"/>
                  </a:solidFill>
                </a:rPr>
                <a:t>①セルフケアの定着</a:t>
              </a:r>
              <a:endParaRPr lang="en-US" altLang="ja-JP" sz="1800" b="1">
                <a:solidFill>
                  <a:srgbClr val="000000"/>
                </a:solidFill>
              </a:endParaRPr>
            </a:p>
            <a:p>
              <a:pPr eaLnBrk="1" hangingPunct="1">
                <a:spcBef>
                  <a:spcPct val="0"/>
                </a:spcBef>
                <a:buFontTx/>
                <a:buNone/>
              </a:pPr>
              <a:r>
                <a:rPr lang="ja-JP" altLang="en-US" sz="1800" b="1">
                  <a:solidFill>
                    <a:srgbClr val="000000"/>
                  </a:solidFill>
                </a:rPr>
                <a:t>     従業員自身がストレスマネージメントできる</a:t>
              </a:r>
              <a:endParaRPr lang="en-US" altLang="ja-JP" sz="1800" b="1">
                <a:solidFill>
                  <a:srgbClr val="000000"/>
                </a:solidFill>
              </a:endParaRPr>
            </a:p>
            <a:p>
              <a:pPr eaLnBrk="1" hangingPunct="1">
                <a:spcBef>
                  <a:spcPct val="0"/>
                </a:spcBef>
                <a:buFontTx/>
                <a:buNone/>
              </a:pPr>
              <a:endParaRPr lang="en-US" altLang="ja-JP" sz="1800" b="1">
                <a:solidFill>
                  <a:srgbClr val="000000"/>
                </a:solidFill>
              </a:endParaRPr>
            </a:p>
            <a:p>
              <a:pPr eaLnBrk="1" hangingPunct="1">
                <a:spcBef>
                  <a:spcPct val="0"/>
                </a:spcBef>
                <a:buFontTx/>
                <a:buNone/>
              </a:pPr>
              <a:r>
                <a:rPr lang="ja-JP" altLang="en-US" sz="1800" b="1">
                  <a:solidFill>
                    <a:srgbClr val="000000"/>
                  </a:solidFill>
                </a:rPr>
                <a:t>②職場環境改善活動</a:t>
              </a:r>
              <a:endParaRPr lang="en-US" altLang="ja-JP" sz="1800" b="1">
                <a:solidFill>
                  <a:srgbClr val="000000"/>
                </a:solidFill>
              </a:endParaRPr>
            </a:p>
            <a:p>
              <a:pPr eaLnBrk="1" hangingPunct="1">
                <a:spcBef>
                  <a:spcPct val="0"/>
                </a:spcBef>
                <a:buFontTx/>
                <a:buNone/>
              </a:pPr>
              <a:r>
                <a:rPr lang="ja-JP" altLang="en-US" sz="1800" b="1">
                  <a:solidFill>
                    <a:srgbClr val="000000"/>
                  </a:solidFill>
                </a:rPr>
                <a:t>　  ストレスが低く、イキイキと働ける職場づくり</a:t>
              </a:r>
              <a:endParaRPr lang="en-US" altLang="ja-JP" sz="1800" b="1">
                <a:solidFill>
                  <a:srgbClr val="000000"/>
                </a:solidFill>
              </a:endParaRPr>
            </a:p>
          </p:txBody>
        </p:sp>
      </p:grpSp>
      <p:sp>
        <p:nvSpPr>
          <p:cNvPr id="9219" name="テキスト ボックス 13">
            <a:extLst>
              <a:ext uri="{FF2B5EF4-FFF2-40B4-BE49-F238E27FC236}">
                <a16:creationId xmlns:a16="http://schemas.microsoft.com/office/drawing/2014/main" id="{077ECB3A-FCB6-B8C4-6C68-A1D71EC455C1}"/>
              </a:ext>
            </a:extLst>
          </p:cNvPr>
          <p:cNvSpPr txBox="1">
            <a:spLocks noChangeArrowheads="1"/>
          </p:cNvSpPr>
          <p:nvPr/>
        </p:nvSpPr>
        <p:spPr bwMode="auto">
          <a:xfrm>
            <a:off x="3602038" y="49213"/>
            <a:ext cx="6134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4000" b="1">
                <a:latin typeface="メイリオ" panose="020B0604030504040204" pitchFamily="50" charset="-128"/>
                <a:ea typeface="メイリオ" panose="020B0604030504040204" pitchFamily="50" charset="-128"/>
              </a:rPr>
              <a:t>ストレスチェックの役割</a:t>
            </a:r>
            <a:endParaRPr lang="en-US" altLang="ja-JP" sz="4000" b="1">
              <a:latin typeface="メイリオ" panose="020B0604030504040204" pitchFamily="50" charset="-128"/>
              <a:ea typeface="メイリオ" panose="020B0604030504040204" pitchFamily="50" charset="-128"/>
            </a:endParaRPr>
          </a:p>
        </p:txBody>
      </p:sp>
      <p:sp>
        <p:nvSpPr>
          <p:cNvPr id="9220" name="スライド番号プレースホルダー 1">
            <a:extLst>
              <a:ext uri="{FF2B5EF4-FFF2-40B4-BE49-F238E27FC236}">
                <a16:creationId xmlns:a16="http://schemas.microsoft.com/office/drawing/2014/main" id="{008846E7-7892-EA98-DF6C-3F5D388D19BD}"/>
              </a:ext>
            </a:extLst>
          </p:cNvPr>
          <p:cNvSpPr txBox="1">
            <a:spLocks noChangeArrowheads="1"/>
          </p:cNvSpPr>
          <p:nvPr/>
        </p:nvSpPr>
        <p:spPr bwMode="auto">
          <a:xfrm>
            <a:off x="8339138" y="201613"/>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eaLnBrk="1" hangingPunct="1">
              <a:spcBef>
                <a:spcPct val="0"/>
              </a:spcBef>
              <a:buFont typeface="Arial" panose="020B0604020202020204" pitchFamily="34" charset="0"/>
              <a:buNone/>
            </a:pPr>
            <a:r>
              <a:rPr lang="en-US" altLang="ja-JP" sz="2000">
                <a:solidFill>
                  <a:schemeClr val="bg1"/>
                </a:solidFill>
                <a:latin typeface="Arial" panose="020B0604020202020204" pitchFamily="34" charset="0"/>
              </a:rPr>
              <a:t>3</a:t>
            </a:r>
          </a:p>
        </p:txBody>
      </p:sp>
      <p:sp>
        <p:nvSpPr>
          <p:cNvPr id="2" name="テキスト ボックス 1">
            <a:extLst>
              <a:ext uri="{FF2B5EF4-FFF2-40B4-BE49-F238E27FC236}">
                <a16:creationId xmlns:a16="http://schemas.microsoft.com/office/drawing/2014/main" id="{3A6A5561-BB85-6408-9C27-8A39B1ED285E}"/>
              </a:ext>
            </a:extLst>
          </p:cNvPr>
          <p:cNvSpPr txBox="1">
            <a:spLocks noChangeArrowheads="1"/>
          </p:cNvSpPr>
          <p:nvPr/>
        </p:nvSpPr>
        <p:spPr bwMode="auto">
          <a:xfrm>
            <a:off x="2220913" y="5653088"/>
            <a:ext cx="7685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0000"/>
                </a:solidFill>
                <a:latin typeface="Arial" panose="020B0604020202020204" pitchFamily="34" charset="0"/>
              </a:rPr>
              <a:t>ストレスチェックは車検のようなもの　受けてみて気づくこともあり、対処できる</a:t>
            </a:r>
          </a:p>
        </p:txBody>
      </p:sp>
      <p:sp>
        <p:nvSpPr>
          <p:cNvPr id="22" name="テキスト ボックス 21">
            <a:extLst>
              <a:ext uri="{FF2B5EF4-FFF2-40B4-BE49-F238E27FC236}">
                <a16:creationId xmlns:a16="http://schemas.microsoft.com/office/drawing/2014/main" id="{3D02FC0A-3646-4B65-F9AD-17FD00BC46EA}"/>
              </a:ext>
            </a:extLst>
          </p:cNvPr>
          <p:cNvSpPr txBox="1">
            <a:spLocks noChangeArrowheads="1"/>
          </p:cNvSpPr>
          <p:nvPr/>
        </p:nvSpPr>
        <p:spPr bwMode="auto">
          <a:xfrm>
            <a:off x="2243138" y="6156325"/>
            <a:ext cx="7521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dirty="0">
                <a:solidFill>
                  <a:srgbClr val="FF0000"/>
                </a:solidFill>
                <a:latin typeface="Arial" panose="020B0604020202020204" pitchFamily="34" charset="0"/>
              </a:rPr>
              <a:t>従業員がセルフケアに役立てることができるように受検をお勧めください。</a:t>
            </a:r>
          </a:p>
        </p:txBody>
      </p:sp>
      <p:sp>
        <p:nvSpPr>
          <p:cNvPr id="8" name="スライド番号プレースホルダー 1">
            <a:extLst>
              <a:ext uri="{FF2B5EF4-FFF2-40B4-BE49-F238E27FC236}">
                <a16:creationId xmlns:a16="http://schemas.microsoft.com/office/drawing/2014/main" id="{659CBAF6-C0E4-744E-FEFB-A83C9801BD4C}"/>
              </a:ext>
            </a:extLst>
          </p:cNvPr>
          <p:cNvSpPr txBox="1">
            <a:spLocks noChangeArrowheads="1"/>
          </p:cNvSpPr>
          <p:nvPr/>
        </p:nvSpPr>
        <p:spPr bwMode="auto">
          <a:xfrm>
            <a:off x="9085263" y="201613"/>
            <a:ext cx="284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defPPr>
              <a:defRPr lang="ja-JP"/>
            </a:defPPr>
            <a:lvl1pPr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lgn="r">
              <a:spcBef>
                <a:spcPct val="0"/>
              </a:spcBef>
              <a:buFont typeface="Arial" panose="020B0604020202020204" pitchFamily="34" charset="0"/>
              <a:buNone/>
            </a:pPr>
            <a:fld id="{6EB24F09-E286-433B-A424-7B72B35CFFD0}" type="slidenum">
              <a:rPr kumimoji="0" lang="en-US" altLang="ja-JP" sz="2000" b="1" smtClean="0">
                <a:solidFill>
                  <a:schemeClr val="bg1"/>
                </a:solidFill>
                <a:latin typeface="Arial" panose="020B0604020202020204" pitchFamily="34" charset="0"/>
              </a:rPr>
              <a:pPr algn="r">
                <a:spcBef>
                  <a:spcPct val="0"/>
                </a:spcBef>
                <a:buFont typeface="Arial" panose="020B0604020202020204" pitchFamily="34" charset="0"/>
                <a:buNone/>
              </a:pPr>
              <a:t>3</a:t>
            </a:fld>
            <a:endParaRPr kumimoji="0" lang="en-US" altLang="ja-JP" sz="2000" b="1" dirty="0">
              <a:solidFill>
                <a:schemeClr val="bg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図 10">
            <a:extLst>
              <a:ext uri="{FF2B5EF4-FFF2-40B4-BE49-F238E27FC236}">
                <a16:creationId xmlns:a16="http://schemas.microsoft.com/office/drawing/2014/main" id="{0E808231-4E9A-A4EF-1621-46D7DF8CE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00" y="3887788"/>
            <a:ext cx="1544638"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図 7">
            <a:extLst>
              <a:ext uri="{FF2B5EF4-FFF2-40B4-BE49-F238E27FC236}">
                <a16:creationId xmlns:a16="http://schemas.microsoft.com/office/drawing/2014/main" id="{735B489E-CFFF-3E58-ABAA-2D303F6F3B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675" y="849313"/>
            <a:ext cx="1622425"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図 8">
            <a:extLst>
              <a:ext uri="{FF2B5EF4-FFF2-40B4-BE49-F238E27FC236}">
                <a16:creationId xmlns:a16="http://schemas.microsoft.com/office/drawing/2014/main" id="{A33486E6-E8B7-4F9F-93F6-4E3FB650C2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124713">
            <a:off x="9113838" y="1016000"/>
            <a:ext cx="1543050"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図 9">
            <a:extLst>
              <a:ext uri="{FF2B5EF4-FFF2-40B4-BE49-F238E27FC236}">
                <a16:creationId xmlns:a16="http://schemas.microsoft.com/office/drawing/2014/main" id="{CC8C13F0-3580-2291-F566-64766206D4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0138" y="800100"/>
            <a:ext cx="1512887"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4" descr="http://www.tiritumo.net/wp-content/uploads/2015/04/image.png">
            <a:extLst>
              <a:ext uri="{FF2B5EF4-FFF2-40B4-BE49-F238E27FC236}">
                <a16:creationId xmlns:a16="http://schemas.microsoft.com/office/drawing/2014/main" id="{AC616377-FB53-D500-A4C2-393D995CCD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5375" y="3427413"/>
            <a:ext cx="13144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図 11">
            <a:extLst>
              <a:ext uri="{FF2B5EF4-FFF2-40B4-BE49-F238E27FC236}">
                <a16:creationId xmlns:a16="http://schemas.microsoft.com/office/drawing/2014/main" id="{3007B273-B4DC-BA07-3D79-675D37255C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53500" y="3190875"/>
            <a:ext cx="1681163"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テキスト ボックス 34">
            <a:extLst>
              <a:ext uri="{FF2B5EF4-FFF2-40B4-BE49-F238E27FC236}">
                <a16:creationId xmlns:a16="http://schemas.microsoft.com/office/drawing/2014/main" id="{3CD23D77-05A8-8E41-58DA-4C89C19718AD}"/>
              </a:ext>
            </a:extLst>
          </p:cNvPr>
          <p:cNvSpPr txBox="1">
            <a:spLocks noChangeArrowheads="1"/>
          </p:cNvSpPr>
          <p:nvPr/>
        </p:nvSpPr>
        <p:spPr bwMode="auto">
          <a:xfrm>
            <a:off x="2409825" y="134938"/>
            <a:ext cx="725487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3600">
                <a:latin typeface="Arial" panose="020B0604020202020204" pitchFamily="34" charset="0"/>
              </a:rPr>
              <a:t>　</a:t>
            </a:r>
            <a:r>
              <a:rPr lang="ja-JP" altLang="en-US" sz="4000" b="1">
                <a:latin typeface="メイリオ" panose="020B0604030504040204" pitchFamily="50" charset="-128"/>
                <a:ea typeface="メイリオ" panose="020B0604030504040204" pitchFamily="50" charset="-128"/>
              </a:rPr>
              <a:t>環境ごと変えることが大切！</a:t>
            </a:r>
          </a:p>
        </p:txBody>
      </p:sp>
      <p:pic>
        <p:nvPicPr>
          <p:cNvPr id="11273" name="図 13">
            <a:extLst>
              <a:ext uri="{FF2B5EF4-FFF2-40B4-BE49-F238E27FC236}">
                <a16:creationId xmlns:a16="http://schemas.microsoft.com/office/drawing/2014/main" id="{C4F6CBF0-7550-6D40-383C-2FCFCF1FE9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6500" y="3473450"/>
            <a:ext cx="153035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テキスト ボックス 2">
            <a:extLst>
              <a:ext uri="{FF2B5EF4-FFF2-40B4-BE49-F238E27FC236}">
                <a16:creationId xmlns:a16="http://schemas.microsoft.com/office/drawing/2014/main" id="{039DA824-7822-C3F0-39EF-E5A2B3B13814}"/>
              </a:ext>
            </a:extLst>
          </p:cNvPr>
          <p:cNvSpPr txBox="1">
            <a:spLocks noChangeArrowheads="1"/>
          </p:cNvSpPr>
          <p:nvPr/>
        </p:nvSpPr>
        <p:spPr bwMode="auto">
          <a:xfrm>
            <a:off x="871538" y="2643188"/>
            <a:ext cx="21621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latin typeface="Arial" panose="020B0604020202020204" pitchFamily="34" charset="0"/>
              </a:rPr>
              <a:t>あなたは雑巾がけを</a:t>
            </a:r>
            <a:endParaRPr lang="en-US" altLang="ja-JP" sz="1800" b="1">
              <a:latin typeface="Arial" panose="020B0604020202020204" pitchFamily="34" charset="0"/>
            </a:endParaRPr>
          </a:p>
          <a:p>
            <a:pPr eaLnBrk="1" hangingPunct="1">
              <a:spcBef>
                <a:spcPct val="0"/>
              </a:spcBef>
              <a:buFont typeface="Arial" panose="020B0604020202020204" pitchFamily="34" charset="0"/>
              <a:buNone/>
            </a:pPr>
            <a:r>
              <a:rPr lang="ja-JP" altLang="en-US" sz="1800" b="1">
                <a:latin typeface="Arial" panose="020B0604020202020204" pitchFamily="34" charset="0"/>
              </a:rPr>
              <a:t>しています。</a:t>
            </a:r>
          </a:p>
        </p:txBody>
      </p:sp>
      <p:sp>
        <p:nvSpPr>
          <p:cNvPr id="11275" name="テキスト ボックス 14">
            <a:extLst>
              <a:ext uri="{FF2B5EF4-FFF2-40B4-BE49-F238E27FC236}">
                <a16:creationId xmlns:a16="http://schemas.microsoft.com/office/drawing/2014/main" id="{E3B56B2A-1F31-4772-5F35-0AAC596FA402}"/>
              </a:ext>
            </a:extLst>
          </p:cNvPr>
          <p:cNvSpPr txBox="1">
            <a:spLocks noChangeArrowheads="1"/>
          </p:cNvSpPr>
          <p:nvPr/>
        </p:nvSpPr>
        <p:spPr bwMode="auto">
          <a:xfrm>
            <a:off x="4748213" y="2625725"/>
            <a:ext cx="23717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latin typeface="Arial" panose="020B0604020202020204" pitchFamily="34" charset="0"/>
              </a:rPr>
              <a:t>汚れたらバケツの水で</a:t>
            </a:r>
            <a:endParaRPr lang="en-US" altLang="ja-JP" sz="1800" b="1">
              <a:latin typeface="Arial" panose="020B0604020202020204" pitchFamily="34" charset="0"/>
            </a:endParaRPr>
          </a:p>
          <a:p>
            <a:pPr eaLnBrk="1" hangingPunct="1">
              <a:spcBef>
                <a:spcPct val="0"/>
              </a:spcBef>
              <a:buFont typeface="Arial" panose="020B0604020202020204" pitchFamily="34" charset="0"/>
              <a:buNone/>
            </a:pPr>
            <a:r>
              <a:rPr lang="ja-JP" altLang="en-US" sz="1800" b="1">
                <a:latin typeface="Arial" panose="020B0604020202020204" pitchFamily="34" charset="0"/>
              </a:rPr>
              <a:t>すすいでいましたが、</a:t>
            </a:r>
            <a:endParaRPr lang="en-US" altLang="ja-JP" sz="1800" b="1">
              <a:latin typeface="Arial" panose="020B0604020202020204" pitchFamily="34" charset="0"/>
            </a:endParaRPr>
          </a:p>
        </p:txBody>
      </p:sp>
      <p:sp>
        <p:nvSpPr>
          <p:cNvPr id="11276" name="テキスト ボックス 15">
            <a:extLst>
              <a:ext uri="{FF2B5EF4-FFF2-40B4-BE49-F238E27FC236}">
                <a16:creationId xmlns:a16="http://schemas.microsoft.com/office/drawing/2014/main" id="{39604355-979F-8157-0C57-2718E09FE5A9}"/>
              </a:ext>
            </a:extLst>
          </p:cNvPr>
          <p:cNvSpPr txBox="1">
            <a:spLocks noChangeArrowheads="1"/>
          </p:cNvSpPr>
          <p:nvPr/>
        </p:nvSpPr>
        <p:spPr bwMode="auto">
          <a:xfrm>
            <a:off x="8366125" y="2514600"/>
            <a:ext cx="3038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latin typeface="Arial" panose="020B0604020202020204" pitchFamily="34" charset="0"/>
              </a:rPr>
              <a:t>やがて雑巾は真っ黒になり</a:t>
            </a:r>
            <a:endParaRPr lang="en-US" altLang="ja-JP" sz="1800" b="1">
              <a:latin typeface="Arial" panose="020B0604020202020204" pitchFamily="34" charset="0"/>
            </a:endParaRPr>
          </a:p>
          <a:p>
            <a:pPr eaLnBrk="1" hangingPunct="1">
              <a:spcBef>
                <a:spcPct val="0"/>
              </a:spcBef>
              <a:buFont typeface="Arial" panose="020B0604020202020204" pitchFamily="34" charset="0"/>
              <a:buNone/>
            </a:pPr>
            <a:r>
              <a:rPr lang="ja-JP" altLang="en-US" sz="1800" b="1">
                <a:latin typeface="Arial" panose="020B0604020202020204" pitchFamily="34" charset="0"/>
              </a:rPr>
              <a:t>拭くことができなくなりました。</a:t>
            </a:r>
            <a:endParaRPr lang="en-US" altLang="ja-JP" sz="1800" b="1">
              <a:latin typeface="Arial" panose="020B0604020202020204" pitchFamily="34" charset="0"/>
            </a:endParaRPr>
          </a:p>
        </p:txBody>
      </p:sp>
      <p:sp>
        <p:nvSpPr>
          <p:cNvPr id="11277" name="テキスト ボックス 16">
            <a:extLst>
              <a:ext uri="{FF2B5EF4-FFF2-40B4-BE49-F238E27FC236}">
                <a16:creationId xmlns:a16="http://schemas.microsoft.com/office/drawing/2014/main" id="{9427E3E5-1205-8FA1-F07C-9B9B00D5CDDB}"/>
              </a:ext>
            </a:extLst>
          </p:cNvPr>
          <p:cNvSpPr txBox="1">
            <a:spLocks noChangeArrowheads="1"/>
          </p:cNvSpPr>
          <p:nvPr/>
        </p:nvSpPr>
        <p:spPr bwMode="auto">
          <a:xfrm>
            <a:off x="512763" y="5160963"/>
            <a:ext cx="2600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latin typeface="Arial" panose="020B0604020202020204" pitchFamily="34" charset="0"/>
              </a:rPr>
              <a:t>汚れた雑巾を取り出し、</a:t>
            </a:r>
            <a:endParaRPr lang="en-US" altLang="ja-JP" sz="1800" b="1">
              <a:latin typeface="Arial" panose="020B0604020202020204" pitchFamily="34" charset="0"/>
            </a:endParaRPr>
          </a:p>
          <a:p>
            <a:pPr eaLnBrk="1" hangingPunct="1">
              <a:spcBef>
                <a:spcPct val="0"/>
              </a:spcBef>
              <a:buFont typeface="Arial" panose="020B0604020202020204" pitchFamily="34" charset="0"/>
              <a:buNone/>
            </a:pPr>
            <a:r>
              <a:rPr lang="ja-JP" altLang="en-US" sz="1800" b="1">
                <a:latin typeface="Arial" panose="020B0604020202020204" pitchFamily="34" charset="0"/>
              </a:rPr>
              <a:t>水道できれいにすすいで</a:t>
            </a:r>
            <a:endParaRPr lang="en-US" altLang="ja-JP" sz="1800" b="1">
              <a:latin typeface="Arial" panose="020B0604020202020204" pitchFamily="34" charset="0"/>
            </a:endParaRPr>
          </a:p>
        </p:txBody>
      </p:sp>
      <p:sp>
        <p:nvSpPr>
          <p:cNvPr id="11278" name="テキスト ボックス 17">
            <a:extLst>
              <a:ext uri="{FF2B5EF4-FFF2-40B4-BE49-F238E27FC236}">
                <a16:creationId xmlns:a16="http://schemas.microsoft.com/office/drawing/2014/main" id="{78A3C3A5-C5B8-5845-3B89-D7257006A5A5}"/>
              </a:ext>
            </a:extLst>
          </p:cNvPr>
          <p:cNvSpPr txBox="1">
            <a:spLocks noChangeArrowheads="1"/>
          </p:cNvSpPr>
          <p:nvPr/>
        </p:nvSpPr>
        <p:spPr bwMode="auto">
          <a:xfrm>
            <a:off x="4302125" y="5130800"/>
            <a:ext cx="3263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latin typeface="Arial" panose="020B0604020202020204" pitchFamily="34" charset="0"/>
              </a:rPr>
              <a:t>再び雑巾がけをして</a:t>
            </a:r>
            <a:endParaRPr lang="en-US" altLang="ja-JP" sz="1800" b="1">
              <a:latin typeface="Arial" panose="020B0604020202020204" pitchFamily="34" charset="0"/>
            </a:endParaRPr>
          </a:p>
          <a:p>
            <a:pPr eaLnBrk="1" hangingPunct="1">
              <a:spcBef>
                <a:spcPct val="0"/>
              </a:spcBef>
              <a:buFont typeface="Arial" panose="020B0604020202020204" pitchFamily="34" charset="0"/>
              <a:buNone/>
            </a:pPr>
            <a:r>
              <a:rPr lang="ja-JP" altLang="en-US" sz="1800" b="1">
                <a:latin typeface="Arial" panose="020B0604020202020204" pitchFamily="34" charset="0"/>
              </a:rPr>
              <a:t>すすごうと思ってバケツをみると</a:t>
            </a:r>
            <a:endParaRPr lang="en-US" altLang="ja-JP" sz="1800" b="1">
              <a:latin typeface="Arial" panose="020B0604020202020204" pitchFamily="34" charset="0"/>
            </a:endParaRPr>
          </a:p>
        </p:txBody>
      </p:sp>
      <p:sp>
        <p:nvSpPr>
          <p:cNvPr id="11279" name="テキスト ボックス 18">
            <a:extLst>
              <a:ext uri="{FF2B5EF4-FFF2-40B4-BE49-F238E27FC236}">
                <a16:creationId xmlns:a16="http://schemas.microsoft.com/office/drawing/2014/main" id="{45E4E510-01E3-6778-2041-71D13EE32228}"/>
              </a:ext>
            </a:extLst>
          </p:cNvPr>
          <p:cNvSpPr txBox="1">
            <a:spLocks noChangeArrowheads="1"/>
          </p:cNvSpPr>
          <p:nvPr/>
        </p:nvSpPr>
        <p:spPr bwMode="auto">
          <a:xfrm>
            <a:off x="8483600" y="5302250"/>
            <a:ext cx="2803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latin typeface="Arial" panose="020B0604020202020204" pitchFamily="34" charset="0"/>
              </a:rPr>
              <a:t>バケツの水は真っ黒なまま</a:t>
            </a:r>
            <a:endParaRPr lang="en-US" altLang="ja-JP" sz="1800" b="1">
              <a:latin typeface="Arial" panose="020B0604020202020204" pitchFamily="34" charset="0"/>
            </a:endParaRPr>
          </a:p>
        </p:txBody>
      </p:sp>
      <p:sp>
        <p:nvSpPr>
          <p:cNvPr id="11280" name="テキスト ボックス 3">
            <a:extLst>
              <a:ext uri="{FF2B5EF4-FFF2-40B4-BE49-F238E27FC236}">
                <a16:creationId xmlns:a16="http://schemas.microsoft.com/office/drawing/2014/main" id="{FE5C2F8F-AED8-A2A2-A3DA-4B00B576F7D2}"/>
              </a:ext>
            </a:extLst>
          </p:cNvPr>
          <p:cNvSpPr txBox="1">
            <a:spLocks noChangeArrowheads="1"/>
          </p:cNvSpPr>
          <p:nvPr/>
        </p:nvSpPr>
        <p:spPr bwMode="auto">
          <a:xfrm>
            <a:off x="2851150" y="5870575"/>
            <a:ext cx="79327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solidFill>
                  <a:srgbClr val="FF0000"/>
                </a:solidFill>
                <a:latin typeface="Arial" panose="020B0604020202020204" pitchFamily="34" charset="0"/>
              </a:rPr>
              <a:t>ひとりひとりのストレスが、個人の対処で下がっても、</a:t>
            </a:r>
            <a:endParaRPr lang="en-US" altLang="ja-JP" sz="1800" b="1">
              <a:solidFill>
                <a:srgbClr val="FF0000"/>
              </a:solidFill>
              <a:latin typeface="Arial" panose="020B0604020202020204" pitchFamily="34" charset="0"/>
            </a:endParaRPr>
          </a:p>
          <a:p>
            <a:pPr eaLnBrk="1" hangingPunct="1">
              <a:spcBef>
                <a:spcPct val="0"/>
              </a:spcBef>
              <a:buFont typeface="Arial" panose="020B0604020202020204" pitchFamily="34" charset="0"/>
              <a:buNone/>
            </a:pPr>
            <a:r>
              <a:rPr lang="ja-JP" altLang="en-US" sz="1800" b="1">
                <a:solidFill>
                  <a:srgbClr val="FF0000"/>
                </a:solidFill>
                <a:latin typeface="Arial" panose="020B0604020202020204" pitchFamily="34" charset="0"/>
              </a:rPr>
              <a:t>職場のストレスが高いままだとふたたび高ストレスの人が出てきてしまうのです。</a:t>
            </a:r>
          </a:p>
        </p:txBody>
      </p:sp>
      <p:sp>
        <p:nvSpPr>
          <p:cNvPr id="11281" name="スライド番号プレースホルダー 1">
            <a:extLst>
              <a:ext uri="{FF2B5EF4-FFF2-40B4-BE49-F238E27FC236}">
                <a16:creationId xmlns:a16="http://schemas.microsoft.com/office/drawing/2014/main" id="{6D992E5E-8007-DCF6-E207-26B9803A482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 typeface="Arial" panose="020B0604020202020204" pitchFamily="34" charset="0"/>
              <a:buNone/>
            </a:pPr>
            <a:fld id="{B0EE007B-0C42-4900-996A-8FABC1B7A9A8}" type="slidenum">
              <a:rPr kumimoji="0" lang="ja-JP" altLang="en-US" sz="2000" smtClean="0">
                <a:solidFill>
                  <a:schemeClr val="bg1"/>
                </a:solidFill>
                <a:latin typeface="Arial" panose="020B0604020202020204" pitchFamily="34" charset="0"/>
              </a:rPr>
              <a:pPr fontAlgn="base">
                <a:spcBef>
                  <a:spcPct val="0"/>
                </a:spcBef>
                <a:spcAft>
                  <a:spcPct val="0"/>
                </a:spcAft>
                <a:buFont typeface="Arial" panose="020B0604020202020204" pitchFamily="34" charset="0"/>
                <a:buNone/>
              </a:pPr>
              <a:t>4</a:t>
            </a:fld>
            <a:endParaRPr kumimoji="0" lang="ja-JP" altLang="en-US" sz="2000">
              <a:solidFill>
                <a:schemeClr val="bg1"/>
              </a:solidFill>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タイトル 1">
            <a:extLst>
              <a:ext uri="{FF2B5EF4-FFF2-40B4-BE49-F238E27FC236}">
                <a16:creationId xmlns:a16="http://schemas.microsoft.com/office/drawing/2014/main" id="{A3A516D0-AD95-236C-C5FA-A2A090AACD30}"/>
              </a:ext>
            </a:extLst>
          </p:cNvPr>
          <p:cNvSpPr>
            <a:spLocks noGrp="1" noChangeArrowheads="1"/>
          </p:cNvSpPr>
          <p:nvPr>
            <p:ph type="title"/>
          </p:nvPr>
        </p:nvSpPr>
        <p:spPr>
          <a:xfrm>
            <a:off x="1722438" y="201613"/>
            <a:ext cx="8809037" cy="560387"/>
          </a:xfrm>
        </p:spPr>
        <p:txBody>
          <a:bodyPr/>
          <a:lstStyle/>
          <a:p>
            <a:r>
              <a:rPr lang="ja-JP" altLang="en-US" sz="4000" b="1">
                <a:latin typeface="メイリオ" panose="020B0604030504040204" pitchFamily="50" charset="-128"/>
                <a:ea typeface="メイリオ" panose="020B0604030504040204" pitchFamily="50" charset="-128"/>
              </a:rPr>
              <a:t>職場がどうなればいいでしょう？</a:t>
            </a:r>
          </a:p>
        </p:txBody>
      </p:sp>
      <p:sp>
        <p:nvSpPr>
          <p:cNvPr id="12291" name="テキスト プレースホルダー 2">
            <a:extLst>
              <a:ext uri="{FF2B5EF4-FFF2-40B4-BE49-F238E27FC236}">
                <a16:creationId xmlns:a16="http://schemas.microsoft.com/office/drawing/2014/main" id="{82D25560-A785-74BD-4031-F7E7FB24734B}"/>
              </a:ext>
            </a:extLst>
          </p:cNvPr>
          <p:cNvSpPr>
            <a:spLocks noGrp="1" noChangeArrowheads="1"/>
          </p:cNvSpPr>
          <p:nvPr>
            <p:ph type="body" sz="half" idx="1"/>
          </p:nvPr>
        </p:nvSpPr>
        <p:spPr>
          <a:xfrm>
            <a:off x="1960563" y="3216275"/>
            <a:ext cx="8934450" cy="544513"/>
          </a:xfrm>
        </p:spPr>
        <p:txBody>
          <a:bodyPr/>
          <a:lstStyle/>
          <a:p>
            <a:pPr marL="0" indent="0">
              <a:buFont typeface="Arial" panose="020B0604020202020204" pitchFamily="34" charset="0"/>
              <a:buNone/>
            </a:pPr>
            <a:r>
              <a:rPr lang="ja-JP" altLang="en-US" sz="2800">
                <a:solidFill>
                  <a:srgbClr val="C00000"/>
                </a:solidFill>
              </a:rPr>
              <a:t>職場の状況がﾌﾟﾗｽ「１」になった時、どうなってますか？</a:t>
            </a:r>
            <a:endParaRPr lang="en-US" altLang="ja-JP" sz="2800">
              <a:solidFill>
                <a:srgbClr val="C00000"/>
              </a:solidFill>
            </a:endParaRPr>
          </a:p>
        </p:txBody>
      </p:sp>
      <p:pic>
        <p:nvPicPr>
          <p:cNvPr id="14340" name="Picture 4" descr="自信満々の人のイラスト（女性）">
            <a:extLst>
              <a:ext uri="{FF2B5EF4-FFF2-40B4-BE49-F238E27FC236}">
                <a16:creationId xmlns:a16="http://schemas.microsoft.com/office/drawing/2014/main" id="{485B5806-3DA0-FE7E-7382-BF2F8E62D66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461125" y="4214813"/>
            <a:ext cx="1946275" cy="2476500"/>
          </a:xfrm>
        </p:spPr>
      </p:pic>
      <p:sp>
        <p:nvSpPr>
          <p:cNvPr id="14341" name="スライド番号プレースホルダー 3">
            <a:extLst>
              <a:ext uri="{FF2B5EF4-FFF2-40B4-BE49-F238E27FC236}">
                <a16:creationId xmlns:a16="http://schemas.microsoft.com/office/drawing/2014/main" id="{1C8EE582-7843-FAFC-DF47-6D91340CDFF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B153ECDC-53D4-42A8-B72A-AB3539974018}" type="slidenum">
              <a:rPr lang="ja-JP" altLang="en-US" sz="2000" smtClean="0">
                <a:solidFill>
                  <a:schemeClr val="bg1"/>
                </a:solidFill>
                <a:latin typeface="Arial" panose="020B0604020202020204" pitchFamily="34" charset="0"/>
              </a:rPr>
              <a:pPr fontAlgn="base">
                <a:spcBef>
                  <a:spcPct val="0"/>
                </a:spcBef>
                <a:spcAft>
                  <a:spcPct val="0"/>
                </a:spcAft>
                <a:buFontTx/>
                <a:buNone/>
              </a:pPr>
              <a:t>5</a:t>
            </a:fld>
            <a:endParaRPr lang="ja-JP" altLang="ja-JP" sz="2000">
              <a:solidFill>
                <a:schemeClr val="bg1"/>
              </a:solidFill>
              <a:latin typeface="Arial" panose="020B0604020202020204" pitchFamily="34" charset="0"/>
            </a:endParaRPr>
          </a:p>
        </p:txBody>
      </p:sp>
      <p:pic>
        <p:nvPicPr>
          <p:cNvPr id="14342" name="Picture 2" descr="自信満々の男性のイラスト">
            <a:extLst>
              <a:ext uri="{FF2B5EF4-FFF2-40B4-BE49-F238E27FC236}">
                <a16:creationId xmlns:a16="http://schemas.microsoft.com/office/drawing/2014/main" id="{CE2FEFC1-4DDF-A849-C171-C1CE1FC236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8538" y="4194175"/>
            <a:ext cx="1993900"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1FF45B95-5A45-6ED7-4D4F-E8D722AC2544}"/>
              </a:ext>
            </a:extLst>
          </p:cNvPr>
          <p:cNvSpPr txBox="1">
            <a:spLocks noChangeArrowheads="1"/>
          </p:cNvSpPr>
          <p:nvPr/>
        </p:nvSpPr>
        <p:spPr>
          <a:xfrm>
            <a:off x="3206750" y="1739900"/>
            <a:ext cx="8764588" cy="1065213"/>
          </a:xfrm>
          <a:prstGeom prst="rect">
            <a:avLst/>
          </a:prstGeom>
        </p:spPr>
        <p:txBody>
          <a:bodyPr lIns="84406" tIns="42203" rIns="84406" bIns="42203">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defRPr/>
            </a:pPr>
            <a:r>
              <a:rPr lang="ja-JP" altLang="ja-JP" sz="2400" b="1" u="sng">
                <a:solidFill>
                  <a:schemeClr val="accent6">
                    <a:lumMod val="50000"/>
                  </a:schemeClr>
                </a:solidFill>
              </a:rPr>
              <a:t>1      2      3      4      5      6      7      8      9      10</a:t>
            </a:r>
            <a:endParaRPr lang="ja-JP" altLang="en-US" sz="2400" b="1" u="sng" dirty="0">
              <a:solidFill>
                <a:schemeClr val="accent6">
                  <a:lumMod val="50000"/>
                </a:schemeClr>
              </a:solidFill>
            </a:endParaRPr>
          </a:p>
        </p:txBody>
      </p:sp>
      <p:sp>
        <p:nvSpPr>
          <p:cNvPr id="14344" name="テキスト ボックス 1">
            <a:extLst>
              <a:ext uri="{FF2B5EF4-FFF2-40B4-BE49-F238E27FC236}">
                <a16:creationId xmlns:a16="http://schemas.microsoft.com/office/drawing/2014/main" id="{98FB3C2F-99FD-AC3C-006A-C48A8E55F7F5}"/>
              </a:ext>
            </a:extLst>
          </p:cNvPr>
          <p:cNvSpPr txBox="1">
            <a:spLocks noChangeArrowheads="1"/>
          </p:cNvSpPr>
          <p:nvPr/>
        </p:nvSpPr>
        <p:spPr bwMode="auto">
          <a:xfrm>
            <a:off x="2759075" y="1306513"/>
            <a:ext cx="461963"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うまくいってない</a:t>
            </a:r>
          </a:p>
        </p:txBody>
      </p:sp>
      <p:sp>
        <p:nvSpPr>
          <p:cNvPr id="14345" name="テキスト プレースホルダー 2">
            <a:extLst>
              <a:ext uri="{FF2B5EF4-FFF2-40B4-BE49-F238E27FC236}">
                <a16:creationId xmlns:a16="http://schemas.microsoft.com/office/drawing/2014/main" id="{188C725A-6790-26B1-E4E6-C2721815A757}"/>
              </a:ext>
            </a:extLst>
          </p:cNvPr>
          <p:cNvSpPr txBox="1">
            <a:spLocks/>
          </p:cNvSpPr>
          <p:nvPr/>
        </p:nvSpPr>
        <p:spPr bwMode="auto">
          <a:xfrm>
            <a:off x="3206750" y="874713"/>
            <a:ext cx="580548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buFont typeface="Arial" panose="020B0604020202020204" pitchFamily="34" charset="0"/>
              <a:buNone/>
            </a:pPr>
            <a:r>
              <a:rPr lang="ja-JP" altLang="en-US" sz="2800">
                <a:solidFill>
                  <a:srgbClr val="C00000"/>
                </a:solidFill>
              </a:rPr>
              <a:t>あなたの職場の状況は何点ですか？</a:t>
            </a:r>
            <a:endParaRPr lang="en-US" altLang="ja-JP" sz="2800">
              <a:solidFill>
                <a:srgbClr val="C00000"/>
              </a:solidFill>
            </a:endParaRPr>
          </a:p>
        </p:txBody>
      </p:sp>
      <p:sp>
        <p:nvSpPr>
          <p:cNvPr id="12" name="テキスト プレースホルダー 2">
            <a:extLst>
              <a:ext uri="{FF2B5EF4-FFF2-40B4-BE49-F238E27FC236}">
                <a16:creationId xmlns:a16="http://schemas.microsoft.com/office/drawing/2014/main" id="{BFC7775D-A9B1-0466-A1BD-B1B26B0E5FB8}"/>
              </a:ext>
            </a:extLst>
          </p:cNvPr>
          <p:cNvSpPr txBox="1">
            <a:spLocks/>
          </p:cNvSpPr>
          <p:nvPr/>
        </p:nvSpPr>
        <p:spPr bwMode="auto">
          <a:xfrm>
            <a:off x="2989263" y="3729038"/>
            <a:ext cx="6875462"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buFont typeface="Arial" panose="020B0604020202020204" pitchFamily="34" charset="0"/>
              <a:buNone/>
            </a:pPr>
            <a:r>
              <a:rPr lang="ja-JP" altLang="en-US" sz="3000">
                <a:solidFill>
                  <a:srgbClr val="C00000"/>
                </a:solidFill>
              </a:rPr>
              <a:t>そのためにできることは何でしょう？</a:t>
            </a:r>
          </a:p>
        </p:txBody>
      </p:sp>
      <p:sp>
        <p:nvSpPr>
          <p:cNvPr id="14347" name="テキスト ボックス 12">
            <a:extLst>
              <a:ext uri="{FF2B5EF4-FFF2-40B4-BE49-F238E27FC236}">
                <a16:creationId xmlns:a16="http://schemas.microsoft.com/office/drawing/2014/main" id="{8C2F86C3-B0FC-567C-88A3-DDC59762C2F8}"/>
              </a:ext>
            </a:extLst>
          </p:cNvPr>
          <p:cNvSpPr txBox="1">
            <a:spLocks noChangeArrowheads="1"/>
          </p:cNvSpPr>
          <p:nvPr/>
        </p:nvSpPr>
        <p:spPr bwMode="auto">
          <a:xfrm>
            <a:off x="8782050" y="1373188"/>
            <a:ext cx="46196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うまくいってる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タイトル 1">
            <a:extLst>
              <a:ext uri="{FF2B5EF4-FFF2-40B4-BE49-F238E27FC236}">
                <a16:creationId xmlns:a16="http://schemas.microsoft.com/office/drawing/2014/main" id="{7B8FA6ED-56E0-37EE-3BA0-61A41B50E3A4}"/>
              </a:ext>
            </a:extLst>
          </p:cNvPr>
          <p:cNvSpPr>
            <a:spLocks noGrp="1" noChangeArrowheads="1"/>
          </p:cNvSpPr>
          <p:nvPr>
            <p:ph type="title"/>
          </p:nvPr>
        </p:nvSpPr>
        <p:spPr>
          <a:xfrm>
            <a:off x="1852613" y="76200"/>
            <a:ext cx="8486775" cy="762000"/>
          </a:xfrm>
        </p:spPr>
        <p:txBody>
          <a:bodyPr/>
          <a:lstStyle/>
          <a:p>
            <a:r>
              <a:rPr lang="ja-JP" altLang="en-US" sz="4000" b="1">
                <a:latin typeface="メイリオ" panose="020B0604030504040204" pitchFamily="50" charset="-128"/>
                <a:ea typeface="メイリオ" panose="020B0604030504040204" pitchFamily="50" charset="-128"/>
              </a:rPr>
              <a:t>集団分析結果の見方</a:t>
            </a:r>
          </a:p>
        </p:txBody>
      </p:sp>
      <p:sp>
        <p:nvSpPr>
          <p:cNvPr id="5" name="スライド番号プレースホルダー 4">
            <a:extLst>
              <a:ext uri="{FF2B5EF4-FFF2-40B4-BE49-F238E27FC236}">
                <a16:creationId xmlns:a16="http://schemas.microsoft.com/office/drawing/2014/main" id="{753B20AE-FCBA-C503-6E5D-24F0D1768406}"/>
              </a:ext>
            </a:extLst>
          </p:cNvPr>
          <p:cNvSpPr>
            <a:spLocks noGrp="1"/>
          </p:cNvSpPr>
          <p:nvPr>
            <p:ph type="sldNum" sz="quarter" idx="12"/>
          </p:nvPr>
        </p:nvSpPr>
        <p:spPr/>
        <p:txBody>
          <a:bodyPr/>
          <a:lstStyle/>
          <a:p>
            <a:pPr>
              <a:defRPr/>
            </a:pPr>
            <a:fld id="{BFA7DC96-6155-4354-B6D6-FD7F410CA619}" type="slidenum">
              <a:rPr lang="ja-JP" altLang="en-US" smtClean="0"/>
              <a:pPr>
                <a:defRPr/>
              </a:pPr>
              <a:t>6</a:t>
            </a:fld>
            <a:endParaRPr lang="ja-JP" altLang="ja-JP"/>
          </a:p>
        </p:txBody>
      </p:sp>
      <p:grpSp>
        <p:nvGrpSpPr>
          <p:cNvPr id="16388" name="グループ化 12">
            <a:extLst>
              <a:ext uri="{FF2B5EF4-FFF2-40B4-BE49-F238E27FC236}">
                <a16:creationId xmlns:a16="http://schemas.microsoft.com/office/drawing/2014/main" id="{70584BCE-4725-980C-C236-ADBFB04EAD39}"/>
              </a:ext>
            </a:extLst>
          </p:cNvPr>
          <p:cNvGrpSpPr>
            <a:grpSpLocks/>
          </p:cNvGrpSpPr>
          <p:nvPr/>
        </p:nvGrpSpPr>
        <p:grpSpPr bwMode="auto">
          <a:xfrm>
            <a:off x="4332288" y="1492250"/>
            <a:ext cx="3600450" cy="1439863"/>
            <a:chOff x="746347" y="1652900"/>
            <a:chExt cx="3600400" cy="1440160"/>
          </a:xfrm>
        </p:grpSpPr>
        <p:sp>
          <p:nvSpPr>
            <p:cNvPr id="8" name="角丸四角形 7">
              <a:extLst>
                <a:ext uri="{FF2B5EF4-FFF2-40B4-BE49-F238E27FC236}">
                  <a16:creationId xmlns:a16="http://schemas.microsoft.com/office/drawing/2014/main" id="{189E9CDE-62C0-338F-489D-73C1073BC8DF}"/>
                </a:ext>
              </a:extLst>
            </p:cNvPr>
            <p:cNvSpPr/>
            <p:nvPr/>
          </p:nvSpPr>
          <p:spPr>
            <a:xfrm>
              <a:off x="746347" y="1652900"/>
              <a:ext cx="3600400" cy="1440160"/>
            </a:xfrm>
            <a:prstGeom prst="roundRect">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09" name="テキスト ボックス 5">
              <a:extLst>
                <a:ext uri="{FF2B5EF4-FFF2-40B4-BE49-F238E27FC236}">
                  <a16:creationId xmlns:a16="http://schemas.microsoft.com/office/drawing/2014/main" id="{02DA292A-0477-F1F9-7350-3FCEAB5B6264}"/>
                </a:ext>
              </a:extLst>
            </p:cNvPr>
            <p:cNvSpPr txBox="1">
              <a:spLocks noChangeArrowheads="1"/>
            </p:cNvSpPr>
            <p:nvPr/>
          </p:nvSpPr>
          <p:spPr bwMode="auto">
            <a:xfrm>
              <a:off x="899592" y="1772816"/>
              <a:ext cx="32939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b="1"/>
                <a:t>５７項目の質問の中から、職場のストレスに関係が深い４項目で職場のストレス度を健康リスク値としています。</a:t>
              </a:r>
              <a:endParaRPr lang="en-US" altLang="ja-JP" b="1"/>
            </a:p>
          </p:txBody>
        </p:sp>
      </p:grpSp>
      <p:sp>
        <p:nvSpPr>
          <p:cNvPr id="16389" name="テキスト ボックス 6">
            <a:extLst>
              <a:ext uri="{FF2B5EF4-FFF2-40B4-BE49-F238E27FC236}">
                <a16:creationId xmlns:a16="http://schemas.microsoft.com/office/drawing/2014/main" id="{A99EA22D-22EB-1E4B-2F8E-FA95BFD15AE2}"/>
              </a:ext>
            </a:extLst>
          </p:cNvPr>
          <p:cNvSpPr txBox="1">
            <a:spLocks noChangeArrowheads="1"/>
          </p:cNvSpPr>
          <p:nvPr/>
        </p:nvSpPr>
        <p:spPr bwMode="auto">
          <a:xfrm>
            <a:off x="2566988" y="977900"/>
            <a:ext cx="7632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b="1">
                <a:solidFill>
                  <a:srgbClr val="FF0000"/>
                </a:solidFill>
              </a:rPr>
              <a:t>個人が特定されにくいように、１０人以上の回答数がある職場で出します。</a:t>
            </a:r>
          </a:p>
        </p:txBody>
      </p:sp>
      <p:grpSp>
        <p:nvGrpSpPr>
          <p:cNvPr id="16390" name="グループ化 15">
            <a:extLst>
              <a:ext uri="{FF2B5EF4-FFF2-40B4-BE49-F238E27FC236}">
                <a16:creationId xmlns:a16="http://schemas.microsoft.com/office/drawing/2014/main" id="{37521223-B3E2-6643-8287-CA3012718A78}"/>
              </a:ext>
            </a:extLst>
          </p:cNvPr>
          <p:cNvGrpSpPr>
            <a:grpSpLocks/>
          </p:cNvGrpSpPr>
          <p:nvPr/>
        </p:nvGrpSpPr>
        <p:grpSpPr bwMode="auto">
          <a:xfrm>
            <a:off x="2133600" y="3844925"/>
            <a:ext cx="2698750" cy="1004888"/>
            <a:chOff x="5508104" y="1902098"/>
            <a:chExt cx="2697917" cy="1004743"/>
          </a:xfrm>
        </p:grpSpPr>
        <p:sp>
          <p:nvSpPr>
            <p:cNvPr id="14" name="角丸四角形 13">
              <a:extLst>
                <a:ext uri="{FF2B5EF4-FFF2-40B4-BE49-F238E27FC236}">
                  <a16:creationId xmlns:a16="http://schemas.microsoft.com/office/drawing/2014/main" id="{647C53E2-A99E-1683-9C1D-1511BA212A5C}"/>
                </a:ext>
              </a:extLst>
            </p:cNvPr>
            <p:cNvSpPr/>
            <p:nvPr/>
          </p:nvSpPr>
          <p:spPr>
            <a:xfrm>
              <a:off x="5508104" y="1902098"/>
              <a:ext cx="2697917" cy="996806"/>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07" name="テキスト ボックス 10">
              <a:extLst>
                <a:ext uri="{FF2B5EF4-FFF2-40B4-BE49-F238E27FC236}">
                  <a16:creationId xmlns:a16="http://schemas.microsoft.com/office/drawing/2014/main" id="{ACE82BF4-D1F3-4250-1E61-0B646558D335}"/>
                </a:ext>
              </a:extLst>
            </p:cNvPr>
            <p:cNvSpPr txBox="1">
              <a:spLocks noChangeArrowheads="1"/>
            </p:cNvSpPr>
            <p:nvPr/>
          </p:nvSpPr>
          <p:spPr bwMode="auto">
            <a:xfrm>
              <a:off x="5746693" y="1983511"/>
              <a:ext cx="245932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b="1"/>
                <a:t>健康リスク</a:t>
              </a:r>
              <a:r>
                <a:rPr lang="en-US" altLang="ja-JP" b="1"/>
                <a:t>A</a:t>
              </a:r>
            </a:p>
            <a:p>
              <a:r>
                <a:rPr lang="ja-JP" altLang="en-US" b="1"/>
                <a:t>仕事の量</a:t>
              </a:r>
              <a:endParaRPr lang="en-US" altLang="ja-JP" b="1"/>
            </a:p>
            <a:p>
              <a:r>
                <a:rPr lang="ja-JP" altLang="en-US" b="1"/>
                <a:t>コントロール度　の相関</a:t>
              </a:r>
            </a:p>
          </p:txBody>
        </p:sp>
      </p:grpSp>
      <p:grpSp>
        <p:nvGrpSpPr>
          <p:cNvPr id="16391" name="グループ化 16">
            <a:extLst>
              <a:ext uri="{FF2B5EF4-FFF2-40B4-BE49-F238E27FC236}">
                <a16:creationId xmlns:a16="http://schemas.microsoft.com/office/drawing/2014/main" id="{0BEA6C54-8330-A73B-C424-483D3B16BB8B}"/>
              </a:ext>
            </a:extLst>
          </p:cNvPr>
          <p:cNvGrpSpPr>
            <a:grpSpLocks/>
          </p:cNvGrpSpPr>
          <p:nvPr/>
        </p:nvGrpSpPr>
        <p:grpSpPr bwMode="auto">
          <a:xfrm>
            <a:off x="7724775" y="3884613"/>
            <a:ext cx="2676525" cy="1008062"/>
            <a:chOff x="5529362" y="3214145"/>
            <a:chExt cx="2676659" cy="1007439"/>
          </a:xfrm>
        </p:grpSpPr>
        <p:sp>
          <p:nvSpPr>
            <p:cNvPr id="15" name="角丸四角形 14">
              <a:extLst>
                <a:ext uri="{FF2B5EF4-FFF2-40B4-BE49-F238E27FC236}">
                  <a16:creationId xmlns:a16="http://schemas.microsoft.com/office/drawing/2014/main" id="{86604E01-F16F-1BCD-4A77-99967EDBAAF3}"/>
                </a:ext>
              </a:extLst>
            </p:cNvPr>
            <p:cNvSpPr/>
            <p:nvPr/>
          </p:nvSpPr>
          <p:spPr>
            <a:xfrm>
              <a:off x="5529362" y="3214145"/>
              <a:ext cx="2676659" cy="1007439"/>
            </a:xfrm>
            <a:prstGeom prst="round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05" name="テキスト ボックス 11">
              <a:extLst>
                <a:ext uri="{FF2B5EF4-FFF2-40B4-BE49-F238E27FC236}">
                  <a16:creationId xmlns:a16="http://schemas.microsoft.com/office/drawing/2014/main" id="{0A89AC98-1882-83A0-8FAE-4A158FBFD9E6}"/>
                </a:ext>
              </a:extLst>
            </p:cNvPr>
            <p:cNvSpPr txBox="1">
              <a:spLocks noChangeArrowheads="1"/>
            </p:cNvSpPr>
            <p:nvPr/>
          </p:nvSpPr>
          <p:spPr bwMode="auto">
            <a:xfrm>
              <a:off x="5689122" y="3222700"/>
              <a:ext cx="2198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b="1"/>
                <a:t>健康リスク</a:t>
              </a:r>
              <a:r>
                <a:rPr lang="en-US" altLang="ja-JP" b="1"/>
                <a:t>B</a:t>
              </a:r>
            </a:p>
            <a:p>
              <a:r>
                <a:rPr lang="ja-JP" altLang="en-US" b="1"/>
                <a:t>上司の支援</a:t>
              </a:r>
              <a:endParaRPr lang="en-US" altLang="ja-JP" b="1"/>
            </a:p>
            <a:p>
              <a:r>
                <a:rPr lang="ja-JP" altLang="en-US" b="1"/>
                <a:t>同僚の支援　の相関</a:t>
              </a:r>
            </a:p>
          </p:txBody>
        </p:sp>
      </p:grpSp>
      <p:grpSp>
        <p:nvGrpSpPr>
          <p:cNvPr id="16392" name="グループ化 22">
            <a:extLst>
              <a:ext uri="{FF2B5EF4-FFF2-40B4-BE49-F238E27FC236}">
                <a16:creationId xmlns:a16="http://schemas.microsoft.com/office/drawing/2014/main" id="{19895021-DBF0-CF65-0B40-8D54821A16F7}"/>
              </a:ext>
            </a:extLst>
          </p:cNvPr>
          <p:cNvGrpSpPr>
            <a:grpSpLocks/>
          </p:cNvGrpSpPr>
          <p:nvPr/>
        </p:nvGrpSpPr>
        <p:grpSpPr bwMode="auto">
          <a:xfrm rot="5400000">
            <a:off x="5729288" y="785812"/>
            <a:ext cx="939800" cy="5178425"/>
            <a:chOff x="4413303" y="2460369"/>
            <a:chExt cx="940693" cy="1294168"/>
          </a:xfrm>
        </p:grpSpPr>
        <p:grpSp>
          <p:nvGrpSpPr>
            <p:cNvPr id="16399" name="グループ化 20">
              <a:extLst>
                <a:ext uri="{FF2B5EF4-FFF2-40B4-BE49-F238E27FC236}">
                  <a16:creationId xmlns:a16="http://schemas.microsoft.com/office/drawing/2014/main" id="{69BB6155-7F38-CD07-FF21-6752C15EA058}"/>
                </a:ext>
              </a:extLst>
            </p:cNvPr>
            <p:cNvGrpSpPr>
              <a:grpSpLocks/>
            </p:cNvGrpSpPr>
            <p:nvPr/>
          </p:nvGrpSpPr>
          <p:grpSpPr bwMode="auto">
            <a:xfrm>
              <a:off x="4788024" y="2460369"/>
              <a:ext cx="565972" cy="1294168"/>
              <a:chOff x="4788024" y="2460369"/>
              <a:chExt cx="565972" cy="1294168"/>
            </a:xfrm>
          </p:grpSpPr>
          <p:sp>
            <p:nvSpPr>
              <p:cNvPr id="18" name="正方形/長方形 17">
                <a:extLst>
                  <a:ext uri="{FF2B5EF4-FFF2-40B4-BE49-F238E27FC236}">
                    <a16:creationId xmlns:a16="http://schemas.microsoft.com/office/drawing/2014/main" id="{9FF71F99-C790-4FC4-27C2-CC979AA6A7DD}"/>
                  </a:ext>
                </a:extLst>
              </p:cNvPr>
              <p:cNvSpPr/>
              <p:nvPr/>
            </p:nvSpPr>
            <p:spPr>
              <a:xfrm>
                <a:off x="4788310" y="2493299"/>
                <a:ext cx="144600" cy="12239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 name="右矢印 18">
                <a:extLst>
                  <a:ext uri="{FF2B5EF4-FFF2-40B4-BE49-F238E27FC236}">
                    <a16:creationId xmlns:a16="http://schemas.microsoft.com/office/drawing/2014/main" id="{D3D82216-9E1B-BF87-CF9C-3754BEEC1121}"/>
                  </a:ext>
                </a:extLst>
              </p:cNvPr>
              <p:cNvSpPr/>
              <p:nvPr/>
            </p:nvSpPr>
            <p:spPr>
              <a:xfrm>
                <a:off x="4799433" y="2460766"/>
                <a:ext cx="554563" cy="11941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右矢印 19">
                <a:extLst>
                  <a:ext uri="{FF2B5EF4-FFF2-40B4-BE49-F238E27FC236}">
                    <a16:creationId xmlns:a16="http://schemas.microsoft.com/office/drawing/2014/main" id="{3697FFEA-3515-86B6-FA53-016C276D21E6}"/>
                  </a:ext>
                </a:extLst>
              </p:cNvPr>
              <p:cNvSpPr/>
              <p:nvPr/>
            </p:nvSpPr>
            <p:spPr>
              <a:xfrm>
                <a:off x="4788309" y="3644243"/>
                <a:ext cx="554564" cy="11029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2" name="正方形/長方形 21">
              <a:extLst>
                <a:ext uri="{FF2B5EF4-FFF2-40B4-BE49-F238E27FC236}">
                  <a16:creationId xmlns:a16="http://schemas.microsoft.com/office/drawing/2014/main" id="{31915C39-E133-1DF3-AD89-68303D5FE58B}"/>
                </a:ext>
              </a:extLst>
            </p:cNvPr>
            <p:cNvSpPr/>
            <p:nvPr/>
          </p:nvSpPr>
          <p:spPr>
            <a:xfrm>
              <a:off x="4413304" y="3100709"/>
              <a:ext cx="476703" cy="551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6393" name="グループ化 26">
            <a:extLst>
              <a:ext uri="{FF2B5EF4-FFF2-40B4-BE49-F238E27FC236}">
                <a16:creationId xmlns:a16="http://schemas.microsoft.com/office/drawing/2014/main" id="{B034467C-B7C2-0FC3-9A1D-BC8AFD00F074}"/>
              </a:ext>
            </a:extLst>
          </p:cNvPr>
          <p:cNvGrpSpPr>
            <a:grpSpLocks/>
          </p:cNvGrpSpPr>
          <p:nvPr/>
        </p:nvGrpSpPr>
        <p:grpSpPr bwMode="auto">
          <a:xfrm>
            <a:off x="4878388" y="5570538"/>
            <a:ext cx="2697162" cy="504825"/>
            <a:chOff x="5569051" y="5059788"/>
            <a:chExt cx="2697917" cy="996188"/>
          </a:xfrm>
        </p:grpSpPr>
        <p:sp>
          <p:nvSpPr>
            <p:cNvPr id="26" name="角丸四角形 25">
              <a:extLst>
                <a:ext uri="{FF2B5EF4-FFF2-40B4-BE49-F238E27FC236}">
                  <a16:creationId xmlns:a16="http://schemas.microsoft.com/office/drawing/2014/main" id="{C6221F7F-5D8F-1D2C-5D66-33BAF035DBFC}"/>
                </a:ext>
              </a:extLst>
            </p:cNvPr>
            <p:cNvSpPr/>
            <p:nvPr/>
          </p:nvSpPr>
          <p:spPr>
            <a:xfrm>
              <a:off x="5569051" y="5059788"/>
              <a:ext cx="2697917" cy="996188"/>
            </a:xfrm>
            <a:prstGeom prst="round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398" name="テキスト ボックス 24">
              <a:extLst>
                <a:ext uri="{FF2B5EF4-FFF2-40B4-BE49-F238E27FC236}">
                  <a16:creationId xmlns:a16="http://schemas.microsoft.com/office/drawing/2014/main" id="{4B6DBA4C-FBC3-0D51-CCDA-8B480AC383AF}"/>
                </a:ext>
              </a:extLst>
            </p:cNvPr>
            <p:cNvSpPr txBox="1">
              <a:spLocks noChangeArrowheads="1"/>
            </p:cNvSpPr>
            <p:nvPr/>
          </p:nvSpPr>
          <p:spPr bwMode="auto">
            <a:xfrm>
              <a:off x="6076272" y="5207488"/>
              <a:ext cx="1683474" cy="729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b="1"/>
                <a:t>総合健康リスク</a:t>
              </a:r>
              <a:endParaRPr lang="en-US" altLang="ja-JP" b="1"/>
            </a:p>
          </p:txBody>
        </p:sp>
      </p:grpSp>
      <p:sp>
        <p:nvSpPr>
          <p:cNvPr id="16394" name="テキスト ボックス 27">
            <a:extLst>
              <a:ext uri="{FF2B5EF4-FFF2-40B4-BE49-F238E27FC236}">
                <a16:creationId xmlns:a16="http://schemas.microsoft.com/office/drawing/2014/main" id="{41610D36-CD29-B0DE-E344-69525A09CC26}"/>
              </a:ext>
            </a:extLst>
          </p:cNvPr>
          <p:cNvSpPr txBox="1">
            <a:spLocks noChangeArrowheads="1"/>
          </p:cNvSpPr>
          <p:nvPr/>
        </p:nvSpPr>
        <p:spPr bwMode="auto">
          <a:xfrm>
            <a:off x="5105400" y="4084638"/>
            <a:ext cx="25574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b="1">
                <a:solidFill>
                  <a:srgbClr val="FF0000"/>
                </a:solidFill>
              </a:rPr>
              <a:t>仕事のストレス判定図で</a:t>
            </a:r>
            <a:endParaRPr lang="en-US" altLang="ja-JP" b="1">
              <a:solidFill>
                <a:srgbClr val="FF0000"/>
              </a:solidFill>
            </a:endParaRPr>
          </a:p>
          <a:p>
            <a:r>
              <a:rPr lang="ja-JP" altLang="en-US" b="1">
                <a:solidFill>
                  <a:srgbClr val="FF0000"/>
                </a:solidFill>
              </a:rPr>
              <a:t>確認できる</a:t>
            </a:r>
          </a:p>
        </p:txBody>
      </p:sp>
      <p:sp>
        <p:nvSpPr>
          <p:cNvPr id="29" name="左中かっこ 28">
            <a:extLst>
              <a:ext uri="{FF2B5EF4-FFF2-40B4-BE49-F238E27FC236}">
                <a16:creationId xmlns:a16="http://schemas.microsoft.com/office/drawing/2014/main" id="{85B616ED-7A8B-DF36-3034-55CEE7C036B6}"/>
              </a:ext>
            </a:extLst>
          </p:cNvPr>
          <p:cNvSpPr/>
          <p:nvPr/>
        </p:nvSpPr>
        <p:spPr>
          <a:xfrm rot="16200000">
            <a:off x="5964238" y="2439987"/>
            <a:ext cx="450850" cy="5616575"/>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16396" name="正方形/長方形 30">
            <a:extLst>
              <a:ext uri="{FF2B5EF4-FFF2-40B4-BE49-F238E27FC236}">
                <a16:creationId xmlns:a16="http://schemas.microsoft.com/office/drawing/2014/main" id="{535D358A-F4AE-2ECA-B719-A8E5C84F1C85}"/>
              </a:ext>
            </a:extLst>
          </p:cNvPr>
          <p:cNvSpPr>
            <a:spLocks noChangeArrowheads="1"/>
          </p:cNvSpPr>
          <p:nvPr/>
        </p:nvSpPr>
        <p:spPr bwMode="auto">
          <a:xfrm>
            <a:off x="3640138" y="6157913"/>
            <a:ext cx="5357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r>
              <a:rPr lang="ja-JP" altLang="en-US" b="1">
                <a:solidFill>
                  <a:srgbClr val="FF0000"/>
                </a:solidFill>
              </a:rPr>
              <a:t>メンタル不調等、健康上のリスクを予測する数値</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テキスト ボックス 23">
            <a:extLst>
              <a:ext uri="{FF2B5EF4-FFF2-40B4-BE49-F238E27FC236}">
                <a16:creationId xmlns:a16="http://schemas.microsoft.com/office/drawing/2014/main" id="{45E92D17-4BC6-20D9-B1DC-BAD23C1CA493}"/>
              </a:ext>
            </a:extLst>
          </p:cNvPr>
          <p:cNvSpPr txBox="1">
            <a:spLocks noChangeArrowheads="1"/>
          </p:cNvSpPr>
          <p:nvPr/>
        </p:nvSpPr>
        <p:spPr bwMode="auto">
          <a:xfrm>
            <a:off x="4440238" y="157163"/>
            <a:ext cx="37750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b="1">
                <a:latin typeface="メイリオ" panose="020B0604030504040204" pitchFamily="50" charset="-128"/>
                <a:ea typeface="メイリオ" panose="020B0604030504040204" pitchFamily="50" charset="-128"/>
              </a:rPr>
              <a:t>総合健康リスク</a:t>
            </a:r>
          </a:p>
        </p:txBody>
      </p:sp>
      <p:sp>
        <p:nvSpPr>
          <p:cNvPr id="18435" name="スライド番号プレースホルダー 1">
            <a:extLst>
              <a:ext uri="{FF2B5EF4-FFF2-40B4-BE49-F238E27FC236}">
                <a16:creationId xmlns:a16="http://schemas.microsoft.com/office/drawing/2014/main" id="{41314372-8995-6692-B96C-8D630B9CF1F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5505CE2D-00EE-4145-A249-CBCDE33A2C8E}" type="slidenum">
              <a:rPr kumimoji="0" lang="en-US" altLang="ja-JP" sz="2000" smtClean="0">
                <a:solidFill>
                  <a:srgbClr val="FFFFFF"/>
                </a:solidFill>
                <a:latin typeface="Arial" panose="020B0604020202020204" pitchFamily="34" charset="0"/>
              </a:rPr>
              <a:pPr fontAlgn="base">
                <a:spcBef>
                  <a:spcPct val="0"/>
                </a:spcBef>
                <a:spcAft>
                  <a:spcPct val="0"/>
                </a:spcAft>
                <a:buFontTx/>
                <a:buNone/>
              </a:pPr>
              <a:t>7</a:t>
            </a:fld>
            <a:endParaRPr kumimoji="0" lang="en-US" altLang="ja-JP" sz="2000">
              <a:solidFill>
                <a:srgbClr val="FFFFFF"/>
              </a:solidFill>
              <a:latin typeface="Arial" panose="020B0604020202020204" pitchFamily="34" charset="0"/>
            </a:endParaRPr>
          </a:p>
        </p:txBody>
      </p:sp>
      <p:graphicFrame>
        <p:nvGraphicFramePr>
          <p:cNvPr id="20" name="表 19">
            <a:extLst>
              <a:ext uri="{FF2B5EF4-FFF2-40B4-BE49-F238E27FC236}">
                <a16:creationId xmlns:a16="http://schemas.microsoft.com/office/drawing/2014/main" id="{CA07D8A7-D3D8-72C7-D05D-D2CD9707D192}"/>
              </a:ext>
            </a:extLst>
          </p:cNvPr>
          <p:cNvGraphicFramePr>
            <a:graphicFrameLocks noGrp="1"/>
          </p:cNvGraphicFramePr>
          <p:nvPr/>
        </p:nvGraphicFramePr>
        <p:xfrm>
          <a:off x="1974850" y="5084763"/>
          <a:ext cx="8515350" cy="1163637"/>
        </p:xfrm>
        <a:graphic>
          <a:graphicData uri="http://schemas.openxmlformats.org/drawingml/2006/table">
            <a:tbl>
              <a:tblPr firstRow="1" bandRow="1">
                <a:tableStyleId>{5940675A-B579-460E-94D1-54222C63F5DA}</a:tableStyleId>
              </a:tblPr>
              <a:tblGrid>
                <a:gridCol w="2838450">
                  <a:extLst>
                    <a:ext uri="{9D8B030D-6E8A-4147-A177-3AD203B41FA5}">
                      <a16:colId xmlns:a16="http://schemas.microsoft.com/office/drawing/2014/main" val="20000"/>
                    </a:ext>
                  </a:extLst>
                </a:gridCol>
                <a:gridCol w="2838450">
                  <a:extLst>
                    <a:ext uri="{9D8B030D-6E8A-4147-A177-3AD203B41FA5}">
                      <a16:colId xmlns:a16="http://schemas.microsoft.com/office/drawing/2014/main" val="20001"/>
                    </a:ext>
                  </a:extLst>
                </a:gridCol>
                <a:gridCol w="2838450">
                  <a:extLst>
                    <a:ext uri="{9D8B030D-6E8A-4147-A177-3AD203B41FA5}">
                      <a16:colId xmlns:a16="http://schemas.microsoft.com/office/drawing/2014/main" val="20002"/>
                    </a:ext>
                  </a:extLst>
                </a:gridCol>
              </a:tblGrid>
              <a:tr h="370941">
                <a:tc>
                  <a:txBody>
                    <a:bodyPr/>
                    <a:lstStyle/>
                    <a:p>
                      <a:pPr algn="ctr"/>
                      <a:r>
                        <a:rPr kumimoji="1" lang="ja-JP" altLang="en-US" sz="1800" b="1" dirty="0"/>
                        <a:t>総合健康リスク１００</a:t>
                      </a:r>
                    </a:p>
                  </a:txBody>
                  <a:tcPr marL="91437" marR="91437" marT="45732" marB="45732">
                    <a:solidFill>
                      <a:schemeClr val="accent1">
                        <a:lumMod val="60000"/>
                        <a:lumOff val="40000"/>
                      </a:schemeClr>
                    </a:solidFill>
                  </a:tcPr>
                </a:tc>
                <a:tc>
                  <a:txBody>
                    <a:bodyPr/>
                    <a:lstStyle/>
                    <a:p>
                      <a:pPr algn="ctr"/>
                      <a:r>
                        <a:rPr kumimoji="1" lang="ja-JP" altLang="en-US" sz="1800" b="1" dirty="0"/>
                        <a:t>総合健康リスク１２０以上</a:t>
                      </a:r>
                    </a:p>
                  </a:txBody>
                  <a:tcPr marL="91437" marR="91437" marT="45732" marB="45732">
                    <a:solidFill>
                      <a:srgbClr val="FFFF00"/>
                    </a:solidFill>
                  </a:tcPr>
                </a:tc>
                <a:tc>
                  <a:txBody>
                    <a:bodyPr/>
                    <a:lstStyle/>
                    <a:p>
                      <a:pPr algn="ctr"/>
                      <a:r>
                        <a:rPr kumimoji="1" lang="ja-JP" altLang="en-US" sz="1800" b="1" dirty="0">
                          <a:solidFill>
                            <a:schemeClr val="bg1"/>
                          </a:solidFill>
                        </a:rPr>
                        <a:t>総合健康リスク１５０以上</a:t>
                      </a:r>
                    </a:p>
                  </a:txBody>
                  <a:tcPr marL="91437" marR="91437" marT="45732" marB="45732">
                    <a:solidFill>
                      <a:srgbClr val="FF0000"/>
                    </a:solidFill>
                  </a:tcPr>
                </a:tc>
                <a:extLst>
                  <a:ext uri="{0D108BD9-81ED-4DB2-BD59-A6C34878D82A}">
                    <a16:rowId xmlns:a16="http://schemas.microsoft.com/office/drawing/2014/main" val="10000"/>
                  </a:ext>
                </a:extLst>
              </a:tr>
              <a:tr h="792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MS UI Gothic" panose="020B0600070205080204" pitchFamily="50" charset="-128"/>
                          <a:ea typeface="MS UI Gothic" panose="020B0600070205080204" pitchFamily="50" charset="-128"/>
                          <a:cs typeface="メイリオ" panose="020B0604030504040204" pitchFamily="50" charset="-128"/>
                        </a:rPr>
                        <a:t>仕事のストレスのために心理的ストレス反応、疾病休業、医師受診率が、全国平均と同程度に発生。</a:t>
                      </a:r>
                      <a:endParaRPr lang="ja-JP" altLang="en-US" sz="1400" b="0" dirty="0">
                        <a:latin typeface="MS UI Gothic" panose="020B0600070205080204" pitchFamily="50" charset="-128"/>
                        <a:ea typeface="MS UI Gothic" panose="020B0600070205080204" pitchFamily="50" charset="-128"/>
                        <a:cs typeface="メイリオ" panose="020B0604030504040204" pitchFamily="50" charset="-128"/>
                      </a:endParaRPr>
                    </a:p>
                  </a:txBody>
                  <a:tcPr marL="91437" marR="91437" marT="45732" marB="45732">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400" b="0" dirty="0">
                          <a:latin typeface="MS UI Gothic" panose="020B0600070205080204" pitchFamily="50" charset="-128"/>
                          <a:ea typeface="MS UI Gothic" panose="020B0600070205080204" pitchFamily="50" charset="-128"/>
                          <a:cs typeface="メイリオ" panose="020B0604030504040204" pitchFamily="50" charset="-128"/>
                        </a:rPr>
                        <a:t>仕事のストレスのために心理的ストレス反応、疾病休業、医師受診率が、通常の</a:t>
                      </a:r>
                      <a:r>
                        <a:rPr kumimoji="1" lang="en-US" altLang="ja-JP" sz="1400" b="0" dirty="0">
                          <a:latin typeface="MS UI Gothic" panose="020B0600070205080204" pitchFamily="50" charset="-128"/>
                          <a:ea typeface="MS UI Gothic" panose="020B0600070205080204" pitchFamily="50" charset="-128"/>
                          <a:cs typeface="メイリオ" panose="020B0604030504040204" pitchFamily="50" charset="-128"/>
                        </a:rPr>
                        <a:t>20%</a:t>
                      </a:r>
                      <a:r>
                        <a:rPr kumimoji="1" lang="ja-JP" altLang="ja-JP" sz="1400" b="0" dirty="0">
                          <a:latin typeface="MS UI Gothic" panose="020B0600070205080204" pitchFamily="50" charset="-128"/>
                          <a:ea typeface="MS UI Gothic" panose="020B0600070205080204" pitchFamily="50" charset="-128"/>
                          <a:cs typeface="メイリオ" panose="020B0604030504040204" pitchFamily="50" charset="-128"/>
                        </a:rPr>
                        <a:t>増しと予想。</a:t>
                      </a:r>
                      <a:endParaRPr lang="ja-JP" altLang="ja-JP" sz="1400" b="0" dirty="0">
                        <a:latin typeface="MS UI Gothic" panose="020B0600070205080204" pitchFamily="50" charset="-128"/>
                        <a:ea typeface="MS UI Gothic" panose="020B0600070205080204" pitchFamily="50" charset="-128"/>
                        <a:cs typeface="メイリオ" panose="020B0604030504040204" pitchFamily="50" charset="-128"/>
                      </a:endParaRPr>
                    </a:p>
                  </a:txBody>
                  <a:tcPr marL="91437" marR="91437" marT="45732" marB="45732">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MS UI Gothic" panose="020B0600070205080204" pitchFamily="50" charset="-128"/>
                          <a:ea typeface="MS UI Gothic" panose="020B0600070205080204" pitchFamily="50" charset="-128"/>
                          <a:cs typeface="メイリオ" panose="020B0604030504040204" pitchFamily="50" charset="-128"/>
                        </a:rPr>
                        <a:t>健康問題が顕在化している例が多く、早急な改善が必要。</a:t>
                      </a:r>
                      <a:endParaRPr lang="ja-JP" altLang="en-US" sz="1400" b="0" dirty="0">
                        <a:latin typeface="MS UI Gothic" panose="020B0600070205080204" pitchFamily="50" charset="-128"/>
                        <a:ea typeface="MS UI Gothic" panose="020B0600070205080204" pitchFamily="50" charset="-128"/>
                        <a:cs typeface="メイリオ" panose="020B0604030504040204" pitchFamily="50" charset="-128"/>
                      </a:endParaRPr>
                    </a:p>
                    <a:p>
                      <a:endParaRPr kumimoji="1" lang="ja-JP" altLang="en-US" sz="1800" dirty="0"/>
                    </a:p>
                  </a:txBody>
                  <a:tcPr marL="91437" marR="91437" marT="45732" marB="45732">
                    <a:solidFill>
                      <a:schemeClr val="bg1"/>
                    </a:solidFill>
                  </a:tcPr>
                </a:tc>
                <a:extLst>
                  <a:ext uri="{0D108BD9-81ED-4DB2-BD59-A6C34878D82A}">
                    <a16:rowId xmlns:a16="http://schemas.microsoft.com/office/drawing/2014/main" val="10001"/>
                  </a:ext>
                </a:extLst>
              </a:tr>
            </a:tbl>
          </a:graphicData>
        </a:graphic>
      </p:graphicFrame>
      <p:sp>
        <p:nvSpPr>
          <p:cNvPr id="18450" name="テキスト ボックス 3">
            <a:extLst>
              <a:ext uri="{FF2B5EF4-FFF2-40B4-BE49-F238E27FC236}">
                <a16:creationId xmlns:a16="http://schemas.microsoft.com/office/drawing/2014/main" id="{E503342F-CF82-27B3-FCF9-595C75E01896}"/>
              </a:ext>
            </a:extLst>
          </p:cNvPr>
          <p:cNvSpPr txBox="1">
            <a:spLocks noChangeArrowheads="1"/>
          </p:cNvSpPr>
          <p:nvPr/>
        </p:nvSpPr>
        <p:spPr bwMode="auto">
          <a:xfrm>
            <a:off x="1847850" y="860425"/>
            <a:ext cx="8281988"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b="1">
                <a:latin typeface="Arial" panose="020B0604020202020204" pitchFamily="34" charset="0"/>
              </a:rPr>
              <a:t>＜集団分析結果＞</a:t>
            </a: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５７項目から、職場のストレスに関係が深い４項目について分析しています。</a:t>
            </a:r>
            <a:endParaRPr lang="en-US" altLang="ja-JP" sz="2000" b="1">
              <a:latin typeface="Arial" panose="020B0604020202020204" pitchFamily="34" charset="0"/>
            </a:endParaRPr>
          </a:p>
          <a:p>
            <a:pPr eaLnBrk="1" hangingPunct="1">
              <a:spcBef>
                <a:spcPct val="0"/>
              </a:spcBef>
              <a:buFontTx/>
              <a:buNone/>
            </a:pP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総合健康ﾘｽｸ</a:t>
            </a:r>
            <a:r>
              <a:rPr lang="en-US" altLang="ja-JP" sz="2000" b="1">
                <a:latin typeface="Arial" panose="020B0604020202020204" pitchFamily="34" charset="0"/>
              </a:rPr>
              <a:t>A</a:t>
            </a:r>
            <a:r>
              <a:rPr lang="ja-JP" altLang="en-US" sz="2000" b="1">
                <a:latin typeface="Arial" panose="020B0604020202020204" pitchFamily="34" charset="0"/>
              </a:rPr>
              <a:t>　　仕事の量とコントロールの相関</a:t>
            </a: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総合健康ﾘｽｸ</a:t>
            </a:r>
            <a:r>
              <a:rPr lang="en-US" altLang="ja-JP" sz="2000" b="1">
                <a:latin typeface="Arial" panose="020B0604020202020204" pitchFamily="34" charset="0"/>
              </a:rPr>
              <a:t>B</a:t>
            </a:r>
            <a:r>
              <a:rPr lang="ja-JP" altLang="en-US" sz="2000" b="1">
                <a:latin typeface="Arial" panose="020B0604020202020204" pitchFamily="34" charset="0"/>
              </a:rPr>
              <a:t>　　上司の支援、同僚の支援の相関</a:t>
            </a:r>
            <a:endParaRPr lang="en-US" altLang="ja-JP" sz="2000" b="1">
              <a:latin typeface="Arial" panose="020B0604020202020204" pitchFamily="34" charset="0"/>
            </a:endParaRPr>
          </a:p>
          <a:p>
            <a:pPr eaLnBrk="1" hangingPunct="1">
              <a:spcBef>
                <a:spcPct val="0"/>
              </a:spcBef>
              <a:buFontTx/>
              <a:buNone/>
            </a:pP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上記を合わせた　総合健康リスクとして数値化されます。</a:t>
            </a:r>
          </a:p>
        </p:txBody>
      </p:sp>
      <p:sp>
        <p:nvSpPr>
          <p:cNvPr id="18451" name="テキスト ボックス 1">
            <a:extLst>
              <a:ext uri="{FF2B5EF4-FFF2-40B4-BE49-F238E27FC236}">
                <a16:creationId xmlns:a16="http://schemas.microsoft.com/office/drawing/2014/main" id="{A0C0FD74-BEAD-19E9-22C0-FA91F107050C}"/>
              </a:ext>
            </a:extLst>
          </p:cNvPr>
          <p:cNvSpPr txBox="1">
            <a:spLocks noChangeArrowheads="1"/>
          </p:cNvSpPr>
          <p:nvPr/>
        </p:nvSpPr>
        <p:spPr bwMode="auto">
          <a:xfrm>
            <a:off x="2368550" y="3376613"/>
            <a:ext cx="23177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latin typeface="Arial" panose="020B0604020202020204" pitchFamily="34" charset="0"/>
              </a:rPr>
              <a:t>対象者　４６２人</a:t>
            </a:r>
            <a:endParaRPr lang="en-US" altLang="ja-JP" sz="1800" b="1">
              <a:latin typeface="Arial" panose="020B0604020202020204" pitchFamily="34" charset="0"/>
            </a:endParaRPr>
          </a:p>
          <a:p>
            <a:pPr eaLnBrk="1" hangingPunct="1">
              <a:spcBef>
                <a:spcPct val="0"/>
              </a:spcBef>
              <a:buFontTx/>
              <a:buNone/>
            </a:pPr>
            <a:r>
              <a:rPr lang="ja-JP" altLang="en-US" sz="1800" b="1">
                <a:latin typeface="Arial" panose="020B0604020202020204" pitchFamily="34" charset="0"/>
              </a:rPr>
              <a:t>受検者　４２６人</a:t>
            </a:r>
            <a:endParaRPr lang="en-US" altLang="ja-JP" sz="1800" b="1">
              <a:latin typeface="Arial" panose="020B0604020202020204" pitchFamily="34" charset="0"/>
            </a:endParaRPr>
          </a:p>
          <a:p>
            <a:pPr eaLnBrk="1" hangingPunct="1">
              <a:spcBef>
                <a:spcPct val="0"/>
              </a:spcBef>
              <a:buFontTx/>
              <a:buNone/>
            </a:pPr>
            <a:r>
              <a:rPr lang="ja-JP" altLang="en-US" sz="1800" b="1">
                <a:latin typeface="Arial" panose="020B0604020202020204" pitchFamily="34" charset="0"/>
              </a:rPr>
              <a:t>受検率　　９２．２％</a:t>
            </a:r>
          </a:p>
        </p:txBody>
      </p:sp>
      <p:pic>
        <p:nvPicPr>
          <p:cNvPr id="18452" name="図 3">
            <a:extLst>
              <a:ext uri="{FF2B5EF4-FFF2-40B4-BE49-F238E27FC236}">
                <a16:creationId xmlns:a16="http://schemas.microsoft.com/office/drawing/2014/main" id="{EED1C2C4-78F3-9CE4-F37B-B08328A28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1900" y="3568700"/>
            <a:ext cx="56197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a:extLst>
              <a:ext uri="{FF2B5EF4-FFF2-40B4-BE49-F238E27FC236}">
                <a16:creationId xmlns:a16="http://schemas.microsoft.com/office/drawing/2014/main" id="{DD3E3E50-1734-2D8B-BEF1-07BF9DB376E4}"/>
              </a:ext>
            </a:extLst>
          </p:cNvPr>
          <p:cNvSpPr txBox="1">
            <a:spLocks noChangeArrowheads="1"/>
          </p:cNvSpPr>
          <p:nvPr/>
        </p:nvSpPr>
        <p:spPr bwMode="auto">
          <a:xfrm>
            <a:off x="9326563" y="3611563"/>
            <a:ext cx="1218603" cy="338554"/>
          </a:xfrm>
          <a:prstGeom prst="rect">
            <a:avLst/>
          </a:prstGeom>
          <a:solidFill>
            <a:srgbClr val="8D8D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dirty="0">
                <a:solidFill>
                  <a:schemeClr val="bg1"/>
                </a:solidFill>
                <a:latin typeface="Arial" panose="020B0604020202020204" pitchFamily="34" charset="0"/>
              </a:rPr>
              <a:t>全社の結果</a:t>
            </a:r>
            <a:endParaRPr lang="en-US" altLang="ja-JP" sz="1600" b="1" dirty="0">
              <a:solidFill>
                <a:schemeClr val="bg1"/>
              </a:solidFill>
              <a:latin typeface="Arial" panose="020B0604020202020204" pitchFamily="34" charset="0"/>
            </a:endParaRPr>
          </a:p>
        </p:txBody>
      </p:sp>
      <p:sp>
        <p:nvSpPr>
          <p:cNvPr id="12" name="テキスト ボックス 11">
            <a:extLst>
              <a:ext uri="{FF2B5EF4-FFF2-40B4-BE49-F238E27FC236}">
                <a16:creationId xmlns:a16="http://schemas.microsoft.com/office/drawing/2014/main" id="{19CFE713-F31C-9CD2-A1E7-5C5560CC8D41}"/>
              </a:ext>
            </a:extLst>
          </p:cNvPr>
          <p:cNvSpPr txBox="1">
            <a:spLocks noChangeArrowheads="1"/>
          </p:cNvSpPr>
          <p:nvPr/>
        </p:nvSpPr>
        <p:spPr bwMode="auto">
          <a:xfrm>
            <a:off x="6575425" y="3632200"/>
            <a:ext cx="1206500" cy="338138"/>
          </a:xfrm>
          <a:prstGeom prst="rect">
            <a:avLst/>
          </a:prstGeom>
          <a:solidFill>
            <a:srgbClr val="8D8D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a:solidFill>
                  <a:schemeClr val="bg1"/>
                </a:solidFill>
                <a:latin typeface="Arial" panose="020B0604020202020204" pitchFamily="34" charset="0"/>
              </a:rPr>
              <a:t> 犬山工場　</a:t>
            </a:r>
            <a:endParaRPr lang="en-US" altLang="ja-JP" sz="1600" b="1">
              <a:solidFill>
                <a:schemeClr val="bg1"/>
              </a:solidFill>
              <a:latin typeface="Arial" panose="020B0604020202020204" pitchFamily="34" charset="0"/>
            </a:endParaRPr>
          </a:p>
        </p:txBody>
      </p:sp>
      <p:sp>
        <p:nvSpPr>
          <p:cNvPr id="13" name="テキスト ボックス 12">
            <a:extLst>
              <a:ext uri="{FF2B5EF4-FFF2-40B4-BE49-F238E27FC236}">
                <a16:creationId xmlns:a16="http://schemas.microsoft.com/office/drawing/2014/main" id="{745BDAAE-C036-722C-1A3D-F9A0BCE72C9B}"/>
              </a:ext>
            </a:extLst>
          </p:cNvPr>
          <p:cNvSpPr txBox="1">
            <a:spLocks noChangeArrowheads="1"/>
          </p:cNvSpPr>
          <p:nvPr/>
        </p:nvSpPr>
        <p:spPr bwMode="auto">
          <a:xfrm>
            <a:off x="7923213" y="3632200"/>
            <a:ext cx="1219200" cy="338138"/>
          </a:xfrm>
          <a:prstGeom prst="rect">
            <a:avLst/>
          </a:prstGeom>
          <a:solidFill>
            <a:srgbClr val="8D8D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600" b="1">
                <a:solidFill>
                  <a:schemeClr val="bg1"/>
                </a:solidFill>
                <a:latin typeface="Arial" panose="020B0604020202020204" pitchFamily="34" charset="0"/>
              </a:rPr>
              <a:t>昨年の結果</a:t>
            </a:r>
            <a:endParaRPr lang="en-US" altLang="ja-JP" sz="1600" b="1">
              <a:solidFill>
                <a:schemeClr val="bg1"/>
              </a:solidFill>
              <a:latin typeface="Arial" panose="020B0604020202020204" pitchFamily="34" charset="0"/>
            </a:endParaRPr>
          </a:p>
        </p:txBody>
      </p:sp>
      <p:sp>
        <p:nvSpPr>
          <p:cNvPr id="2" name="正方形/長方形 1">
            <a:extLst>
              <a:ext uri="{FF2B5EF4-FFF2-40B4-BE49-F238E27FC236}">
                <a16:creationId xmlns:a16="http://schemas.microsoft.com/office/drawing/2014/main" id="{D57CF286-66E1-3D08-0AC0-F559366A9B3D}"/>
              </a:ext>
            </a:extLst>
          </p:cNvPr>
          <p:cNvSpPr/>
          <p:nvPr/>
        </p:nvSpPr>
        <p:spPr>
          <a:xfrm>
            <a:off x="6658943" y="3627437"/>
            <a:ext cx="1080120" cy="342901"/>
          </a:xfrm>
          <a:prstGeom prst="rect">
            <a:avLst/>
          </a:prstGeom>
          <a:solidFill>
            <a:srgbClr val="8D8D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A</a:t>
            </a:r>
            <a:r>
              <a:rPr kumimoji="1" lang="ja-JP" altLang="en-US" dirty="0"/>
              <a:t>事業所</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500"/>
                                        <p:tgtEl>
                                          <p:spTgt spid="1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FEF85E7-3214-492D-BB7F-6C9D79A26D5B}" type="slidenum">
              <a:rPr kumimoji="0" lang="ja-JP" altLang="en-US" sz="1500" b="1"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ja-JP" altLang="ja-JP" sz="15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grpSp>
        <p:nvGrpSpPr>
          <p:cNvPr id="27" name="グループ化 26"/>
          <p:cNvGrpSpPr/>
          <p:nvPr/>
        </p:nvGrpSpPr>
        <p:grpSpPr>
          <a:xfrm>
            <a:off x="1156153" y="6281237"/>
            <a:ext cx="4315894" cy="411592"/>
            <a:chOff x="2843807" y="6033386"/>
            <a:chExt cx="3792599" cy="411592"/>
          </a:xfrm>
        </p:grpSpPr>
        <p:sp>
          <p:nvSpPr>
            <p:cNvPr id="28" name="左右矢印 27"/>
            <p:cNvSpPr/>
            <p:nvPr/>
          </p:nvSpPr>
          <p:spPr>
            <a:xfrm>
              <a:off x="2843807" y="6045660"/>
              <a:ext cx="3792599" cy="399318"/>
            </a:xfrm>
            <a:prstGeom prst="lef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9" name="テキスト ボックス 28"/>
            <p:cNvSpPr txBox="1"/>
            <p:nvPr/>
          </p:nvSpPr>
          <p:spPr>
            <a:xfrm>
              <a:off x="2920172" y="6033386"/>
              <a:ext cx="3716233"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低　　　　　　　　ストレス　　　　　　　　　　高</a:t>
              </a:r>
            </a:p>
          </p:txBody>
        </p:sp>
      </p:grpSp>
      <p:grpSp>
        <p:nvGrpSpPr>
          <p:cNvPr id="31" name="グループ化 30"/>
          <p:cNvGrpSpPr/>
          <p:nvPr/>
        </p:nvGrpSpPr>
        <p:grpSpPr>
          <a:xfrm>
            <a:off x="424068" y="1757126"/>
            <a:ext cx="461665" cy="4250651"/>
            <a:chOff x="1472590" y="1597406"/>
            <a:chExt cx="461665" cy="3984805"/>
          </a:xfrm>
        </p:grpSpPr>
        <p:sp>
          <p:nvSpPr>
            <p:cNvPr id="32" name="上下矢印 31"/>
            <p:cNvSpPr/>
            <p:nvPr/>
          </p:nvSpPr>
          <p:spPr>
            <a:xfrm>
              <a:off x="1485150" y="1597406"/>
              <a:ext cx="432048" cy="3984805"/>
            </a:xfrm>
            <a:prstGeom prst="up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3" name="テキスト ボックス 32"/>
            <p:cNvSpPr txBox="1"/>
            <p:nvPr/>
          </p:nvSpPr>
          <p:spPr>
            <a:xfrm>
              <a:off x="1472590" y="1706756"/>
              <a:ext cx="461665" cy="3768019"/>
            </a:xfrm>
            <a:prstGeom prst="rect">
              <a:avLst/>
            </a:prstGeom>
            <a:noFill/>
          </p:spPr>
          <p:txBody>
            <a:bodyPr vert="eaVert"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低　　　　　　　ストレス　　　　　　　　　高</a:t>
              </a:r>
            </a:p>
          </p:txBody>
        </p:sp>
      </p:grpSp>
      <p:sp>
        <p:nvSpPr>
          <p:cNvPr id="34" name="テキスト ボックス 33"/>
          <p:cNvSpPr txBox="1"/>
          <p:nvPr/>
        </p:nvSpPr>
        <p:spPr>
          <a:xfrm>
            <a:off x="2379525" y="61009"/>
            <a:ext cx="8359981"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仕事のストレス判定図　</a:t>
            </a:r>
            <a:r>
              <a:rPr kumimoji="1" lang="ja-JP" alt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健康リスク</a:t>
            </a:r>
            <a:r>
              <a:rPr kumimoji="1" lang="en-US" altLang="ja-JP"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A</a:t>
            </a:r>
            <a:r>
              <a:rPr kumimoji="1" lang="ja-JP" alt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量－コントロール</a:t>
            </a:r>
          </a:p>
        </p:txBody>
      </p:sp>
      <p:grpSp>
        <p:nvGrpSpPr>
          <p:cNvPr id="79" name="グループ化 78">
            <a:extLst>
              <a:ext uri="{FF2B5EF4-FFF2-40B4-BE49-F238E27FC236}">
                <a16:creationId xmlns:a16="http://schemas.microsoft.com/office/drawing/2014/main" id="{1D951CDA-425B-42CE-A3D6-5A3769CF528C}"/>
              </a:ext>
            </a:extLst>
          </p:cNvPr>
          <p:cNvGrpSpPr/>
          <p:nvPr/>
        </p:nvGrpSpPr>
        <p:grpSpPr>
          <a:xfrm>
            <a:off x="1185483" y="1787350"/>
            <a:ext cx="4719692" cy="4190206"/>
            <a:chOff x="4307769" y="1594289"/>
            <a:chExt cx="4322830" cy="4040906"/>
          </a:xfrm>
        </p:grpSpPr>
        <p:pic>
          <p:nvPicPr>
            <p:cNvPr id="59" name="図 58">
              <a:extLst>
                <a:ext uri="{FF2B5EF4-FFF2-40B4-BE49-F238E27FC236}">
                  <a16:creationId xmlns:a16="http://schemas.microsoft.com/office/drawing/2014/main" id="{60CE59BF-C01E-473A-A856-1EF1C1202B68}"/>
                </a:ext>
              </a:extLst>
            </p:cNvPr>
            <p:cNvPicPr>
              <a:picLocks noChangeAspect="1"/>
            </p:cNvPicPr>
            <p:nvPr/>
          </p:nvPicPr>
          <p:blipFill>
            <a:blip r:embed="rId3"/>
            <a:stretch>
              <a:fillRect/>
            </a:stretch>
          </p:blipFill>
          <p:spPr>
            <a:xfrm>
              <a:off x="4307769" y="1594289"/>
              <a:ext cx="4322830" cy="4040906"/>
            </a:xfrm>
            <a:prstGeom prst="rect">
              <a:avLst/>
            </a:prstGeom>
          </p:spPr>
        </p:pic>
        <p:sp>
          <p:nvSpPr>
            <p:cNvPr id="60" name="テキスト ボックス 59">
              <a:extLst>
                <a:ext uri="{FF2B5EF4-FFF2-40B4-BE49-F238E27FC236}">
                  <a16:creationId xmlns:a16="http://schemas.microsoft.com/office/drawing/2014/main" id="{C823D7C7-CB7D-408E-A926-44CB5C36C34C}"/>
                </a:ext>
              </a:extLst>
            </p:cNvPr>
            <p:cNvSpPr txBox="1"/>
            <p:nvPr/>
          </p:nvSpPr>
          <p:spPr>
            <a:xfrm rot="19612447">
              <a:off x="4678759" y="2919090"/>
              <a:ext cx="38343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70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2" name="テキスト ボックス 61">
              <a:extLst>
                <a:ext uri="{FF2B5EF4-FFF2-40B4-BE49-F238E27FC236}">
                  <a16:creationId xmlns:a16="http://schemas.microsoft.com/office/drawing/2014/main" id="{70E09912-BDA9-4498-9257-6E645435E92A}"/>
                </a:ext>
              </a:extLst>
            </p:cNvPr>
            <p:cNvSpPr txBox="1"/>
            <p:nvPr/>
          </p:nvSpPr>
          <p:spPr>
            <a:xfrm rot="19612447">
              <a:off x="4651664" y="3772479"/>
              <a:ext cx="38343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80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4" name="テキスト ボックス 63">
              <a:extLst>
                <a:ext uri="{FF2B5EF4-FFF2-40B4-BE49-F238E27FC236}">
                  <a16:creationId xmlns:a16="http://schemas.microsoft.com/office/drawing/2014/main" id="{28E41449-9B0F-4EAC-B33D-2F1C2F075411}"/>
                </a:ext>
              </a:extLst>
            </p:cNvPr>
            <p:cNvSpPr txBox="1"/>
            <p:nvPr/>
          </p:nvSpPr>
          <p:spPr>
            <a:xfrm rot="19612447">
              <a:off x="4651665" y="4361913"/>
              <a:ext cx="38343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90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6" name="テキスト ボックス 65">
              <a:extLst>
                <a:ext uri="{FF2B5EF4-FFF2-40B4-BE49-F238E27FC236}">
                  <a16:creationId xmlns:a16="http://schemas.microsoft.com/office/drawing/2014/main" id="{552D8464-61DD-4EA8-8D10-F37F6FEE04CA}"/>
                </a:ext>
              </a:extLst>
            </p:cNvPr>
            <p:cNvSpPr txBox="1"/>
            <p:nvPr/>
          </p:nvSpPr>
          <p:spPr>
            <a:xfrm rot="19612447">
              <a:off x="4629067" y="4934789"/>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100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8" name="テキスト ボックス 67">
              <a:extLst>
                <a:ext uri="{FF2B5EF4-FFF2-40B4-BE49-F238E27FC236}">
                  <a16:creationId xmlns:a16="http://schemas.microsoft.com/office/drawing/2014/main" id="{1F23A0AE-13BA-470D-90FB-DB1F8FFD61B3}"/>
                </a:ext>
              </a:extLst>
            </p:cNvPr>
            <p:cNvSpPr txBox="1"/>
            <p:nvPr/>
          </p:nvSpPr>
          <p:spPr>
            <a:xfrm rot="19612447">
              <a:off x="5164933" y="5000426"/>
              <a:ext cx="472950"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110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70" name="テキスト ボックス 69">
              <a:extLst>
                <a:ext uri="{FF2B5EF4-FFF2-40B4-BE49-F238E27FC236}">
                  <a16:creationId xmlns:a16="http://schemas.microsoft.com/office/drawing/2014/main" id="{4F772043-0802-40AB-95F5-B19B447F7363}"/>
                </a:ext>
              </a:extLst>
            </p:cNvPr>
            <p:cNvSpPr txBox="1"/>
            <p:nvPr/>
          </p:nvSpPr>
          <p:spPr>
            <a:xfrm rot="19612447">
              <a:off x="5767088" y="5013383"/>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120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72" name="テキスト ボックス 71">
              <a:extLst>
                <a:ext uri="{FF2B5EF4-FFF2-40B4-BE49-F238E27FC236}">
                  <a16:creationId xmlns:a16="http://schemas.microsoft.com/office/drawing/2014/main" id="{9B8E7D63-5299-4E59-83D1-E62CBE0A8FF7}"/>
                </a:ext>
              </a:extLst>
            </p:cNvPr>
            <p:cNvSpPr txBox="1"/>
            <p:nvPr/>
          </p:nvSpPr>
          <p:spPr>
            <a:xfrm rot="19612447">
              <a:off x="6378314" y="5013384"/>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130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74" name="テキスト ボックス 73">
              <a:extLst>
                <a:ext uri="{FF2B5EF4-FFF2-40B4-BE49-F238E27FC236}">
                  <a16:creationId xmlns:a16="http://schemas.microsoft.com/office/drawing/2014/main" id="{89483816-7C18-4165-AB56-70584CF7C3FA}"/>
                </a:ext>
              </a:extLst>
            </p:cNvPr>
            <p:cNvSpPr txBox="1"/>
            <p:nvPr/>
          </p:nvSpPr>
          <p:spPr>
            <a:xfrm rot="19612447">
              <a:off x="6950860" y="4980829"/>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140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76" name="テキスト ボックス 75">
              <a:extLst>
                <a:ext uri="{FF2B5EF4-FFF2-40B4-BE49-F238E27FC236}">
                  <a16:creationId xmlns:a16="http://schemas.microsoft.com/office/drawing/2014/main" id="{F3F1676B-CA6E-4346-8180-BBFA856B03D8}"/>
                </a:ext>
              </a:extLst>
            </p:cNvPr>
            <p:cNvSpPr txBox="1"/>
            <p:nvPr/>
          </p:nvSpPr>
          <p:spPr>
            <a:xfrm rot="19612447">
              <a:off x="7477655" y="4983132"/>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150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78" name="テキスト ボックス 77">
              <a:extLst>
                <a:ext uri="{FF2B5EF4-FFF2-40B4-BE49-F238E27FC236}">
                  <a16:creationId xmlns:a16="http://schemas.microsoft.com/office/drawing/2014/main" id="{1158E3AB-53E1-428B-8B51-1BBB0CCDFA3A}"/>
                </a:ext>
              </a:extLst>
            </p:cNvPr>
            <p:cNvSpPr txBox="1"/>
            <p:nvPr/>
          </p:nvSpPr>
          <p:spPr>
            <a:xfrm rot="19612447">
              <a:off x="7887039" y="4976271"/>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160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grpSp>
      <p:graphicFrame>
        <p:nvGraphicFramePr>
          <p:cNvPr id="80" name="表 80">
            <a:extLst>
              <a:ext uri="{FF2B5EF4-FFF2-40B4-BE49-F238E27FC236}">
                <a16:creationId xmlns:a16="http://schemas.microsoft.com/office/drawing/2014/main" id="{B44DAFE5-4E5F-410D-9C88-B0714B345E31}"/>
              </a:ext>
            </a:extLst>
          </p:cNvPr>
          <p:cNvGraphicFramePr>
            <a:graphicFrameLocks noGrp="1"/>
          </p:cNvGraphicFramePr>
          <p:nvPr>
            <p:extLst>
              <p:ext uri="{D42A27DB-BD31-4B8C-83A1-F6EECF244321}">
                <p14:modId xmlns:p14="http://schemas.microsoft.com/office/powerpoint/2010/main" val="412203968"/>
              </p:ext>
            </p:extLst>
          </p:nvPr>
        </p:nvGraphicFramePr>
        <p:xfrm>
          <a:off x="6210755" y="1638070"/>
          <a:ext cx="5544617" cy="2173350"/>
        </p:xfrm>
        <a:graphic>
          <a:graphicData uri="http://schemas.openxmlformats.org/drawingml/2006/table">
            <a:tbl>
              <a:tblPr firstRow="1" bandRow="1">
                <a:tableStyleId>{5C22544A-7EE6-4342-B048-85BDC9FD1C3A}</a:tableStyleId>
              </a:tblPr>
              <a:tblGrid>
                <a:gridCol w="1002750">
                  <a:extLst>
                    <a:ext uri="{9D8B030D-6E8A-4147-A177-3AD203B41FA5}">
                      <a16:colId xmlns:a16="http://schemas.microsoft.com/office/drawing/2014/main" val="47965151"/>
                    </a:ext>
                  </a:extLst>
                </a:gridCol>
                <a:gridCol w="1002750">
                  <a:extLst>
                    <a:ext uri="{9D8B030D-6E8A-4147-A177-3AD203B41FA5}">
                      <a16:colId xmlns:a16="http://schemas.microsoft.com/office/drawing/2014/main" val="2159211540"/>
                    </a:ext>
                  </a:extLst>
                </a:gridCol>
                <a:gridCol w="1179706">
                  <a:extLst>
                    <a:ext uri="{9D8B030D-6E8A-4147-A177-3AD203B41FA5}">
                      <a16:colId xmlns:a16="http://schemas.microsoft.com/office/drawing/2014/main" val="154517541"/>
                    </a:ext>
                  </a:extLst>
                </a:gridCol>
                <a:gridCol w="1061735">
                  <a:extLst>
                    <a:ext uri="{9D8B030D-6E8A-4147-A177-3AD203B41FA5}">
                      <a16:colId xmlns:a16="http://schemas.microsoft.com/office/drawing/2014/main" val="486667540"/>
                    </a:ext>
                  </a:extLst>
                </a:gridCol>
                <a:gridCol w="1297676">
                  <a:extLst>
                    <a:ext uri="{9D8B030D-6E8A-4147-A177-3AD203B41FA5}">
                      <a16:colId xmlns:a16="http://schemas.microsoft.com/office/drawing/2014/main" val="316011260"/>
                    </a:ext>
                  </a:extLst>
                </a:gridCol>
              </a:tblGrid>
              <a:tr h="724450">
                <a:tc>
                  <a:txBody>
                    <a:bodyPr/>
                    <a:lstStyle/>
                    <a:p>
                      <a:pPr algn="ctr"/>
                      <a:endParaRPr kumimoji="1" lang="ja-JP" altLang="en-US" sz="2000" dirty="0"/>
                    </a:p>
                  </a:txBody>
                  <a:tcPr/>
                </a:tc>
                <a:tc>
                  <a:txBody>
                    <a:bodyPr/>
                    <a:lstStyle/>
                    <a:p>
                      <a:pPr algn="ctr"/>
                      <a:r>
                        <a:rPr kumimoji="1" lang="ja-JP" altLang="en-US" sz="2000" dirty="0"/>
                        <a:t>量的　負担</a:t>
                      </a:r>
                    </a:p>
                  </a:txBody>
                  <a:tcPr/>
                </a:tc>
                <a:tc>
                  <a:txBody>
                    <a:bodyPr/>
                    <a:lstStyle/>
                    <a:p>
                      <a:pPr algn="ctr"/>
                      <a:r>
                        <a:rPr kumimoji="1" lang="ja-JP" altLang="en-US" sz="2000" dirty="0"/>
                        <a:t>コントロール度</a:t>
                      </a:r>
                    </a:p>
                  </a:txBody>
                  <a:tcPr/>
                </a:tc>
                <a:tc>
                  <a:txBody>
                    <a:bodyPr/>
                    <a:lstStyle/>
                    <a:p>
                      <a:pPr algn="ctr"/>
                      <a:r>
                        <a:rPr kumimoji="1" lang="ja-JP" altLang="en-US" sz="2000" dirty="0"/>
                        <a:t>健康　　リスク</a:t>
                      </a:r>
                      <a:r>
                        <a:rPr kumimoji="1" lang="en-US" altLang="ja-JP" sz="2000" dirty="0"/>
                        <a:t>A</a:t>
                      </a:r>
                      <a:endParaRPr kumimoji="1" lang="ja-JP" altLang="en-US" sz="2000" dirty="0"/>
                    </a:p>
                  </a:txBody>
                  <a:tcPr/>
                </a:tc>
                <a:tc>
                  <a:txBody>
                    <a:bodyPr/>
                    <a:lstStyle/>
                    <a:p>
                      <a:pPr algn="ctr"/>
                      <a:r>
                        <a:rPr kumimoji="1" lang="ja-JP" altLang="en-US" sz="2000" dirty="0"/>
                        <a:t>総合健康リスク</a:t>
                      </a:r>
                    </a:p>
                  </a:txBody>
                  <a:tcPr/>
                </a:tc>
                <a:extLst>
                  <a:ext uri="{0D108BD9-81ED-4DB2-BD59-A6C34878D82A}">
                    <a16:rowId xmlns:a16="http://schemas.microsoft.com/office/drawing/2014/main" val="1339243013"/>
                  </a:ext>
                </a:extLst>
              </a:tr>
              <a:tr h="724450">
                <a:tc>
                  <a:txBody>
                    <a:bodyPr/>
                    <a:lstStyle/>
                    <a:p>
                      <a:pPr algn="ctr"/>
                      <a:r>
                        <a:rPr kumimoji="1" lang="en-US" altLang="ja-JP" sz="2000" dirty="0"/>
                        <a:t>A</a:t>
                      </a:r>
                      <a:r>
                        <a:rPr kumimoji="1" lang="ja-JP" altLang="en-US" sz="2000" dirty="0"/>
                        <a:t>社</a:t>
                      </a:r>
                    </a:p>
                  </a:txBody>
                  <a:tcPr anchor="ctr"/>
                </a:tc>
                <a:tc>
                  <a:txBody>
                    <a:bodyPr/>
                    <a:lstStyle/>
                    <a:p>
                      <a:pPr algn="ctr"/>
                      <a:r>
                        <a:rPr kumimoji="1" lang="en-US" altLang="ja-JP" sz="3600" dirty="0">
                          <a:solidFill>
                            <a:schemeClr val="tx1"/>
                          </a:solidFill>
                        </a:rPr>
                        <a:t>7.8</a:t>
                      </a:r>
                      <a:endParaRPr kumimoji="1" lang="ja-JP" altLang="en-US" sz="3600" dirty="0">
                        <a:solidFill>
                          <a:schemeClr val="tx1"/>
                        </a:solidFill>
                      </a:endParaRPr>
                    </a:p>
                  </a:txBody>
                  <a:tcPr/>
                </a:tc>
                <a:tc>
                  <a:txBody>
                    <a:bodyPr/>
                    <a:lstStyle/>
                    <a:p>
                      <a:pPr algn="ctr"/>
                      <a:r>
                        <a:rPr kumimoji="1" lang="en-US" altLang="ja-JP" sz="3600" dirty="0">
                          <a:solidFill>
                            <a:schemeClr val="tx1"/>
                          </a:solidFill>
                        </a:rPr>
                        <a:t>8.0</a:t>
                      </a:r>
                      <a:endParaRPr kumimoji="1" lang="ja-JP" altLang="en-US" sz="3600" dirty="0">
                        <a:solidFill>
                          <a:schemeClr val="tx1"/>
                        </a:solidFill>
                      </a:endParaRPr>
                    </a:p>
                  </a:txBody>
                  <a:tcPr/>
                </a:tc>
                <a:tc>
                  <a:txBody>
                    <a:bodyPr/>
                    <a:lstStyle/>
                    <a:p>
                      <a:pPr algn="ctr"/>
                      <a:r>
                        <a:rPr kumimoji="1" lang="en-US" altLang="ja-JP" sz="3600" dirty="0">
                          <a:solidFill>
                            <a:schemeClr val="tx1"/>
                          </a:solidFill>
                        </a:rPr>
                        <a:t>92</a:t>
                      </a:r>
                      <a:endParaRPr kumimoji="1" lang="ja-JP" altLang="en-US" sz="3600" dirty="0">
                        <a:solidFill>
                          <a:schemeClr val="tx1"/>
                        </a:solidFill>
                      </a:endParaRPr>
                    </a:p>
                  </a:txBody>
                  <a:tcPr/>
                </a:tc>
                <a:tc>
                  <a:txBody>
                    <a:bodyPr/>
                    <a:lstStyle/>
                    <a:p>
                      <a:pPr algn="ctr"/>
                      <a:r>
                        <a:rPr kumimoji="1" lang="en-US" altLang="ja-JP" sz="3600" dirty="0">
                          <a:solidFill>
                            <a:schemeClr val="tx1"/>
                          </a:solidFill>
                        </a:rPr>
                        <a:t>84</a:t>
                      </a:r>
                      <a:endParaRPr kumimoji="1" lang="ja-JP" altLang="en-US" sz="3600" dirty="0">
                        <a:solidFill>
                          <a:schemeClr val="tx1"/>
                        </a:solidFill>
                      </a:endParaRPr>
                    </a:p>
                  </a:txBody>
                  <a:tcPr/>
                </a:tc>
                <a:extLst>
                  <a:ext uri="{0D108BD9-81ED-4DB2-BD59-A6C34878D82A}">
                    <a16:rowId xmlns:a16="http://schemas.microsoft.com/office/drawing/2014/main" val="3825149794"/>
                  </a:ext>
                </a:extLst>
              </a:tr>
              <a:tr h="724450">
                <a:tc>
                  <a:txBody>
                    <a:bodyPr/>
                    <a:lstStyle/>
                    <a:p>
                      <a:pPr algn="ctr"/>
                      <a:r>
                        <a:rPr kumimoji="1" lang="ja-JP" altLang="en-US" sz="2000" dirty="0"/>
                        <a:t>全国</a:t>
                      </a:r>
                    </a:p>
                  </a:txBody>
                  <a:tcPr anchor="ctr"/>
                </a:tc>
                <a:tc>
                  <a:txBody>
                    <a:bodyPr/>
                    <a:lstStyle/>
                    <a:p>
                      <a:pPr algn="ctr"/>
                      <a:r>
                        <a:rPr kumimoji="1" lang="en-US" altLang="ja-JP" sz="3600" dirty="0"/>
                        <a:t>8.7</a:t>
                      </a:r>
                      <a:endParaRPr kumimoji="1" lang="ja-JP" altLang="en-US" sz="3600" dirty="0"/>
                    </a:p>
                  </a:txBody>
                  <a:tcPr/>
                </a:tc>
                <a:tc>
                  <a:txBody>
                    <a:bodyPr/>
                    <a:lstStyle/>
                    <a:p>
                      <a:pPr algn="ctr"/>
                      <a:r>
                        <a:rPr kumimoji="1" lang="en-US" altLang="ja-JP" sz="3600" dirty="0"/>
                        <a:t>7.9</a:t>
                      </a:r>
                      <a:endParaRPr kumimoji="1" lang="ja-JP" altLang="en-US" sz="3600" dirty="0"/>
                    </a:p>
                  </a:txBody>
                  <a:tcPr/>
                </a:tc>
                <a:tc>
                  <a:txBody>
                    <a:bodyPr/>
                    <a:lstStyle/>
                    <a:p>
                      <a:pPr algn="ctr"/>
                      <a:r>
                        <a:rPr kumimoji="1" lang="en-US" altLang="ja-JP" sz="3600" dirty="0"/>
                        <a:t>100</a:t>
                      </a:r>
                      <a:endParaRPr kumimoji="1" lang="ja-JP" altLang="en-US" sz="3600" dirty="0"/>
                    </a:p>
                  </a:txBody>
                  <a:tcPr/>
                </a:tc>
                <a:tc>
                  <a:txBody>
                    <a:bodyPr/>
                    <a:lstStyle/>
                    <a:p>
                      <a:pPr algn="ctr"/>
                      <a:r>
                        <a:rPr kumimoji="1" lang="en-US" altLang="ja-JP" sz="3600" dirty="0"/>
                        <a:t>100</a:t>
                      </a:r>
                      <a:endParaRPr kumimoji="1" lang="ja-JP" altLang="en-US" sz="3600" dirty="0"/>
                    </a:p>
                  </a:txBody>
                  <a:tcPr/>
                </a:tc>
                <a:extLst>
                  <a:ext uri="{0D108BD9-81ED-4DB2-BD59-A6C34878D82A}">
                    <a16:rowId xmlns:a16="http://schemas.microsoft.com/office/drawing/2014/main" val="697795769"/>
                  </a:ext>
                </a:extLst>
              </a:tr>
            </a:tbl>
          </a:graphicData>
        </a:graphic>
      </p:graphicFrame>
      <p:graphicFrame>
        <p:nvGraphicFramePr>
          <p:cNvPr id="83" name="表 82">
            <a:extLst>
              <a:ext uri="{FF2B5EF4-FFF2-40B4-BE49-F238E27FC236}">
                <a16:creationId xmlns:a16="http://schemas.microsoft.com/office/drawing/2014/main" id="{C7CE2E81-1687-4599-8C67-0B54D257BE53}"/>
              </a:ext>
            </a:extLst>
          </p:cNvPr>
          <p:cNvGraphicFramePr>
            <a:graphicFrameLocks noGrp="1"/>
          </p:cNvGraphicFramePr>
          <p:nvPr/>
        </p:nvGraphicFramePr>
        <p:xfrm>
          <a:off x="6285532" y="4025922"/>
          <a:ext cx="5495568" cy="2377488"/>
        </p:xfrm>
        <a:graphic>
          <a:graphicData uri="http://schemas.openxmlformats.org/drawingml/2006/table">
            <a:tbl>
              <a:tblPr firstRow="1" bandRow="1">
                <a:tableStyleId>{5940675A-B579-460E-94D1-54222C63F5DA}</a:tableStyleId>
              </a:tblPr>
              <a:tblGrid>
                <a:gridCol w="1831856">
                  <a:extLst>
                    <a:ext uri="{9D8B030D-6E8A-4147-A177-3AD203B41FA5}">
                      <a16:colId xmlns:a16="http://schemas.microsoft.com/office/drawing/2014/main" val="20000"/>
                    </a:ext>
                  </a:extLst>
                </a:gridCol>
                <a:gridCol w="1831856">
                  <a:extLst>
                    <a:ext uri="{9D8B030D-6E8A-4147-A177-3AD203B41FA5}">
                      <a16:colId xmlns:a16="http://schemas.microsoft.com/office/drawing/2014/main" val="20001"/>
                    </a:ext>
                  </a:extLst>
                </a:gridCol>
                <a:gridCol w="1831856">
                  <a:extLst>
                    <a:ext uri="{9D8B030D-6E8A-4147-A177-3AD203B41FA5}">
                      <a16:colId xmlns:a16="http://schemas.microsoft.com/office/drawing/2014/main" val="20002"/>
                    </a:ext>
                  </a:extLst>
                </a:gridCol>
              </a:tblGrid>
              <a:tr h="370941">
                <a:tc>
                  <a:txBody>
                    <a:bodyPr/>
                    <a:lstStyle/>
                    <a:p>
                      <a:pPr algn="ctr"/>
                      <a:r>
                        <a:rPr kumimoji="1" lang="ja-JP" altLang="en-US" sz="1800" b="1" dirty="0"/>
                        <a:t>総合健康リスク １００</a:t>
                      </a:r>
                    </a:p>
                  </a:txBody>
                  <a:tcPr marL="91437" marR="91437" marT="45732" marB="45732">
                    <a:solidFill>
                      <a:schemeClr val="accent1">
                        <a:lumMod val="60000"/>
                        <a:lumOff val="40000"/>
                      </a:schemeClr>
                    </a:solidFill>
                  </a:tcPr>
                </a:tc>
                <a:tc>
                  <a:txBody>
                    <a:bodyPr/>
                    <a:lstStyle/>
                    <a:p>
                      <a:pPr algn="ctr"/>
                      <a:r>
                        <a:rPr kumimoji="1" lang="ja-JP" altLang="en-US" sz="1800" b="1" dirty="0"/>
                        <a:t>総合健康リスク １２０以上</a:t>
                      </a:r>
                    </a:p>
                  </a:txBody>
                  <a:tcPr marL="91437" marR="91437" marT="45732" marB="45732">
                    <a:solidFill>
                      <a:srgbClr val="FFFF00"/>
                    </a:solidFill>
                  </a:tcPr>
                </a:tc>
                <a:tc>
                  <a:txBody>
                    <a:bodyPr/>
                    <a:lstStyle/>
                    <a:p>
                      <a:pPr algn="ctr"/>
                      <a:r>
                        <a:rPr kumimoji="1" lang="ja-JP" altLang="en-US" sz="1800" b="1" dirty="0">
                          <a:solidFill>
                            <a:schemeClr val="bg1"/>
                          </a:solidFill>
                        </a:rPr>
                        <a:t>総合健康リスク １５０以上</a:t>
                      </a:r>
                    </a:p>
                  </a:txBody>
                  <a:tcPr marL="91437" marR="91437" marT="45732" marB="45732">
                    <a:solidFill>
                      <a:srgbClr val="FF0000"/>
                    </a:solidFill>
                  </a:tcPr>
                </a:tc>
                <a:extLst>
                  <a:ext uri="{0D108BD9-81ED-4DB2-BD59-A6C34878D82A}">
                    <a16:rowId xmlns:a16="http://schemas.microsoft.com/office/drawing/2014/main" val="10000"/>
                  </a:ext>
                </a:extLst>
              </a:tr>
              <a:tr h="792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MS UI Gothic" panose="020B0600070205080204" pitchFamily="50" charset="-128"/>
                          <a:ea typeface="MS UI Gothic" panose="020B0600070205080204" pitchFamily="50" charset="-128"/>
                          <a:cs typeface="メイリオ" panose="020B0604030504040204" pitchFamily="50" charset="-128"/>
                        </a:rPr>
                        <a:t>仕事のストレスのために心理的ストレス反応、疾病休業、医師受診率が、全国平均と同程度に発生。</a:t>
                      </a:r>
                      <a:endParaRPr lang="ja-JP" altLang="en-US" sz="1800" b="0" dirty="0">
                        <a:latin typeface="MS UI Gothic" panose="020B0600070205080204" pitchFamily="50" charset="-128"/>
                        <a:ea typeface="MS UI Gothic" panose="020B0600070205080204" pitchFamily="50" charset="-128"/>
                        <a:cs typeface="メイリオ" panose="020B0604030504040204" pitchFamily="50" charset="-128"/>
                      </a:endParaRPr>
                    </a:p>
                  </a:txBody>
                  <a:tcPr marL="91437" marR="91437" marT="45732" marB="45732">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800" b="0" dirty="0">
                          <a:latin typeface="MS UI Gothic" panose="020B0600070205080204" pitchFamily="50" charset="-128"/>
                          <a:ea typeface="MS UI Gothic" panose="020B0600070205080204" pitchFamily="50" charset="-128"/>
                          <a:cs typeface="メイリオ" panose="020B0604030504040204" pitchFamily="50" charset="-128"/>
                        </a:rPr>
                        <a:t>仕事のストレスのために心理的ストレス反応、疾病休業、医師受診率が、通常の</a:t>
                      </a:r>
                      <a:r>
                        <a:rPr kumimoji="1" lang="en-US" altLang="ja-JP" sz="1800" b="0" dirty="0">
                          <a:latin typeface="MS UI Gothic" panose="020B0600070205080204" pitchFamily="50" charset="-128"/>
                          <a:ea typeface="MS UI Gothic" panose="020B0600070205080204" pitchFamily="50" charset="-128"/>
                          <a:cs typeface="メイリオ" panose="020B0604030504040204" pitchFamily="50" charset="-128"/>
                        </a:rPr>
                        <a:t>20%</a:t>
                      </a:r>
                      <a:r>
                        <a:rPr kumimoji="1" lang="ja-JP" altLang="ja-JP" sz="1800" b="0" dirty="0">
                          <a:latin typeface="MS UI Gothic" panose="020B0600070205080204" pitchFamily="50" charset="-128"/>
                          <a:ea typeface="MS UI Gothic" panose="020B0600070205080204" pitchFamily="50" charset="-128"/>
                          <a:cs typeface="メイリオ" panose="020B0604030504040204" pitchFamily="50" charset="-128"/>
                        </a:rPr>
                        <a:t>増しと予想。</a:t>
                      </a:r>
                      <a:endParaRPr lang="ja-JP" altLang="ja-JP" sz="1800" b="0" dirty="0">
                        <a:latin typeface="MS UI Gothic" panose="020B0600070205080204" pitchFamily="50" charset="-128"/>
                        <a:ea typeface="MS UI Gothic" panose="020B0600070205080204" pitchFamily="50" charset="-128"/>
                        <a:cs typeface="メイリオ" panose="020B0604030504040204" pitchFamily="50" charset="-128"/>
                      </a:endParaRPr>
                    </a:p>
                  </a:txBody>
                  <a:tcPr marL="91437" marR="91437" marT="45732" marB="45732">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MS UI Gothic" panose="020B0600070205080204" pitchFamily="50" charset="-128"/>
                          <a:ea typeface="MS UI Gothic" panose="020B0600070205080204" pitchFamily="50" charset="-128"/>
                          <a:cs typeface="メイリオ" panose="020B0604030504040204" pitchFamily="50" charset="-128"/>
                        </a:rPr>
                        <a:t>健康問題が顕在化している例が多く、早急な改善が必要。</a:t>
                      </a:r>
                      <a:endParaRPr lang="ja-JP" altLang="en-US" sz="1800" b="0" dirty="0">
                        <a:latin typeface="MS UI Gothic" panose="020B0600070205080204" pitchFamily="50" charset="-128"/>
                        <a:ea typeface="MS UI Gothic" panose="020B0600070205080204" pitchFamily="50" charset="-128"/>
                        <a:cs typeface="メイリオ" panose="020B0604030504040204" pitchFamily="50" charset="-128"/>
                      </a:endParaRPr>
                    </a:p>
                    <a:p>
                      <a:endParaRPr kumimoji="1" lang="ja-JP" altLang="en-US" sz="1800" dirty="0"/>
                    </a:p>
                  </a:txBody>
                  <a:tcPr marL="91437" marR="91437" marT="45732" marB="45732">
                    <a:solidFill>
                      <a:schemeClr val="bg1"/>
                    </a:solidFill>
                  </a:tcPr>
                </a:tc>
                <a:extLst>
                  <a:ext uri="{0D108BD9-81ED-4DB2-BD59-A6C34878D82A}">
                    <a16:rowId xmlns:a16="http://schemas.microsoft.com/office/drawing/2014/main" val="10001"/>
                  </a:ext>
                </a:extLst>
              </a:tr>
            </a:tbl>
          </a:graphicData>
        </a:graphic>
      </p:graphicFrame>
      <p:sp>
        <p:nvSpPr>
          <p:cNvPr id="22" name="テキスト ボックス 21"/>
          <p:cNvSpPr txBox="1"/>
          <p:nvPr/>
        </p:nvSpPr>
        <p:spPr>
          <a:xfrm>
            <a:off x="788902" y="2814915"/>
            <a:ext cx="461665" cy="2135075"/>
          </a:xfrm>
          <a:prstGeom prst="rect">
            <a:avLst/>
          </a:prstGeom>
          <a:noFill/>
        </p:spPr>
        <p:txBody>
          <a:bodyPr vert="eaVert"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仕事のコントロール度</a:t>
            </a:r>
          </a:p>
        </p:txBody>
      </p:sp>
      <p:sp>
        <p:nvSpPr>
          <p:cNvPr id="84" name="テキスト ボックス 83">
            <a:extLst>
              <a:ext uri="{FF2B5EF4-FFF2-40B4-BE49-F238E27FC236}">
                <a16:creationId xmlns:a16="http://schemas.microsoft.com/office/drawing/2014/main" id="{F4FD1137-8900-4CE4-80C6-CE3C884DF351}"/>
              </a:ext>
            </a:extLst>
          </p:cNvPr>
          <p:cNvSpPr txBox="1"/>
          <p:nvPr/>
        </p:nvSpPr>
        <p:spPr>
          <a:xfrm>
            <a:off x="3500995" y="3798171"/>
            <a:ext cx="543739"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B050"/>
                </a:solidFill>
                <a:effectLst/>
                <a:uLnTx/>
                <a:uFillTx/>
                <a:latin typeface="Arial" panose="020B0604020202020204" pitchFamily="34" charset="0"/>
                <a:ea typeface="ＭＳ Ｐゴシック" panose="020B0600070205080204" pitchFamily="50" charset="-128"/>
                <a:cs typeface="+mn-cs"/>
              </a:rPr>
              <a:t>◆</a:t>
            </a:r>
          </a:p>
        </p:txBody>
      </p:sp>
      <p:sp>
        <p:nvSpPr>
          <p:cNvPr id="85" name="テキスト ボックス 84">
            <a:extLst>
              <a:ext uri="{FF2B5EF4-FFF2-40B4-BE49-F238E27FC236}">
                <a16:creationId xmlns:a16="http://schemas.microsoft.com/office/drawing/2014/main" id="{E61DFFED-2069-4A98-8253-16AFBC8AACAF}"/>
              </a:ext>
            </a:extLst>
          </p:cNvPr>
          <p:cNvSpPr txBox="1"/>
          <p:nvPr/>
        </p:nvSpPr>
        <p:spPr>
          <a:xfrm>
            <a:off x="2990658" y="3715090"/>
            <a:ext cx="543739"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ＭＳ Ｐゴシック" panose="020B0600070205080204" pitchFamily="50" charset="-128"/>
                <a:cs typeface="+mn-cs"/>
              </a:rPr>
              <a:t>▲</a:t>
            </a:r>
          </a:p>
        </p:txBody>
      </p:sp>
      <p:sp>
        <p:nvSpPr>
          <p:cNvPr id="21" name="テキスト ボックス 20"/>
          <p:cNvSpPr txBox="1"/>
          <p:nvPr/>
        </p:nvSpPr>
        <p:spPr>
          <a:xfrm>
            <a:off x="2451693" y="5924179"/>
            <a:ext cx="1811714"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仕事の量的負担</a:t>
            </a:r>
          </a:p>
        </p:txBody>
      </p:sp>
      <p:sp>
        <p:nvSpPr>
          <p:cNvPr id="2" name="テキスト ボックス 1">
            <a:extLst>
              <a:ext uri="{FF2B5EF4-FFF2-40B4-BE49-F238E27FC236}">
                <a16:creationId xmlns:a16="http://schemas.microsoft.com/office/drawing/2014/main" id="{C23CFE82-7EA7-4C03-862E-92D1F6617193}"/>
              </a:ext>
            </a:extLst>
          </p:cNvPr>
          <p:cNvSpPr txBox="1"/>
          <p:nvPr/>
        </p:nvSpPr>
        <p:spPr>
          <a:xfrm>
            <a:off x="2500444" y="804873"/>
            <a:ext cx="7420621"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各職場の集団分析結果を見ましょう。</a:t>
            </a:r>
          </a:p>
        </p:txBody>
      </p:sp>
      <p:sp>
        <p:nvSpPr>
          <p:cNvPr id="4" name="テキスト ボックス 3">
            <a:extLst>
              <a:ext uri="{FF2B5EF4-FFF2-40B4-BE49-F238E27FC236}">
                <a16:creationId xmlns:a16="http://schemas.microsoft.com/office/drawing/2014/main" id="{7D96D33E-FC09-5245-BC94-FAF027631FB7}"/>
              </a:ext>
            </a:extLst>
          </p:cNvPr>
          <p:cNvSpPr txBox="1"/>
          <p:nvPr/>
        </p:nvSpPr>
        <p:spPr>
          <a:xfrm>
            <a:off x="2603344" y="1466844"/>
            <a:ext cx="2087431" cy="369332"/>
          </a:xfrm>
          <a:prstGeom prst="rect">
            <a:avLst/>
          </a:prstGeom>
          <a:noFill/>
        </p:spPr>
        <p:txBody>
          <a:bodyPr wrap="none" rtlCol="0">
            <a:spAutoFit/>
          </a:bodyPr>
          <a:lstStyle/>
          <a:p>
            <a:r>
              <a:rPr kumimoji="1" lang="ja-JP" altLang="en-US" dirty="0">
                <a:solidFill>
                  <a:srgbClr val="00B050"/>
                </a:solidFill>
              </a:rPr>
              <a:t>◆</a:t>
            </a:r>
            <a:r>
              <a:rPr kumimoji="1" lang="ja-JP" altLang="en-US" dirty="0"/>
              <a:t>全国平均　</a:t>
            </a:r>
            <a:r>
              <a:rPr kumimoji="1" lang="ja-JP" altLang="en-US" dirty="0">
                <a:solidFill>
                  <a:srgbClr val="A6A6A6"/>
                </a:solidFill>
              </a:rPr>
              <a:t>▲</a:t>
            </a:r>
            <a:r>
              <a:rPr kumimoji="1" lang="en-US" altLang="ja-JP" dirty="0"/>
              <a:t>A</a:t>
            </a:r>
            <a:r>
              <a:rPr kumimoji="1" lang="ja-JP" altLang="en-US" dirty="0"/>
              <a:t>社</a:t>
            </a:r>
          </a:p>
        </p:txBody>
      </p:sp>
    </p:spTree>
    <p:extLst>
      <p:ext uri="{BB962C8B-B14F-4D97-AF65-F5344CB8AC3E}">
        <p14:creationId xmlns:p14="http://schemas.microsoft.com/office/powerpoint/2010/main" val="429424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outVertic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wipe(down)">
                                      <p:cBhvr>
                                        <p:cTn id="1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FEF85E7-3214-492D-BB7F-6C9D79A26D5B}" type="slidenum">
              <a:rPr kumimoji="0" lang="ja-JP" altLang="en-US" sz="1500" b="1" i="0" u="none" strike="noStrike" kern="1200" cap="none" spc="0" normalizeH="0" baseline="0" noProof="0" smtClean="0">
                <a:ln>
                  <a:noFill/>
                </a:ln>
                <a:solidFill>
                  <a:prstClr val="white"/>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ja-JP" altLang="ja-JP" sz="15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50" charset="-128"/>
              <a:cs typeface="+mn-cs"/>
            </a:endParaRPr>
          </a:p>
        </p:txBody>
      </p:sp>
      <p:grpSp>
        <p:nvGrpSpPr>
          <p:cNvPr id="27" name="グループ化 26"/>
          <p:cNvGrpSpPr/>
          <p:nvPr/>
        </p:nvGrpSpPr>
        <p:grpSpPr>
          <a:xfrm>
            <a:off x="373210" y="1746474"/>
            <a:ext cx="461665" cy="4254289"/>
            <a:chOff x="1472590" y="1597406"/>
            <a:chExt cx="461665" cy="3984805"/>
          </a:xfrm>
        </p:grpSpPr>
        <p:sp>
          <p:nvSpPr>
            <p:cNvPr id="28" name="上下矢印 27"/>
            <p:cNvSpPr/>
            <p:nvPr/>
          </p:nvSpPr>
          <p:spPr>
            <a:xfrm>
              <a:off x="1485150" y="1597406"/>
              <a:ext cx="432048" cy="3984805"/>
            </a:xfrm>
            <a:prstGeom prst="up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9" name="テキスト ボックス 28"/>
            <p:cNvSpPr txBox="1"/>
            <p:nvPr/>
          </p:nvSpPr>
          <p:spPr>
            <a:xfrm>
              <a:off x="1472590" y="1706756"/>
              <a:ext cx="461665" cy="3671976"/>
            </a:xfrm>
            <a:prstGeom prst="rect">
              <a:avLst/>
            </a:prstGeom>
            <a:noFill/>
          </p:spPr>
          <p:txBody>
            <a:bodyPr vert="eaVert"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低　　　　　　　ストレス　　　　　　　　　　高</a:t>
              </a:r>
            </a:p>
          </p:txBody>
        </p:sp>
      </p:grpSp>
      <p:grpSp>
        <p:nvGrpSpPr>
          <p:cNvPr id="32" name="グループ化 31"/>
          <p:cNvGrpSpPr/>
          <p:nvPr/>
        </p:nvGrpSpPr>
        <p:grpSpPr>
          <a:xfrm>
            <a:off x="1306101" y="6304437"/>
            <a:ext cx="4638037" cy="411592"/>
            <a:chOff x="2843807" y="6033386"/>
            <a:chExt cx="3792599" cy="411592"/>
          </a:xfrm>
        </p:grpSpPr>
        <p:sp>
          <p:nvSpPr>
            <p:cNvPr id="30" name="左右矢印 29"/>
            <p:cNvSpPr/>
            <p:nvPr/>
          </p:nvSpPr>
          <p:spPr>
            <a:xfrm>
              <a:off x="2843807" y="6045660"/>
              <a:ext cx="3792599" cy="399318"/>
            </a:xfrm>
            <a:prstGeom prst="lef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1" name="テキスト ボックス 30"/>
            <p:cNvSpPr txBox="1"/>
            <p:nvPr/>
          </p:nvSpPr>
          <p:spPr>
            <a:xfrm>
              <a:off x="2920173" y="6033386"/>
              <a:ext cx="367575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高　　　　　　　　ストレス　　　　　　　　　　　　低</a:t>
              </a:r>
            </a:p>
          </p:txBody>
        </p:sp>
      </p:grpSp>
      <p:sp>
        <p:nvSpPr>
          <p:cNvPr id="34" name="テキスト ボックス 33"/>
          <p:cNvSpPr txBox="1"/>
          <p:nvPr/>
        </p:nvSpPr>
        <p:spPr>
          <a:xfrm>
            <a:off x="1849495" y="35428"/>
            <a:ext cx="937307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仕事のストレス判定図　</a:t>
            </a:r>
            <a:r>
              <a:rPr kumimoji="1" lang="ja-JP" altLang="en-US"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健康リスク</a:t>
            </a:r>
            <a:r>
              <a:rPr kumimoji="1" lang="en-US" altLang="ja-JP"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B</a:t>
            </a:r>
            <a:r>
              <a:rPr kumimoji="1" lang="ja-JP" altLang="en-US"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8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上司の支援－同僚の支援</a:t>
            </a:r>
          </a:p>
        </p:txBody>
      </p:sp>
      <p:grpSp>
        <p:nvGrpSpPr>
          <p:cNvPr id="70" name="グループ化 69">
            <a:extLst>
              <a:ext uri="{FF2B5EF4-FFF2-40B4-BE49-F238E27FC236}">
                <a16:creationId xmlns:a16="http://schemas.microsoft.com/office/drawing/2014/main" id="{56C84898-4C0C-4834-8D30-9E69C3162656}"/>
              </a:ext>
            </a:extLst>
          </p:cNvPr>
          <p:cNvGrpSpPr/>
          <p:nvPr/>
        </p:nvGrpSpPr>
        <p:grpSpPr>
          <a:xfrm>
            <a:off x="954471" y="1677657"/>
            <a:ext cx="4987764" cy="4537003"/>
            <a:chOff x="4036969" y="1368282"/>
            <a:chExt cx="4987764" cy="4537003"/>
          </a:xfrm>
        </p:grpSpPr>
        <p:pic>
          <p:nvPicPr>
            <p:cNvPr id="24" name="図 23">
              <a:extLst>
                <a:ext uri="{FF2B5EF4-FFF2-40B4-BE49-F238E27FC236}">
                  <a16:creationId xmlns:a16="http://schemas.microsoft.com/office/drawing/2014/main" id="{DD092D8F-4FA6-468C-B61F-04BFE63C346E}"/>
                </a:ext>
              </a:extLst>
            </p:cNvPr>
            <p:cNvPicPr>
              <a:picLocks noChangeAspect="1"/>
            </p:cNvPicPr>
            <p:nvPr/>
          </p:nvPicPr>
          <p:blipFill>
            <a:blip r:embed="rId3"/>
            <a:stretch>
              <a:fillRect/>
            </a:stretch>
          </p:blipFill>
          <p:spPr>
            <a:xfrm>
              <a:off x="4036969" y="1368282"/>
              <a:ext cx="4987764" cy="4537003"/>
            </a:xfrm>
            <a:prstGeom prst="rect">
              <a:avLst/>
            </a:prstGeom>
          </p:spPr>
        </p:pic>
        <p:sp>
          <p:nvSpPr>
            <p:cNvPr id="47" name="テキスト ボックス 46">
              <a:extLst>
                <a:ext uri="{FF2B5EF4-FFF2-40B4-BE49-F238E27FC236}">
                  <a16:creationId xmlns:a16="http://schemas.microsoft.com/office/drawing/2014/main" id="{35E4876D-3A6D-46F3-8F79-2F7E83F2FF20}"/>
                </a:ext>
              </a:extLst>
            </p:cNvPr>
            <p:cNvSpPr txBox="1"/>
            <p:nvPr/>
          </p:nvSpPr>
          <p:spPr>
            <a:xfrm rot="2525115">
              <a:off x="8381955" y="2564022"/>
              <a:ext cx="38343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70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49" name="テキスト ボックス 48">
              <a:extLst>
                <a:ext uri="{FF2B5EF4-FFF2-40B4-BE49-F238E27FC236}">
                  <a16:creationId xmlns:a16="http://schemas.microsoft.com/office/drawing/2014/main" id="{6D93BDBC-1F5B-43FA-BEA8-214453E424F6}"/>
                </a:ext>
              </a:extLst>
            </p:cNvPr>
            <p:cNvSpPr txBox="1"/>
            <p:nvPr/>
          </p:nvSpPr>
          <p:spPr>
            <a:xfrm rot="2525115">
              <a:off x="8393137" y="3303915"/>
              <a:ext cx="38343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80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51" name="テキスト ボックス 50">
              <a:extLst>
                <a:ext uri="{FF2B5EF4-FFF2-40B4-BE49-F238E27FC236}">
                  <a16:creationId xmlns:a16="http://schemas.microsoft.com/office/drawing/2014/main" id="{44348F8B-B979-4591-B542-80F09578939C}"/>
                </a:ext>
              </a:extLst>
            </p:cNvPr>
            <p:cNvSpPr txBox="1"/>
            <p:nvPr/>
          </p:nvSpPr>
          <p:spPr>
            <a:xfrm rot="2525115">
              <a:off x="8453963" y="4043808"/>
              <a:ext cx="38343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90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53" name="テキスト ボックス 52">
              <a:extLst>
                <a:ext uri="{FF2B5EF4-FFF2-40B4-BE49-F238E27FC236}">
                  <a16:creationId xmlns:a16="http://schemas.microsoft.com/office/drawing/2014/main" id="{469C018E-0CC8-4E88-8536-C7EE98B06C07}"/>
                </a:ext>
              </a:extLst>
            </p:cNvPr>
            <p:cNvSpPr txBox="1"/>
            <p:nvPr/>
          </p:nvSpPr>
          <p:spPr>
            <a:xfrm rot="2525115">
              <a:off x="8332262" y="4590973"/>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100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55" name="テキスト ボックス 54">
              <a:extLst>
                <a:ext uri="{FF2B5EF4-FFF2-40B4-BE49-F238E27FC236}">
                  <a16:creationId xmlns:a16="http://schemas.microsoft.com/office/drawing/2014/main" id="{6B55B702-DC9A-44F1-BD82-F39DDCB33F5D}"/>
                </a:ext>
              </a:extLst>
            </p:cNvPr>
            <p:cNvSpPr txBox="1"/>
            <p:nvPr/>
          </p:nvSpPr>
          <p:spPr>
            <a:xfrm rot="2525115">
              <a:off x="8226917" y="5054856"/>
              <a:ext cx="472950"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110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57" name="テキスト ボックス 56">
              <a:extLst>
                <a:ext uri="{FF2B5EF4-FFF2-40B4-BE49-F238E27FC236}">
                  <a16:creationId xmlns:a16="http://schemas.microsoft.com/office/drawing/2014/main" id="{6D78D520-87C9-444F-80E8-1878A69C00E1}"/>
                </a:ext>
              </a:extLst>
            </p:cNvPr>
            <p:cNvSpPr txBox="1"/>
            <p:nvPr/>
          </p:nvSpPr>
          <p:spPr>
            <a:xfrm rot="2525115">
              <a:off x="7761371" y="5142996"/>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120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59" name="テキスト ボックス 58">
              <a:extLst>
                <a:ext uri="{FF2B5EF4-FFF2-40B4-BE49-F238E27FC236}">
                  <a16:creationId xmlns:a16="http://schemas.microsoft.com/office/drawing/2014/main" id="{E1811A22-EFBD-414E-A7A6-E337949F02AA}"/>
                </a:ext>
              </a:extLst>
            </p:cNvPr>
            <p:cNvSpPr txBox="1"/>
            <p:nvPr/>
          </p:nvSpPr>
          <p:spPr>
            <a:xfrm rot="2525115">
              <a:off x="7204089" y="5155271"/>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130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1" name="テキスト ボックス 60">
              <a:extLst>
                <a:ext uri="{FF2B5EF4-FFF2-40B4-BE49-F238E27FC236}">
                  <a16:creationId xmlns:a16="http://schemas.microsoft.com/office/drawing/2014/main" id="{D827D8D6-2B2C-41EA-8120-873C3A2FD4D3}"/>
                </a:ext>
              </a:extLst>
            </p:cNvPr>
            <p:cNvSpPr txBox="1"/>
            <p:nvPr/>
          </p:nvSpPr>
          <p:spPr>
            <a:xfrm rot="2525115">
              <a:off x="6773098" y="5155272"/>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140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3" name="テキスト ボックス 62">
              <a:extLst>
                <a:ext uri="{FF2B5EF4-FFF2-40B4-BE49-F238E27FC236}">
                  <a16:creationId xmlns:a16="http://schemas.microsoft.com/office/drawing/2014/main" id="{89CD9FAA-0C04-4DD9-8D10-7554940E6E1E}"/>
                </a:ext>
              </a:extLst>
            </p:cNvPr>
            <p:cNvSpPr txBox="1"/>
            <p:nvPr/>
          </p:nvSpPr>
          <p:spPr>
            <a:xfrm rot="2525115">
              <a:off x="6125036" y="5166725"/>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150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5" name="テキスト ボックス 64">
              <a:extLst>
                <a:ext uri="{FF2B5EF4-FFF2-40B4-BE49-F238E27FC236}">
                  <a16:creationId xmlns:a16="http://schemas.microsoft.com/office/drawing/2014/main" id="{2F2A808E-CCA6-4033-B737-EFB93D5364AF}"/>
                </a:ext>
              </a:extLst>
            </p:cNvPr>
            <p:cNvSpPr txBox="1"/>
            <p:nvPr/>
          </p:nvSpPr>
          <p:spPr>
            <a:xfrm rot="2525115">
              <a:off x="5533833" y="5123315"/>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160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7" name="テキスト ボックス 66">
              <a:extLst>
                <a:ext uri="{FF2B5EF4-FFF2-40B4-BE49-F238E27FC236}">
                  <a16:creationId xmlns:a16="http://schemas.microsoft.com/office/drawing/2014/main" id="{DCDA6F3B-8C88-49A2-9460-E48583443BEA}"/>
                </a:ext>
              </a:extLst>
            </p:cNvPr>
            <p:cNvSpPr txBox="1"/>
            <p:nvPr/>
          </p:nvSpPr>
          <p:spPr>
            <a:xfrm rot="2525115">
              <a:off x="5129434" y="5117613"/>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170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9" name="テキスト ボックス 68">
              <a:extLst>
                <a:ext uri="{FF2B5EF4-FFF2-40B4-BE49-F238E27FC236}">
                  <a16:creationId xmlns:a16="http://schemas.microsoft.com/office/drawing/2014/main" id="{FBE3EC66-F613-4EE8-8F1B-722423621A2C}"/>
                </a:ext>
              </a:extLst>
            </p:cNvPr>
            <p:cNvSpPr txBox="1"/>
            <p:nvPr/>
          </p:nvSpPr>
          <p:spPr>
            <a:xfrm rot="2525115">
              <a:off x="4690581" y="5166726"/>
              <a:ext cx="482824"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180</a:t>
              </a:r>
              <a:endParaRPr kumimoji="1"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grpSp>
      <p:sp>
        <p:nvSpPr>
          <p:cNvPr id="26" name="テキスト ボックス 25"/>
          <p:cNvSpPr txBox="1"/>
          <p:nvPr/>
        </p:nvSpPr>
        <p:spPr>
          <a:xfrm>
            <a:off x="766798" y="2727087"/>
            <a:ext cx="461665" cy="1208023"/>
          </a:xfrm>
          <a:prstGeom prst="rect">
            <a:avLst/>
          </a:prstGeom>
          <a:noFill/>
        </p:spPr>
        <p:txBody>
          <a:bodyPr vert="eaVert"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同僚の支援</a:t>
            </a:r>
          </a:p>
        </p:txBody>
      </p:sp>
      <p:sp>
        <p:nvSpPr>
          <p:cNvPr id="25" name="テキスト ボックス 24"/>
          <p:cNvSpPr txBox="1"/>
          <p:nvPr/>
        </p:nvSpPr>
        <p:spPr>
          <a:xfrm>
            <a:off x="2867474" y="6041176"/>
            <a:ext cx="1346844"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上司の支援</a:t>
            </a:r>
          </a:p>
        </p:txBody>
      </p:sp>
      <p:graphicFrame>
        <p:nvGraphicFramePr>
          <p:cNvPr id="72" name="表 80">
            <a:extLst>
              <a:ext uri="{FF2B5EF4-FFF2-40B4-BE49-F238E27FC236}">
                <a16:creationId xmlns:a16="http://schemas.microsoft.com/office/drawing/2014/main" id="{14691019-D4C2-45EA-B427-D6C6ED0D51DB}"/>
              </a:ext>
            </a:extLst>
          </p:cNvPr>
          <p:cNvGraphicFramePr>
            <a:graphicFrameLocks noGrp="1"/>
          </p:cNvGraphicFramePr>
          <p:nvPr>
            <p:extLst>
              <p:ext uri="{D42A27DB-BD31-4B8C-83A1-F6EECF244321}">
                <p14:modId xmlns:p14="http://schemas.microsoft.com/office/powerpoint/2010/main" val="3697741411"/>
              </p:ext>
            </p:extLst>
          </p:nvPr>
        </p:nvGraphicFramePr>
        <p:xfrm>
          <a:off x="6249766" y="1770499"/>
          <a:ext cx="5544616" cy="2164611"/>
        </p:xfrm>
        <a:graphic>
          <a:graphicData uri="http://schemas.openxmlformats.org/drawingml/2006/table">
            <a:tbl>
              <a:tblPr firstRow="1" bandRow="1">
                <a:tableStyleId>{5C22544A-7EE6-4342-B048-85BDC9FD1C3A}</a:tableStyleId>
              </a:tblPr>
              <a:tblGrid>
                <a:gridCol w="1050559">
                  <a:extLst>
                    <a:ext uri="{9D8B030D-6E8A-4147-A177-3AD203B41FA5}">
                      <a16:colId xmlns:a16="http://schemas.microsoft.com/office/drawing/2014/main" val="1429127045"/>
                    </a:ext>
                  </a:extLst>
                </a:gridCol>
                <a:gridCol w="1050559">
                  <a:extLst>
                    <a:ext uri="{9D8B030D-6E8A-4147-A177-3AD203B41FA5}">
                      <a16:colId xmlns:a16="http://schemas.microsoft.com/office/drawing/2014/main" val="2159211540"/>
                    </a:ext>
                  </a:extLst>
                </a:gridCol>
                <a:gridCol w="1108923">
                  <a:extLst>
                    <a:ext uri="{9D8B030D-6E8A-4147-A177-3AD203B41FA5}">
                      <a16:colId xmlns:a16="http://schemas.microsoft.com/office/drawing/2014/main" val="154517541"/>
                    </a:ext>
                  </a:extLst>
                </a:gridCol>
                <a:gridCol w="1050559">
                  <a:extLst>
                    <a:ext uri="{9D8B030D-6E8A-4147-A177-3AD203B41FA5}">
                      <a16:colId xmlns:a16="http://schemas.microsoft.com/office/drawing/2014/main" val="486667540"/>
                    </a:ext>
                  </a:extLst>
                </a:gridCol>
                <a:gridCol w="1284016">
                  <a:extLst>
                    <a:ext uri="{9D8B030D-6E8A-4147-A177-3AD203B41FA5}">
                      <a16:colId xmlns:a16="http://schemas.microsoft.com/office/drawing/2014/main" val="316011260"/>
                    </a:ext>
                  </a:extLst>
                </a:gridCol>
              </a:tblGrid>
              <a:tr h="715711">
                <a:tc>
                  <a:txBody>
                    <a:bodyPr/>
                    <a:lstStyle/>
                    <a:p>
                      <a:pPr algn="ctr"/>
                      <a:endParaRPr kumimoji="1" lang="ja-JP" altLang="en-US" sz="2000" dirty="0"/>
                    </a:p>
                  </a:txBody>
                  <a:tcPr/>
                </a:tc>
                <a:tc>
                  <a:txBody>
                    <a:bodyPr/>
                    <a:lstStyle/>
                    <a:p>
                      <a:pPr algn="ctr"/>
                      <a:r>
                        <a:rPr kumimoji="1" lang="ja-JP" altLang="en-US" sz="2000" dirty="0"/>
                        <a:t>同僚の支援</a:t>
                      </a:r>
                    </a:p>
                  </a:txBody>
                  <a:tcPr/>
                </a:tc>
                <a:tc>
                  <a:txBody>
                    <a:bodyPr/>
                    <a:lstStyle/>
                    <a:p>
                      <a:pPr algn="ctr"/>
                      <a:r>
                        <a:rPr kumimoji="1" lang="ja-JP" altLang="en-US" sz="2000" dirty="0"/>
                        <a:t>上司の支援</a:t>
                      </a:r>
                    </a:p>
                  </a:txBody>
                  <a:tcPr/>
                </a:tc>
                <a:tc>
                  <a:txBody>
                    <a:bodyPr/>
                    <a:lstStyle/>
                    <a:p>
                      <a:pPr algn="ctr"/>
                      <a:r>
                        <a:rPr kumimoji="1" lang="ja-JP" altLang="en-US" sz="2000" dirty="0"/>
                        <a:t>健康　リスク</a:t>
                      </a:r>
                      <a:r>
                        <a:rPr kumimoji="1" lang="en-US" altLang="ja-JP" sz="2000" dirty="0"/>
                        <a:t>B</a:t>
                      </a:r>
                      <a:endParaRPr kumimoji="1" lang="ja-JP" altLang="en-US" sz="2000" dirty="0"/>
                    </a:p>
                  </a:txBody>
                  <a:tcPr/>
                </a:tc>
                <a:tc>
                  <a:txBody>
                    <a:bodyPr/>
                    <a:lstStyle/>
                    <a:p>
                      <a:pPr algn="ctr"/>
                      <a:r>
                        <a:rPr kumimoji="1" lang="ja-JP" altLang="en-US" sz="2000" dirty="0"/>
                        <a:t>総合健康リスク</a:t>
                      </a:r>
                    </a:p>
                  </a:txBody>
                  <a:tcPr/>
                </a:tc>
                <a:extLst>
                  <a:ext uri="{0D108BD9-81ED-4DB2-BD59-A6C34878D82A}">
                    <a16:rowId xmlns:a16="http://schemas.microsoft.com/office/drawing/2014/main" val="1339243013"/>
                  </a:ext>
                </a:extLst>
              </a:tr>
              <a:tr h="724450">
                <a:tc>
                  <a:txBody>
                    <a:bodyPr/>
                    <a:lstStyle/>
                    <a:p>
                      <a:pPr algn="ctr"/>
                      <a:r>
                        <a:rPr kumimoji="1" lang="en-US" altLang="ja-JP" sz="2000" dirty="0"/>
                        <a:t>A</a:t>
                      </a:r>
                      <a:r>
                        <a:rPr kumimoji="1" lang="ja-JP" altLang="en-US" sz="2000" dirty="0"/>
                        <a:t>社</a:t>
                      </a:r>
                    </a:p>
                  </a:txBody>
                  <a:tcPr anchor="ctr"/>
                </a:tc>
                <a:tc>
                  <a:txBody>
                    <a:bodyPr/>
                    <a:lstStyle/>
                    <a:p>
                      <a:pPr algn="ctr"/>
                      <a:r>
                        <a:rPr kumimoji="1" lang="en-US" altLang="ja-JP" sz="3600" dirty="0">
                          <a:solidFill>
                            <a:schemeClr val="tx1"/>
                          </a:solidFill>
                        </a:rPr>
                        <a:t>8.3</a:t>
                      </a:r>
                      <a:endParaRPr kumimoji="1" lang="ja-JP" altLang="en-US" sz="3600" dirty="0">
                        <a:solidFill>
                          <a:schemeClr val="tx1"/>
                        </a:solidFill>
                      </a:endParaRPr>
                    </a:p>
                  </a:txBody>
                  <a:tcPr/>
                </a:tc>
                <a:tc>
                  <a:txBody>
                    <a:bodyPr/>
                    <a:lstStyle/>
                    <a:p>
                      <a:pPr algn="ctr"/>
                      <a:r>
                        <a:rPr kumimoji="1" lang="en-US" altLang="ja-JP" sz="3600" dirty="0">
                          <a:solidFill>
                            <a:schemeClr val="tx1"/>
                          </a:solidFill>
                        </a:rPr>
                        <a:t>8.1</a:t>
                      </a:r>
                      <a:endParaRPr kumimoji="1" lang="ja-JP" altLang="en-US" sz="3600" dirty="0">
                        <a:solidFill>
                          <a:schemeClr val="tx1"/>
                        </a:solidFill>
                      </a:endParaRPr>
                    </a:p>
                  </a:txBody>
                  <a:tcPr/>
                </a:tc>
                <a:tc>
                  <a:txBody>
                    <a:bodyPr/>
                    <a:lstStyle/>
                    <a:p>
                      <a:pPr algn="ctr"/>
                      <a:r>
                        <a:rPr kumimoji="1" lang="en-US" altLang="ja-JP" sz="3600" dirty="0">
                          <a:solidFill>
                            <a:schemeClr val="tx1"/>
                          </a:solidFill>
                        </a:rPr>
                        <a:t>92</a:t>
                      </a:r>
                      <a:endParaRPr kumimoji="1" lang="ja-JP" altLang="en-US" sz="3600" dirty="0">
                        <a:solidFill>
                          <a:schemeClr val="tx1"/>
                        </a:solidFill>
                      </a:endParaRPr>
                    </a:p>
                  </a:txBody>
                  <a:tcPr/>
                </a:tc>
                <a:tc>
                  <a:txBody>
                    <a:bodyPr/>
                    <a:lstStyle/>
                    <a:p>
                      <a:pPr algn="ctr"/>
                      <a:r>
                        <a:rPr kumimoji="1" lang="en-US" altLang="ja-JP" sz="3600" dirty="0">
                          <a:solidFill>
                            <a:schemeClr val="tx1"/>
                          </a:solidFill>
                        </a:rPr>
                        <a:t>84</a:t>
                      </a:r>
                      <a:endParaRPr kumimoji="1" lang="ja-JP" altLang="en-US" sz="3600" dirty="0">
                        <a:solidFill>
                          <a:schemeClr val="tx1"/>
                        </a:solidFill>
                      </a:endParaRPr>
                    </a:p>
                  </a:txBody>
                  <a:tcPr/>
                </a:tc>
                <a:extLst>
                  <a:ext uri="{0D108BD9-81ED-4DB2-BD59-A6C34878D82A}">
                    <a16:rowId xmlns:a16="http://schemas.microsoft.com/office/drawing/2014/main" val="3825149794"/>
                  </a:ext>
                </a:extLst>
              </a:tr>
              <a:tr h="724450">
                <a:tc>
                  <a:txBody>
                    <a:bodyPr/>
                    <a:lstStyle/>
                    <a:p>
                      <a:pPr algn="ctr"/>
                      <a:r>
                        <a:rPr kumimoji="1" lang="ja-JP" altLang="en-US" sz="2000" dirty="0"/>
                        <a:t>全国</a:t>
                      </a:r>
                    </a:p>
                  </a:txBody>
                  <a:tcPr anchor="ctr"/>
                </a:tc>
                <a:tc>
                  <a:txBody>
                    <a:bodyPr/>
                    <a:lstStyle/>
                    <a:p>
                      <a:pPr algn="ctr"/>
                      <a:r>
                        <a:rPr kumimoji="1" lang="en-US" altLang="ja-JP" sz="3600" dirty="0"/>
                        <a:t>8.1</a:t>
                      </a:r>
                      <a:endParaRPr kumimoji="1" lang="ja-JP" altLang="en-US" sz="3600" dirty="0"/>
                    </a:p>
                  </a:txBody>
                  <a:tcPr/>
                </a:tc>
                <a:tc>
                  <a:txBody>
                    <a:bodyPr/>
                    <a:lstStyle/>
                    <a:p>
                      <a:pPr algn="ctr"/>
                      <a:r>
                        <a:rPr kumimoji="1" lang="en-US" altLang="ja-JP" sz="3600" dirty="0"/>
                        <a:t>7.5</a:t>
                      </a:r>
                      <a:endParaRPr kumimoji="1" lang="ja-JP" altLang="en-US" sz="3600" dirty="0"/>
                    </a:p>
                  </a:txBody>
                  <a:tcPr/>
                </a:tc>
                <a:tc>
                  <a:txBody>
                    <a:bodyPr/>
                    <a:lstStyle/>
                    <a:p>
                      <a:pPr algn="ctr"/>
                      <a:r>
                        <a:rPr kumimoji="1" lang="en-US" altLang="ja-JP" sz="3600" dirty="0"/>
                        <a:t>100</a:t>
                      </a:r>
                      <a:endParaRPr kumimoji="1" lang="ja-JP" altLang="en-US" sz="3600" dirty="0"/>
                    </a:p>
                  </a:txBody>
                  <a:tcPr/>
                </a:tc>
                <a:tc>
                  <a:txBody>
                    <a:bodyPr/>
                    <a:lstStyle/>
                    <a:p>
                      <a:pPr algn="ctr"/>
                      <a:r>
                        <a:rPr kumimoji="1" lang="en-US" altLang="ja-JP" sz="3600" dirty="0"/>
                        <a:t>100</a:t>
                      </a:r>
                      <a:endParaRPr kumimoji="1" lang="ja-JP" altLang="en-US" sz="3600" dirty="0"/>
                    </a:p>
                  </a:txBody>
                  <a:tcPr/>
                </a:tc>
                <a:extLst>
                  <a:ext uri="{0D108BD9-81ED-4DB2-BD59-A6C34878D82A}">
                    <a16:rowId xmlns:a16="http://schemas.microsoft.com/office/drawing/2014/main" val="2754494679"/>
                  </a:ext>
                </a:extLst>
              </a:tr>
            </a:tbl>
          </a:graphicData>
        </a:graphic>
      </p:graphicFrame>
      <p:graphicFrame>
        <p:nvGraphicFramePr>
          <p:cNvPr id="73" name="表 72">
            <a:extLst>
              <a:ext uri="{FF2B5EF4-FFF2-40B4-BE49-F238E27FC236}">
                <a16:creationId xmlns:a16="http://schemas.microsoft.com/office/drawing/2014/main" id="{8AAA269B-7D43-40DB-BBBD-4129F585F1B0}"/>
              </a:ext>
            </a:extLst>
          </p:cNvPr>
          <p:cNvGraphicFramePr>
            <a:graphicFrameLocks noGrp="1"/>
          </p:cNvGraphicFramePr>
          <p:nvPr/>
        </p:nvGraphicFramePr>
        <p:xfrm>
          <a:off x="6247864" y="4130148"/>
          <a:ext cx="5495568" cy="2377488"/>
        </p:xfrm>
        <a:graphic>
          <a:graphicData uri="http://schemas.openxmlformats.org/drawingml/2006/table">
            <a:tbl>
              <a:tblPr firstRow="1" bandRow="1">
                <a:tableStyleId>{5940675A-B579-460E-94D1-54222C63F5DA}</a:tableStyleId>
              </a:tblPr>
              <a:tblGrid>
                <a:gridCol w="1831856">
                  <a:extLst>
                    <a:ext uri="{9D8B030D-6E8A-4147-A177-3AD203B41FA5}">
                      <a16:colId xmlns:a16="http://schemas.microsoft.com/office/drawing/2014/main" val="20000"/>
                    </a:ext>
                  </a:extLst>
                </a:gridCol>
                <a:gridCol w="1831856">
                  <a:extLst>
                    <a:ext uri="{9D8B030D-6E8A-4147-A177-3AD203B41FA5}">
                      <a16:colId xmlns:a16="http://schemas.microsoft.com/office/drawing/2014/main" val="20001"/>
                    </a:ext>
                  </a:extLst>
                </a:gridCol>
                <a:gridCol w="1831856">
                  <a:extLst>
                    <a:ext uri="{9D8B030D-6E8A-4147-A177-3AD203B41FA5}">
                      <a16:colId xmlns:a16="http://schemas.microsoft.com/office/drawing/2014/main" val="20002"/>
                    </a:ext>
                  </a:extLst>
                </a:gridCol>
              </a:tblGrid>
              <a:tr h="370941">
                <a:tc>
                  <a:txBody>
                    <a:bodyPr/>
                    <a:lstStyle/>
                    <a:p>
                      <a:pPr algn="ctr"/>
                      <a:r>
                        <a:rPr kumimoji="1" lang="ja-JP" altLang="en-US" sz="1800" b="1" dirty="0"/>
                        <a:t>総合健康リスク １００</a:t>
                      </a:r>
                    </a:p>
                  </a:txBody>
                  <a:tcPr marL="91437" marR="91437" marT="45732" marB="45732">
                    <a:solidFill>
                      <a:schemeClr val="accent1">
                        <a:lumMod val="60000"/>
                        <a:lumOff val="40000"/>
                      </a:schemeClr>
                    </a:solidFill>
                  </a:tcPr>
                </a:tc>
                <a:tc>
                  <a:txBody>
                    <a:bodyPr/>
                    <a:lstStyle/>
                    <a:p>
                      <a:pPr algn="ctr"/>
                      <a:r>
                        <a:rPr kumimoji="1" lang="ja-JP" altLang="en-US" sz="1800" b="1" dirty="0"/>
                        <a:t>総合健康リスク １２０以上</a:t>
                      </a:r>
                    </a:p>
                  </a:txBody>
                  <a:tcPr marL="91437" marR="91437" marT="45732" marB="45732">
                    <a:solidFill>
                      <a:srgbClr val="FFFF00"/>
                    </a:solidFill>
                  </a:tcPr>
                </a:tc>
                <a:tc>
                  <a:txBody>
                    <a:bodyPr/>
                    <a:lstStyle/>
                    <a:p>
                      <a:pPr algn="ctr"/>
                      <a:r>
                        <a:rPr kumimoji="1" lang="ja-JP" altLang="en-US" sz="1800" b="1" dirty="0">
                          <a:solidFill>
                            <a:schemeClr val="bg1"/>
                          </a:solidFill>
                        </a:rPr>
                        <a:t>総合健康リスク １５０以上</a:t>
                      </a:r>
                    </a:p>
                  </a:txBody>
                  <a:tcPr marL="91437" marR="91437" marT="45732" marB="45732">
                    <a:solidFill>
                      <a:srgbClr val="FF0000"/>
                    </a:solidFill>
                  </a:tcPr>
                </a:tc>
                <a:extLst>
                  <a:ext uri="{0D108BD9-81ED-4DB2-BD59-A6C34878D82A}">
                    <a16:rowId xmlns:a16="http://schemas.microsoft.com/office/drawing/2014/main" val="10000"/>
                  </a:ext>
                </a:extLst>
              </a:tr>
              <a:tr h="792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MS UI Gothic" panose="020B0600070205080204" pitchFamily="50" charset="-128"/>
                          <a:ea typeface="MS UI Gothic" panose="020B0600070205080204" pitchFamily="50" charset="-128"/>
                          <a:cs typeface="メイリオ" panose="020B0604030504040204" pitchFamily="50" charset="-128"/>
                        </a:rPr>
                        <a:t>仕事のストレスのために心理的ストレス反応、疾病休業、医師受診率が、全国平均と同程度に発生。</a:t>
                      </a:r>
                      <a:endParaRPr lang="ja-JP" altLang="en-US" sz="1800" b="0" dirty="0">
                        <a:latin typeface="MS UI Gothic" panose="020B0600070205080204" pitchFamily="50" charset="-128"/>
                        <a:ea typeface="MS UI Gothic" panose="020B0600070205080204" pitchFamily="50" charset="-128"/>
                        <a:cs typeface="メイリオ" panose="020B0604030504040204" pitchFamily="50" charset="-128"/>
                      </a:endParaRPr>
                    </a:p>
                  </a:txBody>
                  <a:tcPr marL="91437" marR="91437" marT="45732" marB="45732">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800" b="0" dirty="0">
                          <a:latin typeface="MS UI Gothic" panose="020B0600070205080204" pitchFamily="50" charset="-128"/>
                          <a:ea typeface="MS UI Gothic" panose="020B0600070205080204" pitchFamily="50" charset="-128"/>
                          <a:cs typeface="メイリオ" panose="020B0604030504040204" pitchFamily="50" charset="-128"/>
                        </a:rPr>
                        <a:t>仕事のストレスのために心理的ストレス反応、疾病休業、医師受診率が、通常の</a:t>
                      </a:r>
                      <a:r>
                        <a:rPr kumimoji="1" lang="en-US" altLang="ja-JP" sz="1800" b="0" dirty="0">
                          <a:latin typeface="MS UI Gothic" panose="020B0600070205080204" pitchFamily="50" charset="-128"/>
                          <a:ea typeface="MS UI Gothic" panose="020B0600070205080204" pitchFamily="50" charset="-128"/>
                          <a:cs typeface="メイリオ" panose="020B0604030504040204" pitchFamily="50" charset="-128"/>
                        </a:rPr>
                        <a:t>20%</a:t>
                      </a:r>
                      <a:r>
                        <a:rPr kumimoji="1" lang="ja-JP" altLang="ja-JP" sz="1800" b="0" dirty="0">
                          <a:latin typeface="MS UI Gothic" panose="020B0600070205080204" pitchFamily="50" charset="-128"/>
                          <a:ea typeface="MS UI Gothic" panose="020B0600070205080204" pitchFamily="50" charset="-128"/>
                          <a:cs typeface="メイリオ" panose="020B0604030504040204" pitchFamily="50" charset="-128"/>
                        </a:rPr>
                        <a:t>増しと予想。</a:t>
                      </a:r>
                      <a:endParaRPr lang="ja-JP" altLang="ja-JP" sz="1800" b="0" dirty="0">
                        <a:latin typeface="MS UI Gothic" panose="020B0600070205080204" pitchFamily="50" charset="-128"/>
                        <a:ea typeface="MS UI Gothic" panose="020B0600070205080204" pitchFamily="50" charset="-128"/>
                        <a:cs typeface="メイリオ" panose="020B0604030504040204" pitchFamily="50" charset="-128"/>
                      </a:endParaRPr>
                    </a:p>
                  </a:txBody>
                  <a:tcPr marL="91437" marR="91437" marT="45732" marB="45732">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MS UI Gothic" panose="020B0600070205080204" pitchFamily="50" charset="-128"/>
                          <a:ea typeface="MS UI Gothic" panose="020B0600070205080204" pitchFamily="50" charset="-128"/>
                          <a:cs typeface="メイリオ" panose="020B0604030504040204" pitchFamily="50" charset="-128"/>
                        </a:rPr>
                        <a:t>健康問題が顕在化している例が多く、早急な改善が必要。</a:t>
                      </a:r>
                      <a:endParaRPr lang="ja-JP" altLang="en-US" sz="1800" b="0" dirty="0">
                        <a:latin typeface="MS UI Gothic" panose="020B0600070205080204" pitchFamily="50" charset="-128"/>
                        <a:ea typeface="MS UI Gothic" panose="020B0600070205080204" pitchFamily="50" charset="-128"/>
                        <a:cs typeface="メイリオ" panose="020B0604030504040204" pitchFamily="50" charset="-128"/>
                      </a:endParaRPr>
                    </a:p>
                    <a:p>
                      <a:endParaRPr kumimoji="1" lang="ja-JP" altLang="en-US" sz="1800" dirty="0"/>
                    </a:p>
                  </a:txBody>
                  <a:tcPr marL="91437" marR="91437" marT="45732" marB="45732">
                    <a:solidFill>
                      <a:schemeClr val="bg1"/>
                    </a:solidFill>
                  </a:tcPr>
                </a:tc>
                <a:extLst>
                  <a:ext uri="{0D108BD9-81ED-4DB2-BD59-A6C34878D82A}">
                    <a16:rowId xmlns:a16="http://schemas.microsoft.com/office/drawing/2014/main" val="10001"/>
                  </a:ext>
                </a:extLst>
              </a:tr>
            </a:tbl>
          </a:graphicData>
        </a:graphic>
      </p:graphicFrame>
      <p:sp>
        <p:nvSpPr>
          <p:cNvPr id="76" name="テキスト ボックス 75">
            <a:extLst>
              <a:ext uri="{FF2B5EF4-FFF2-40B4-BE49-F238E27FC236}">
                <a16:creationId xmlns:a16="http://schemas.microsoft.com/office/drawing/2014/main" id="{584405CE-4DED-4E8E-BEA1-1A1749AA94A3}"/>
              </a:ext>
            </a:extLst>
          </p:cNvPr>
          <p:cNvSpPr txBox="1"/>
          <p:nvPr/>
        </p:nvSpPr>
        <p:spPr>
          <a:xfrm>
            <a:off x="3258442" y="3251524"/>
            <a:ext cx="543739"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0B050"/>
                </a:solidFill>
                <a:effectLst/>
                <a:uLnTx/>
                <a:uFillTx/>
                <a:latin typeface="Arial" panose="020B0604020202020204" pitchFamily="34" charset="0"/>
                <a:ea typeface="ＭＳ Ｐゴシック" panose="020B0600070205080204" pitchFamily="50" charset="-128"/>
                <a:cs typeface="+mn-cs"/>
              </a:rPr>
              <a:t>◆</a:t>
            </a:r>
          </a:p>
        </p:txBody>
      </p:sp>
      <p:sp>
        <p:nvSpPr>
          <p:cNvPr id="78" name="テキスト ボックス 77">
            <a:extLst>
              <a:ext uri="{FF2B5EF4-FFF2-40B4-BE49-F238E27FC236}">
                <a16:creationId xmlns:a16="http://schemas.microsoft.com/office/drawing/2014/main" id="{97E9C81B-E850-4AE8-B590-397FA2282126}"/>
              </a:ext>
            </a:extLst>
          </p:cNvPr>
          <p:cNvSpPr txBox="1"/>
          <p:nvPr/>
        </p:nvSpPr>
        <p:spPr>
          <a:xfrm>
            <a:off x="3669087" y="3016880"/>
            <a:ext cx="543739"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ＭＳ Ｐゴシック" panose="020B0600070205080204" pitchFamily="50" charset="-128"/>
                <a:cs typeface="+mn-cs"/>
              </a:rPr>
              <a:t>▲</a:t>
            </a:r>
          </a:p>
        </p:txBody>
      </p:sp>
      <p:sp>
        <p:nvSpPr>
          <p:cNvPr id="2" name="テキスト ボックス 1">
            <a:extLst>
              <a:ext uri="{FF2B5EF4-FFF2-40B4-BE49-F238E27FC236}">
                <a16:creationId xmlns:a16="http://schemas.microsoft.com/office/drawing/2014/main" id="{97EA6841-1E1C-476D-ADD5-ABC58446A76F}"/>
              </a:ext>
            </a:extLst>
          </p:cNvPr>
          <p:cNvSpPr txBox="1"/>
          <p:nvPr/>
        </p:nvSpPr>
        <p:spPr>
          <a:xfrm>
            <a:off x="2500444" y="804873"/>
            <a:ext cx="7420621"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rPr>
              <a:t>各職場の集団分析結果を見ましょう。</a:t>
            </a:r>
          </a:p>
        </p:txBody>
      </p:sp>
      <p:sp>
        <p:nvSpPr>
          <p:cNvPr id="4" name="テキスト ボックス 3">
            <a:extLst>
              <a:ext uri="{FF2B5EF4-FFF2-40B4-BE49-F238E27FC236}">
                <a16:creationId xmlns:a16="http://schemas.microsoft.com/office/drawing/2014/main" id="{519EE5E7-017C-9C24-50DA-584CB8C9A58F}"/>
              </a:ext>
            </a:extLst>
          </p:cNvPr>
          <p:cNvSpPr txBox="1"/>
          <p:nvPr/>
        </p:nvSpPr>
        <p:spPr>
          <a:xfrm>
            <a:off x="2603344" y="1466844"/>
            <a:ext cx="2087431" cy="369332"/>
          </a:xfrm>
          <a:prstGeom prst="rect">
            <a:avLst/>
          </a:prstGeom>
          <a:noFill/>
        </p:spPr>
        <p:txBody>
          <a:bodyPr wrap="none" rtlCol="0">
            <a:spAutoFit/>
          </a:bodyPr>
          <a:lstStyle/>
          <a:p>
            <a:r>
              <a:rPr kumimoji="1" lang="ja-JP" altLang="en-US" dirty="0">
                <a:solidFill>
                  <a:srgbClr val="00B050"/>
                </a:solidFill>
              </a:rPr>
              <a:t>◆</a:t>
            </a:r>
            <a:r>
              <a:rPr kumimoji="1" lang="ja-JP" altLang="en-US" dirty="0"/>
              <a:t>全国平均　</a:t>
            </a:r>
            <a:r>
              <a:rPr kumimoji="1" lang="ja-JP" altLang="en-US" dirty="0">
                <a:solidFill>
                  <a:srgbClr val="A6A6A6"/>
                </a:solidFill>
              </a:rPr>
              <a:t>▲</a:t>
            </a:r>
            <a:r>
              <a:rPr kumimoji="1" lang="en-US" altLang="ja-JP" dirty="0"/>
              <a:t>A</a:t>
            </a:r>
            <a:r>
              <a:rPr kumimoji="1" lang="ja-JP" altLang="en-US" dirty="0"/>
              <a:t>社</a:t>
            </a:r>
          </a:p>
        </p:txBody>
      </p:sp>
    </p:spTree>
    <p:extLst>
      <p:ext uri="{BB962C8B-B14F-4D97-AF65-F5344CB8AC3E}">
        <p14:creationId xmlns:p14="http://schemas.microsoft.com/office/powerpoint/2010/main" val="146989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arn(outVertic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wipe(down)">
                                      <p:cBhvr>
                                        <p:cTn id="1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図 2">
            <a:extLst>
              <a:ext uri="{FF2B5EF4-FFF2-40B4-BE49-F238E27FC236}">
                <a16:creationId xmlns:a16="http://schemas.microsoft.com/office/drawing/2014/main" id="{B002780A-F5CB-204C-09D5-C6638216E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0" y="1320801"/>
            <a:ext cx="6864350" cy="50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テキスト ボックス 8">
            <a:extLst>
              <a:ext uri="{FF2B5EF4-FFF2-40B4-BE49-F238E27FC236}">
                <a16:creationId xmlns:a16="http://schemas.microsoft.com/office/drawing/2014/main" id="{2BC08F28-5006-1E2A-7842-2CD624511FF7}"/>
              </a:ext>
            </a:extLst>
          </p:cNvPr>
          <p:cNvSpPr txBox="1">
            <a:spLocks noChangeArrowheads="1"/>
          </p:cNvSpPr>
          <p:nvPr/>
        </p:nvSpPr>
        <p:spPr bwMode="auto">
          <a:xfrm>
            <a:off x="3863752" y="30232"/>
            <a:ext cx="42883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4000" b="1" dirty="0">
                <a:latin typeface="メイリオ" panose="020B0604030504040204" pitchFamily="50" charset="-128"/>
                <a:ea typeface="メイリオ" panose="020B0604030504040204" pitchFamily="50" charset="-128"/>
              </a:rPr>
              <a:t>ストレス要因分析</a:t>
            </a:r>
          </a:p>
        </p:txBody>
      </p:sp>
      <p:sp>
        <p:nvSpPr>
          <p:cNvPr id="5" name="テキスト ボックス 4">
            <a:extLst>
              <a:ext uri="{FF2B5EF4-FFF2-40B4-BE49-F238E27FC236}">
                <a16:creationId xmlns:a16="http://schemas.microsoft.com/office/drawing/2014/main" id="{73B5EE06-74E1-83B5-F305-7151F17458E5}"/>
              </a:ext>
            </a:extLst>
          </p:cNvPr>
          <p:cNvSpPr txBox="1"/>
          <p:nvPr/>
        </p:nvSpPr>
        <p:spPr>
          <a:xfrm>
            <a:off x="5463653" y="822306"/>
            <a:ext cx="4671472" cy="707886"/>
          </a:xfrm>
          <a:prstGeom prst="rect">
            <a:avLst/>
          </a:prstGeom>
          <a:noFill/>
        </p:spPr>
        <p:txBody>
          <a:bodyPr wrap="none">
            <a:spAutoFit/>
          </a:bodyPr>
          <a:lstStyle/>
          <a:p>
            <a:pPr>
              <a:defRPr/>
            </a:pPr>
            <a:r>
              <a:rPr lang="en-US" altLang="ja-JP" sz="2000" b="1" dirty="0"/>
              <a:t>A</a:t>
            </a:r>
            <a:r>
              <a:rPr lang="ja-JP" altLang="en-US" sz="2000" b="1" dirty="0"/>
              <a:t>社全体より</a:t>
            </a:r>
            <a:r>
              <a:rPr lang="ja-JP" altLang="en-US" sz="2000" b="1" dirty="0">
                <a:solidFill>
                  <a:schemeClr val="tx2">
                    <a:lumMod val="60000"/>
                    <a:lumOff val="40000"/>
                  </a:schemeClr>
                </a:solidFill>
              </a:rPr>
              <a:t>良い結果＝青字　→　強み　</a:t>
            </a:r>
            <a:endParaRPr lang="en-US" altLang="ja-JP" sz="2000" b="1" dirty="0">
              <a:solidFill>
                <a:schemeClr val="tx2">
                  <a:lumMod val="60000"/>
                  <a:lumOff val="40000"/>
                </a:schemeClr>
              </a:solidFill>
            </a:endParaRPr>
          </a:p>
          <a:p>
            <a:pPr>
              <a:defRPr/>
            </a:pPr>
            <a:r>
              <a:rPr lang="ja-JP" altLang="en-US" sz="2000" b="1" dirty="0"/>
              <a:t>　　　　　　　   </a:t>
            </a:r>
            <a:r>
              <a:rPr lang="ja-JP" altLang="en-US" sz="2000" b="1" dirty="0">
                <a:solidFill>
                  <a:srgbClr val="FF0000"/>
                </a:solidFill>
              </a:rPr>
              <a:t>悪い結果＝赤字　→　課題</a:t>
            </a:r>
            <a:endParaRPr lang="en-US" altLang="ja-JP" sz="2000" b="1" dirty="0">
              <a:solidFill>
                <a:srgbClr val="FF0000"/>
              </a:solidFill>
            </a:endParaRPr>
          </a:p>
        </p:txBody>
      </p:sp>
      <p:sp>
        <p:nvSpPr>
          <p:cNvPr id="6" name="角丸四角形 5">
            <a:extLst>
              <a:ext uri="{FF2B5EF4-FFF2-40B4-BE49-F238E27FC236}">
                <a16:creationId xmlns:a16="http://schemas.microsoft.com/office/drawing/2014/main" id="{18E8CE83-44B5-2A5F-6183-BB7B7CEE0DDF}"/>
              </a:ext>
            </a:extLst>
          </p:cNvPr>
          <p:cNvSpPr/>
          <p:nvPr/>
        </p:nvSpPr>
        <p:spPr>
          <a:xfrm>
            <a:off x="8964613" y="2157413"/>
            <a:ext cx="874712" cy="42291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FF0000"/>
              </a:solidFill>
            </a:endParaRPr>
          </a:p>
        </p:txBody>
      </p:sp>
      <p:sp>
        <p:nvSpPr>
          <p:cNvPr id="23558" name="テキスト ボックス 1">
            <a:extLst>
              <a:ext uri="{FF2B5EF4-FFF2-40B4-BE49-F238E27FC236}">
                <a16:creationId xmlns:a16="http://schemas.microsoft.com/office/drawing/2014/main" id="{66A172AA-FB4A-49D2-7A8F-9C03ABE9C49E}"/>
              </a:ext>
            </a:extLst>
          </p:cNvPr>
          <p:cNvSpPr txBox="1">
            <a:spLocks noChangeArrowheads="1"/>
          </p:cNvSpPr>
          <p:nvPr/>
        </p:nvSpPr>
        <p:spPr bwMode="auto">
          <a:xfrm>
            <a:off x="5854701" y="1879600"/>
            <a:ext cx="415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①</a:t>
            </a:r>
          </a:p>
        </p:txBody>
      </p:sp>
      <p:sp>
        <p:nvSpPr>
          <p:cNvPr id="23559" name="テキスト ボックス 21">
            <a:extLst>
              <a:ext uri="{FF2B5EF4-FFF2-40B4-BE49-F238E27FC236}">
                <a16:creationId xmlns:a16="http://schemas.microsoft.com/office/drawing/2014/main" id="{374C8AE8-F821-E47E-F6C7-516305AE27B4}"/>
              </a:ext>
            </a:extLst>
          </p:cNvPr>
          <p:cNvSpPr txBox="1">
            <a:spLocks noChangeArrowheads="1"/>
          </p:cNvSpPr>
          <p:nvPr/>
        </p:nvSpPr>
        <p:spPr bwMode="auto">
          <a:xfrm>
            <a:off x="7381876" y="1879600"/>
            <a:ext cx="417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②</a:t>
            </a:r>
          </a:p>
        </p:txBody>
      </p:sp>
      <p:sp>
        <p:nvSpPr>
          <p:cNvPr id="23560" name="テキスト ボックス 2">
            <a:extLst>
              <a:ext uri="{FF2B5EF4-FFF2-40B4-BE49-F238E27FC236}">
                <a16:creationId xmlns:a16="http://schemas.microsoft.com/office/drawing/2014/main" id="{44E41A51-30E8-AFB9-50C7-4CB00FE030D9}"/>
              </a:ext>
            </a:extLst>
          </p:cNvPr>
          <p:cNvSpPr txBox="1">
            <a:spLocks noChangeArrowheads="1"/>
          </p:cNvSpPr>
          <p:nvPr/>
        </p:nvSpPr>
        <p:spPr bwMode="auto">
          <a:xfrm>
            <a:off x="8964613" y="1696244"/>
            <a:ext cx="2522537" cy="3683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①－② で差を計算する </a:t>
            </a:r>
          </a:p>
        </p:txBody>
      </p:sp>
      <p:sp>
        <p:nvSpPr>
          <p:cNvPr id="23561" name="スライド番号プレースホルダー 1">
            <a:extLst>
              <a:ext uri="{FF2B5EF4-FFF2-40B4-BE49-F238E27FC236}">
                <a16:creationId xmlns:a16="http://schemas.microsoft.com/office/drawing/2014/main" id="{086F40AC-E2D4-56FD-68F0-EAA86F127DF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DFCE893-DBC2-43CD-AB87-BE4490D8110A}" type="slidenum">
              <a:rPr kumimoji="0" lang="en-US" altLang="ja-JP" sz="2000">
                <a:solidFill>
                  <a:srgbClr val="FFFFFF"/>
                </a:solidFill>
                <a:latin typeface="Arial" panose="020B0604020202020204" pitchFamily="34" charset="0"/>
              </a:rPr>
              <a:pPr>
                <a:spcBef>
                  <a:spcPct val="0"/>
                </a:spcBef>
                <a:buFontTx/>
                <a:buNone/>
              </a:pPr>
              <a:t>10</a:t>
            </a:fld>
            <a:endParaRPr kumimoji="0" lang="en-US" altLang="ja-JP" sz="2000">
              <a:solidFill>
                <a:srgbClr val="FFFFFF"/>
              </a:solidFill>
              <a:latin typeface="Arial" panose="020B0604020202020204" pitchFamily="34" charset="0"/>
            </a:endParaRPr>
          </a:p>
        </p:txBody>
      </p:sp>
      <p:graphicFrame>
        <p:nvGraphicFramePr>
          <p:cNvPr id="4" name="表 6">
            <a:extLst>
              <a:ext uri="{FF2B5EF4-FFF2-40B4-BE49-F238E27FC236}">
                <a16:creationId xmlns:a16="http://schemas.microsoft.com/office/drawing/2014/main" id="{D086718A-6287-27C2-9C83-C061A500BC1A}"/>
              </a:ext>
            </a:extLst>
          </p:cNvPr>
          <p:cNvGraphicFramePr>
            <a:graphicFrameLocks noGrp="1"/>
          </p:cNvGraphicFramePr>
          <p:nvPr/>
        </p:nvGraphicFramePr>
        <p:xfrm>
          <a:off x="8880475" y="2268538"/>
          <a:ext cx="958850" cy="4105278"/>
        </p:xfrm>
        <a:graphic>
          <a:graphicData uri="http://schemas.openxmlformats.org/drawingml/2006/table">
            <a:tbl>
              <a:tblPr firstRow="1" bandRow="1">
                <a:tableStyleId>{5940675A-B579-460E-94D1-54222C63F5DA}</a:tableStyleId>
              </a:tblPr>
              <a:tblGrid>
                <a:gridCol w="958850">
                  <a:extLst>
                    <a:ext uri="{9D8B030D-6E8A-4147-A177-3AD203B41FA5}">
                      <a16:colId xmlns:a16="http://schemas.microsoft.com/office/drawing/2014/main" val="20000"/>
                    </a:ext>
                  </a:extLst>
                </a:gridCol>
              </a:tblGrid>
              <a:tr h="456142">
                <a:tc>
                  <a:txBody>
                    <a:bodyPr/>
                    <a:lstStyle/>
                    <a:p>
                      <a:r>
                        <a:rPr kumimoji="1" lang="en-US" altLang="ja-JP" sz="2000" dirty="0">
                          <a:solidFill>
                            <a:srgbClr val="FF0000"/>
                          </a:solidFill>
                        </a:rPr>
                        <a:t>  -0.02</a:t>
                      </a:r>
                      <a:endParaRPr kumimoji="1" lang="ja-JP" altLang="en-US" sz="2000" dirty="0">
                        <a:solidFill>
                          <a:srgbClr val="FF0000"/>
                        </a:solidFill>
                      </a:endParaRPr>
                    </a:p>
                  </a:txBody>
                  <a:tcPr marL="91353" marR="91353" marT="45710" marB="45710"/>
                </a:tc>
                <a:extLst>
                  <a:ext uri="{0D108BD9-81ED-4DB2-BD59-A6C34878D82A}">
                    <a16:rowId xmlns:a16="http://schemas.microsoft.com/office/drawing/2014/main" val="10000"/>
                  </a:ext>
                </a:extLst>
              </a:tr>
              <a:tr h="456142">
                <a:tc>
                  <a:txBody>
                    <a:bodyPr/>
                    <a:lstStyle/>
                    <a:p>
                      <a:r>
                        <a:rPr kumimoji="1" lang="en-US" altLang="ja-JP" sz="2000" dirty="0">
                          <a:solidFill>
                            <a:srgbClr val="FF0000"/>
                          </a:solidFill>
                        </a:rPr>
                        <a:t>  -0.2</a:t>
                      </a:r>
                      <a:endParaRPr kumimoji="1" lang="ja-JP" altLang="en-US" sz="2000" dirty="0">
                        <a:solidFill>
                          <a:srgbClr val="FF0000"/>
                        </a:solidFill>
                      </a:endParaRPr>
                    </a:p>
                  </a:txBody>
                  <a:tcPr marL="91353" marR="91353" marT="45710" marB="45710"/>
                </a:tc>
                <a:extLst>
                  <a:ext uri="{0D108BD9-81ED-4DB2-BD59-A6C34878D82A}">
                    <a16:rowId xmlns:a16="http://schemas.microsoft.com/office/drawing/2014/main" val="10001"/>
                  </a:ext>
                </a:extLst>
              </a:tr>
              <a:tr h="456142">
                <a:tc>
                  <a:txBody>
                    <a:bodyPr/>
                    <a:lstStyle/>
                    <a:p>
                      <a:r>
                        <a:rPr kumimoji="1" lang="en-US" altLang="ja-JP" sz="2000" dirty="0">
                          <a:solidFill>
                            <a:srgbClr val="00B0F0"/>
                          </a:solidFill>
                        </a:rPr>
                        <a:t>   1.1</a:t>
                      </a:r>
                      <a:endParaRPr kumimoji="1" lang="ja-JP" altLang="en-US" sz="2000" dirty="0">
                        <a:solidFill>
                          <a:srgbClr val="00B0F0"/>
                        </a:solidFill>
                      </a:endParaRPr>
                    </a:p>
                  </a:txBody>
                  <a:tcPr marL="91353" marR="91353" marT="45710" marB="45710"/>
                </a:tc>
                <a:extLst>
                  <a:ext uri="{0D108BD9-81ED-4DB2-BD59-A6C34878D82A}">
                    <a16:rowId xmlns:a16="http://schemas.microsoft.com/office/drawing/2014/main" val="10002"/>
                  </a:ext>
                </a:extLst>
              </a:tr>
              <a:tr h="456142">
                <a:tc>
                  <a:txBody>
                    <a:bodyPr/>
                    <a:lstStyle/>
                    <a:p>
                      <a:r>
                        <a:rPr kumimoji="1" lang="en-US" altLang="ja-JP" sz="2000" dirty="0">
                          <a:solidFill>
                            <a:srgbClr val="FF0000"/>
                          </a:solidFill>
                        </a:rPr>
                        <a:t>  -0.32</a:t>
                      </a:r>
                      <a:endParaRPr kumimoji="1" lang="ja-JP" altLang="en-US" sz="2000" dirty="0">
                        <a:solidFill>
                          <a:srgbClr val="FF0000"/>
                        </a:solidFill>
                      </a:endParaRPr>
                    </a:p>
                  </a:txBody>
                  <a:tcPr marL="91353" marR="91353" marT="45710" marB="45710"/>
                </a:tc>
                <a:extLst>
                  <a:ext uri="{0D108BD9-81ED-4DB2-BD59-A6C34878D82A}">
                    <a16:rowId xmlns:a16="http://schemas.microsoft.com/office/drawing/2014/main" val="10003"/>
                  </a:ext>
                </a:extLst>
              </a:tr>
              <a:tr h="456142">
                <a:tc>
                  <a:txBody>
                    <a:bodyPr/>
                    <a:lstStyle/>
                    <a:p>
                      <a:r>
                        <a:rPr kumimoji="1" lang="en-US" altLang="ja-JP" sz="2000" dirty="0">
                          <a:solidFill>
                            <a:srgbClr val="FF0000"/>
                          </a:solidFill>
                        </a:rPr>
                        <a:t>  -0.21</a:t>
                      </a:r>
                      <a:endParaRPr kumimoji="1" lang="ja-JP" altLang="en-US" sz="2000" dirty="0">
                        <a:solidFill>
                          <a:srgbClr val="FF0000"/>
                        </a:solidFill>
                      </a:endParaRPr>
                    </a:p>
                  </a:txBody>
                  <a:tcPr marL="91353" marR="91353" marT="45710" marB="45710"/>
                </a:tc>
                <a:extLst>
                  <a:ext uri="{0D108BD9-81ED-4DB2-BD59-A6C34878D82A}">
                    <a16:rowId xmlns:a16="http://schemas.microsoft.com/office/drawing/2014/main" val="10004"/>
                  </a:ext>
                </a:extLst>
              </a:tr>
              <a:tr h="456142">
                <a:tc>
                  <a:txBody>
                    <a:bodyPr/>
                    <a:lstStyle/>
                    <a:p>
                      <a:r>
                        <a:rPr kumimoji="1" lang="en-US" altLang="ja-JP" sz="2000" dirty="0"/>
                        <a:t>    </a:t>
                      </a:r>
                      <a:r>
                        <a:rPr kumimoji="1" lang="en-US" altLang="ja-JP" sz="2000" dirty="0">
                          <a:solidFill>
                            <a:srgbClr val="00B0F0"/>
                          </a:solidFill>
                        </a:rPr>
                        <a:t>0.4</a:t>
                      </a:r>
                      <a:endParaRPr kumimoji="1" lang="ja-JP" altLang="en-US" sz="2000" dirty="0">
                        <a:solidFill>
                          <a:srgbClr val="00B0F0"/>
                        </a:solidFill>
                      </a:endParaRPr>
                    </a:p>
                  </a:txBody>
                  <a:tcPr marL="91353" marR="91353" marT="45710" marB="45710"/>
                </a:tc>
                <a:extLst>
                  <a:ext uri="{0D108BD9-81ED-4DB2-BD59-A6C34878D82A}">
                    <a16:rowId xmlns:a16="http://schemas.microsoft.com/office/drawing/2014/main" val="10005"/>
                  </a:ext>
                </a:extLst>
              </a:tr>
              <a:tr h="456142">
                <a:tc>
                  <a:txBody>
                    <a:bodyPr/>
                    <a:lstStyle/>
                    <a:p>
                      <a:r>
                        <a:rPr kumimoji="1" lang="en-US" altLang="ja-JP" sz="2000" dirty="0"/>
                        <a:t>    0</a:t>
                      </a:r>
                      <a:endParaRPr kumimoji="1" lang="ja-JP" altLang="en-US" sz="2000" dirty="0"/>
                    </a:p>
                  </a:txBody>
                  <a:tcPr marL="91353" marR="91353" marT="45710" marB="45710"/>
                </a:tc>
                <a:extLst>
                  <a:ext uri="{0D108BD9-81ED-4DB2-BD59-A6C34878D82A}">
                    <a16:rowId xmlns:a16="http://schemas.microsoft.com/office/drawing/2014/main" val="10006"/>
                  </a:ext>
                </a:extLst>
              </a:tr>
              <a:tr h="456142">
                <a:tc>
                  <a:txBody>
                    <a:bodyPr/>
                    <a:lstStyle/>
                    <a:p>
                      <a:r>
                        <a:rPr kumimoji="1" lang="en-US" altLang="ja-JP" sz="2000" dirty="0">
                          <a:solidFill>
                            <a:srgbClr val="00B0F0"/>
                          </a:solidFill>
                        </a:rPr>
                        <a:t>    0.19</a:t>
                      </a:r>
                      <a:endParaRPr kumimoji="1" lang="ja-JP" altLang="en-US" sz="2000" dirty="0">
                        <a:solidFill>
                          <a:srgbClr val="00B0F0"/>
                        </a:solidFill>
                      </a:endParaRPr>
                    </a:p>
                  </a:txBody>
                  <a:tcPr marL="91353" marR="91353" marT="45710" marB="45710"/>
                </a:tc>
                <a:extLst>
                  <a:ext uri="{0D108BD9-81ED-4DB2-BD59-A6C34878D82A}">
                    <a16:rowId xmlns:a16="http://schemas.microsoft.com/office/drawing/2014/main" val="10007"/>
                  </a:ext>
                </a:extLst>
              </a:tr>
              <a:tr h="456142">
                <a:tc>
                  <a:txBody>
                    <a:bodyPr/>
                    <a:lstStyle/>
                    <a:p>
                      <a:r>
                        <a:rPr kumimoji="1" lang="en-US" altLang="ja-JP" sz="2000" dirty="0">
                          <a:solidFill>
                            <a:srgbClr val="00B0F0"/>
                          </a:solidFill>
                        </a:rPr>
                        <a:t>    0.05</a:t>
                      </a:r>
                      <a:endParaRPr kumimoji="1" lang="ja-JP" altLang="en-US" sz="2000" dirty="0">
                        <a:solidFill>
                          <a:srgbClr val="00B0F0"/>
                        </a:solidFill>
                      </a:endParaRPr>
                    </a:p>
                  </a:txBody>
                  <a:tcPr marL="91353" marR="91353" marT="45710" marB="45710"/>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図 2">
            <a:extLst>
              <a:ext uri="{FF2B5EF4-FFF2-40B4-BE49-F238E27FC236}">
                <a16:creationId xmlns:a16="http://schemas.microsoft.com/office/drawing/2014/main" id="{1BD14F46-B296-4723-63B8-16E9B1FE69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8737" y="1670965"/>
            <a:ext cx="7321550"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テキスト ボックス 3">
            <a:extLst>
              <a:ext uri="{FF2B5EF4-FFF2-40B4-BE49-F238E27FC236}">
                <a16:creationId xmlns:a16="http://schemas.microsoft.com/office/drawing/2014/main" id="{A3B929AF-79C5-1742-DC13-46CCD7A9FC93}"/>
              </a:ext>
            </a:extLst>
          </p:cNvPr>
          <p:cNvSpPr txBox="1">
            <a:spLocks noChangeArrowheads="1"/>
          </p:cNvSpPr>
          <p:nvPr/>
        </p:nvSpPr>
        <p:spPr bwMode="auto">
          <a:xfrm>
            <a:off x="1789114" y="842963"/>
            <a:ext cx="19046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en-US" altLang="ja-JP" sz="1800" b="1" dirty="0">
                <a:solidFill>
                  <a:srgbClr val="00B050"/>
                </a:solidFill>
                <a:latin typeface="Arial" panose="020B0604020202020204" pitchFamily="34" charset="0"/>
              </a:rPr>
              <a:t>―</a:t>
            </a:r>
            <a:r>
              <a:rPr lang="ja-JP" altLang="en-US" sz="1800" b="1" dirty="0">
                <a:solidFill>
                  <a:srgbClr val="00B050"/>
                </a:solidFill>
                <a:latin typeface="Arial" panose="020B0604020202020204" pitchFamily="34" charset="0"/>
              </a:rPr>
              <a:t>　</a:t>
            </a:r>
            <a:r>
              <a:rPr lang="en-US" altLang="ja-JP" sz="1800" b="1" dirty="0">
                <a:solidFill>
                  <a:srgbClr val="00B050"/>
                </a:solidFill>
                <a:latin typeface="Arial" panose="020B0604020202020204" pitchFamily="34" charset="0"/>
              </a:rPr>
              <a:t>A</a:t>
            </a:r>
            <a:r>
              <a:rPr lang="ja-JP" altLang="en-US" sz="1800" b="1" dirty="0">
                <a:solidFill>
                  <a:srgbClr val="00B050"/>
                </a:solidFill>
                <a:latin typeface="Arial" panose="020B0604020202020204" pitchFamily="34" charset="0"/>
              </a:rPr>
              <a:t>社全体</a:t>
            </a:r>
            <a:endParaRPr lang="en-US" altLang="ja-JP" sz="1800" b="1" dirty="0">
              <a:solidFill>
                <a:srgbClr val="00B050"/>
              </a:solidFill>
              <a:latin typeface="Arial" panose="020B0604020202020204" pitchFamily="34" charset="0"/>
            </a:endParaRPr>
          </a:p>
          <a:p>
            <a:pPr>
              <a:spcBef>
                <a:spcPct val="0"/>
              </a:spcBef>
              <a:buFontTx/>
              <a:buNone/>
            </a:pPr>
            <a:r>
              <a:rPr lang="en-US" altLang="ja-JP" sz="1800" b="1" dirty="0">
                <a:solidFill>
                  <a:srgbClr val="FF0000"/>
                </a:solidFill>
                <a:latin typeface="Arial" panose="020B0604020202020204" pitchFamily="34" charset="0"/>
              </a:rPr>
              <a:t>―</a:t>
            </a:r>
            <a:r>
              <a:rPr lang="ja-JP" altLang="en-US" sz="1800" b="1" dirty="0">
                <a:solidFill>
                  <a:srgbClr val="FF0000"/>
                </a:solidFill>
                <a:latin typeface="Arial" panose="020B0604020202020204" pitchFamily="34" charset="0"/>
              </a:rPr>
              <a:t>　サンプル職場</a:t>
            </a:r>
          </a:p>
        </p:txBody>
      </p:sp>
      <p:sp>
        <p:nvSpPr>
          <p:cNvPr id="24580" name="正方形/長方形 4">
            <a:extLst>
              <a:ext uri="{FF2B5EF4-FFF2-40B4-BE49-F238E27FC236}">
                <a16:creationId xmlns:a16="http://schemas.microsoft.com/office/drawing/2014/main" id="{4B7CB4D5-AAAA-D46F-C8C8-D77E60582E81}"/>
              </a:ext>
            </a:extLst>
          </p:cNvPr>
          <p:cNvSpPr>
            <a:spLocks noChangeArrowheads="1"/>
          </p:cNvSpPr>
          <p:nvPr/>
        </p:nvSpPr>
        <p:spPr bwMode="auto">
          <a:xfrm>
            <a:off x="2108737" y="31510"/>
            <a:ext cx="75713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3600" b="1" dirty="0">
                <a:latin typeface="メイリオ" panose="020B0604030504040204" pitchFamily="50" charset="-128"/>
                <a:ea typeface="メイリオ" panose="020B0604030504040204" pitchFamily="50" charset="-128"/>
              </a:rPr>
              <a:t>【ストレスの原因因子】　サンプル</a:t>
            </a:r>
          </a:p>
        </p:txBody>
      </p:sp>
      <p:grpSp>
        <p:nvGrpSpPr>
          <p:cNvPr id="14" name="グループ化 13">
            <a:extLst>
              <a:ext uri="{FF2B5EF4-FFF2-40B4-BE49-F238E27FC236}">
                <a16:creationId xmlns:a16="http://schemas.microsoft.com/office/drawing/2014/main" id="{0ED04412-844F-E403-C167-7A698EAF779D}"/>
              </a:ext>
            </a:extLst>
          </p:cNvPr>
          <p:cNvGrpSpPr>
            <a:grpSpLocks/>
          </p:cNvGrpSpPr>
          <p:nvPr/>
        </p:nvGrpSpPr>
        <p:grpSpPr bwMode="auto">
          <a:xfrm>
            <a:off x="7805059" y="4332196"/>
            <a:ext cx="1584325" cy="1158875"/>
            <a:chOff x="683568" y="3131676"/>
            <a:chExt cx="1584176" cy="1161420"/>
          </a:xfrm>
        </p:grpSpPr>
        <p:sp>
          <p:nvSpPr>
            <p:cNvPr id="15" name="円/楕円 14">
              <a:extLst>
                <a:ext uri="{FF2B5EF4-FFF2-40B4-BE49-F238E27FC236}">
                  <a16:creationId xmlns:a16="http://schemas.microsoft.com/office/drawing/2014/main" id="{9E731FFD-013F-D0E3-5324-7C78915B9C97}"/>
                </a:ext>
              </a:extLst>
            </p:cNvPr>
            <p:cNvSpPr/>
            <p:nvPr/>
          </p:nvSpPr>
          <p:spPr>
            <a:xfrm>
              <a:off x="683568" y="3500785"/>
              <a:ext cx="1584176" cy="79231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4606" name="テキスト ボックス 15">
              <a:extLst>
                <a:ext uri="{FF2B5EF4-FFF2-40B4-BE49-F238E27FC236}">
                  <a16:creationId xmlns:a16="http://schemas.microsoft.com/office/drawing/2014/main" id="{8E61CA5B-CAAB-4F8D-99A5-7819F16FE63E}"/>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grpSp>
        <p:nvGrpSpPr>
          <p:cNvPr id="17" name="グループ化 16">
            <a:extLst>
              <a:ext uri="{FF2B5EF4-FFF2-40B4-BE49-F238E27FC236}">
                <a16:creationId xmlns:a16="http://schemas.microsoft.com/office/drawing/2014/main" id="{50F86F08-4D7E-1024-8720-CE49238DE739}"/>
              </a:ext>
            </a:extLst>
          </p:cNvPr>
          <p:cNvGrpSpPr>
            <a:grpSpLocks/>
          </p:cNvGrpSpPr>
          <p:nvPr/>
        </p:nvGrpSpPr>
        <p:grpSpPr bwMode="auto">
          <a:xfrm>
            <a:off x="7889523" y="2860675"/>
            <a:ext cx="1584325" cy="1162050"/>
            <a:chOff x="683568" y="3131676"/>
            <a:chExt cx="1584176" cy="1161420"/>
          </a:xfrm>
        </p:grpSpPr>
        <p:sp>
          <p:nvSpPr>
            <p:cNvPr id="18" name="円/楕円 17">
              <a:extLst>
                <a:ext uri="{FF2B5EF4-FFF2-40B4-BE49-F238E27FC236}">
                  <a16:creationId xmlns:a16="http://schemas.microsoft.com/office/drawing/2014/main" id="{81B82DC3-31CF-04AF-7EBA-937F024C5285}"/>
                </a:ext>
              </a:extLst>
            </p:cNvPr>
            <p:cNvSpPr/>
            <p:nvPr/>
          </p:nvSpPr>
          <p:spPr>
            <a:xfrm>
              <a:off x="683568" y="3501363"/>
              <a:ext cx="1584176" cy="79173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24604" name="テキスト ボックス 18">
              <a:extLst>
                <a:ext uri="{FF2B5EF4-FFF2-40B4-BE49-F238E27FC236}">
                  <a16:creationId xmlns:a16="http://schemas.microsoft.com/office/drawing/2014/main" id="{182C0C4E-6034-3387-00B8-A93CFAFE2F09}"/>
                </a:ext>
              </a:extLst>
            </p:cNvPr>
            <p:cNvSpPr txBox="1">
              <a:spLocks noChangeArrowheads="1"/>
            </p:cNvSpPr>
            <p:nvPr/>
          </p:nvSpPr>
          <p:spPr bwMode="auto">
            <a:xfrm>
              <a:off x="1152490" y="313167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sp>
        <p:nvSpPr>
          <p:cNvPr id="24583" name="スライド番号プレースホルダー 1">
            <a:extLst>
              <a:ext uri="{FF2B5EF4-FFF2-40B4-BE49-F238E27FC236}">
                <a16:creationId xmlns:a16="http://schemas.microsoft.com/office/drawing/2014/main" id="{97852948-FE17-264D-E04A-E6EC10FF4E8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6AD45B5-5A7D-4255-86A7-D9E3DEFFEF6E}" type="slidenum">
              <a:rPr kumimoji="0" lang="en-US" altLang="ja-JP" sz="2000">
                <a:solidFill>
                  <a:srgbClr val="FFFFFF"/>
                </a:solidFill>
                <a:latin typeface="Arial" panose="020B0604020202020204" pitchFamily="34" charset="0"/>
              </a:rPr>
              <a:pPr>
                <a:spcBef>
                  <a:spcPct val="0"/>
                </a:spcBef>
                <a:buFontTx/>
                <a:buNone/>
              </a:pPr>
              <a:t>11</a:t>
            </a:fld>
            <a:endParaRPr kumimoji="0" lang="en-US" altLang="ja-JP" sz="2000">
              <a:solidFill>
                <a:srgbClr val="FFFFFF"/>
              </a:solidFill>
              <a:latin typeface="Arial" panose="020B0604020202020204" pitchFamily="34" charset="0"/>
            </a:endParaRPr>
          </a:p>
        </p:txBody>
      </p:sp>
      <p:grpSp>
        <p:nvGrpSpPr>
          <p:cNvPr id="29" name="グループ化 28">
            <a:extLst>
              <a:ext uri="{FF2B5EF4-FFF2-40B4-BE49-F238E27FC236}">
                <a16:creationId xmlns:a16="http://schemas.microsoft.com/office/drawing/2014/main" id="{007DC094-872E-9BA6-EE96-CB167AA7799D}"/>
              </a:ext>
            </a:extLst>
          </p:cNvPr>
          <p:cNvGrpSpPr>
            <a:grpSpLocks/>
          </p:cNvGrpSpPr>
          <p:nvPr/>
        </p:nvGrpSpPr>
        <p:grpSpPr bwMode="auto">
          <a:xfrm>
            <a:off x="7126096" y="5437861"/>
            <a:ext cx="1584325" cy="1162050"/>
            <a:chOff x="683568" y="3131676"/>
            <a:chExt cx="1584176" cy="1161420"/>
          </a:xfrm>
        </p:grpSpPr>
        <p:sp>
          <p:nvSpPr>
            <p:cNvPr id="30" name="円/楕円 29">
              <a:extLst>
                <a:ext uri="{FF2B5EF4-FFF2-40B4-BE49-F238E27FC236}">
                  <a16:creationId xmlns:a16="http://schemas.microsoft.com/office/drawing/2014/main" id="{7F57FEC6-E58D-15B8-56BC-1750AF6219D6}"/>
                </a:ext>
              </a:extLst>
            </p:cNvPr>
            <p:cNvSpPr/>
            <p:nvPr/>
          </p:nvSpPr>
          <p:spPr>
            <a:xfrm>
              <a:off x="683568" y="3501363"/>
              <a:ext cx="1584176" cy="791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4602" name="テキスト ボックス 21">
              <a:extLst>
                <a:ext uri="{FF2B5EF4-FFF2-40B4-BE49-F238E27FC236}">
                  <a16:creationId xmlns:a16="http://schemas.microsoft.com/office/drawing/2014/main" id="{BBA1348A-F897-881D-C481-A12CA9498C87}"/>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grpSp>
        <p:nvGrpSpPr>
          <p:cNvPr id="26" name="グループ化 25">
            <a:extLst>
              <a:ext uri="{FF2B5EF4-FFF2-40B4-BE49-F238E27FC236}">
                <a16:creationId xmlns:a16="http://schemas.microsoft.com/office/drawing/2014/main" id="{6ABB596F-9CA6-0CC5-0BC3-354ECB9B0ABD}"/>
              </a:ext>
            </a:extLst>
          </p:cNvPr>
          <p:cNvGrpSpPr>
            <a:grpSpLocks/>
          </p:cNvGrpSpPr>
          <p:nvPr/>
        </p:nvGrpSpPr>
        <p:grpSpPr bwMode="auto">
          <a:xfrm>
            <a:off x="3693803" y="5360073"/>
            <a:ext cx="1584325" cy="1162050"/>
            <a:chOff x="683568" y="3131676"/>
            <a:chExt cx="1584176" cy="1161420"/>
          </a:xfrm>
        </p:grpSpPr>
        <p:sp>
          <p:nvSpPr>
            <p:cNvPr id="27" name="円/楕円 17">
              <a:extLst>
                <a:ext uri="{FF2B5EF4-FFF2-40B4-BE49-F238E27FC236}">
                  <a16:creationId xmlns:a16="http://schemas.microsoft.com/office/drawing/2014/main" id="{C05A6A64-0C7C-072E-ABCF-0F74F6CC8C2D}"/>
                </a:ext>
              </a:extLst>
            </p:cNvPr>
            <p:cNvSpPr/>
            <p:nvPr/>
          </p:nvSpPr>
          <p:spPr>
            <a:xfrm>
              <a:off x="683568" y="3501363"/>
              <a:ext cx="1584176" cy="79173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24600" name="テキスト ボックス 18">
              <a:extLst>
                <a:ext uri="{FF2B5EF4-FFF2-40B4-BE49-F238E27FC236}">
                  <a16:creationId xmlns:a16="http://schemas.microsoft.com/office/drawing/2014/main" id="{35E143A3-9D78-2918-F173-63B2D1A47D57}"/>
                </a:ext>
              </a:extLst>
            </p:cNvPr>
            <p:cNvSpPr txBox="1">
              <a:spLocks noChangeArrowheads="1"/>
            </p:cNvSpPr>
            <p:nvPr/>
          </p:nvSpPr>
          <p:spPr bwMode="auto">
            <a:xfrm>
              <a:off x="1152490" y="313167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sp>
        <p:nvSpPr>
          <p:cNvPr id="24586" name="テキスト ボックス 9">
            <a:extLst>
              <a:ext uri="{FF2B5EF4-FFF2-40B4-BE49-F238E27FC236}">
                <a16:creationId xmlns:a16="http://schemas.microsoft.com/office/drawing/2014/main" id="{4BEA253D-C0EB-9207-B423-E3C703589E58}"/>
              </a:ext>
            </a:extLst>
          </p:cNvPr>
          <p:cNvSpPr txBox="1">
            <a:spLocks noChangeArrowheads="1"/>
          </p:cNvSpPr>
          <p:nvPr/>
        </p:nvSpPr>
        <p:spPr bwMode="auto">
          <a:xfrm>
            <a:off x="6888163" y="835026"/>
            <a:ext cx="4895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dirty="0">
                <a:solidFill>
                  <a:srgbClr val="00B050"/>
                </a:solidFill>
                <a:latin typeface="Arial" panose="020B0604020202020204" pitchFamily="34" charset="0"/>
              </a:rPr>
              <a:t>緑の線より外側になっている＝強み</a:t>
            </a:r>
            <a:endParaRPr lang="en-US" altLang="ja-JP" sz="1800" b="1" dirty="0">
              <a:solidFill>
                <a:srgbClr val="00B050"/>
              </a:solidFill>
              <a:latin typeface="Arial" panose="020B0604020202020204" pitchFamily="34" charset="0"/>
            </a:endParaRPr>
          </a:p>
          <a:p>
            <a:pPr>
              <a:spcBef>
                <a:spcPct val="0"/>
              </a:spcBef>
              <a:buFontTx/>
              <a:buNone/>
            </a:pPr>
            <a:r>
              <a:rPr lang="ja-JP" altLang="en-US" sz="1800" b="1" dirty="0">
                <a:solidFill>
                  <a:srgbClr val="FF0000"/>
                </a:solidFill>
                <a:latin typeface="Arial" panose="020B0604020202020204" pitchFamily="34" charset="0"/>
              </a:rPr>
              <a:t>　　　　　　　内側になっている＝課題</a:t>
            </a:r>
          </a:p>
        </p:txBody>
      </p:sp>
      <p:grpSp>
        <p:nvGrpSpPr>
          <p:cNvPr id="28" name="グループ化 27">
            <a:extLst>
              <a:ext uri="{FF2B5EF4-FFF2-40B4-BE49-F238E27FC236}">
                <a16:creationId xmlns:a16="http://schemas.microsoft.com/office/drawing/2014/main" id="{31253E49-2614-EE8C-DF05-EF1DDA3C24CF}"/>
              </a:ext>
            </a:extLst>
          </p:cNvPr>
          <p:cNvGrpSpPr>
            <a:grpSpLocks/>
          </p:cNvGrpSpPr>
          <p:nvPr/>
        </p:nvGrpSpPr>
        <p:grpSpPr bwMode="auto">
          <a:xfrm>
            <a:off x="2109478" y="2860675"/>
            <a:ext cx="1584325" cy="1162050"/>
            <a:chOff x="683568" y="3131676"/>
            <a:chExt cx="1584176" cy="1161420"/>
          </a:xfrm>
        </p:grpSpPr>
        <p:sp>
          <p:nvSpPr>
            <p:cNvPr id="31" name="円/楕円 17">
              <a:extLst>
                <a:ext uri="{FF2B5EF4-FFF2-40B4-BE49-F238E27FC236}">
                  <a16:creationId xmlns:a16="http://schemas.microsoft.com/office/drawing/2014/main" id="{0A4BBBDB-85D2-27B1-22C5-7DB2F280E4B9}"/>
                </a:ext>
              </a:extLst>
            </p:cNvPr>
            <p:cNvSpPr/>
            <p:nvPr/>
          </p:nvSpPr>
          <p:spPr>
            <a:xfrm>
              <a:off x="683568" y="3501363"/>
              <a:ext cx="1584176" cy="79173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24598" name="テキスト ボックス 18">
              <a:extLst>
                <a:ext uri="{FF2B5EF4-FFF2-40B4-BE49-F238E27FC236}">
                  <a16:creationId xmlns:a16="http://schemas.microsoft.com/office/drawing/2014/main" id="{F526D0F4-3293-DD96-AB22-A38701196450}"/>
                </a:ext>
              </a:extLst>
            </p:cNvPr>
            <p:cNvSpPr txBox="1">
              <a:spLocks noChangeArrowheads="1"/>
            </p:cNvSpPr>
            <p:nvPr/>
          </p:nvSpPr>
          <p:spPr bwMode="auto">
            <a:xfrm>
              <a:off x="1152490" y="313167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grpSp>
        <p:nvGrpSpPr>
          <p:cNvPr id="33" name="グループ化 32">
            <a:extLst>
              <a:ext uri="{FF2B5EF4-FFF2-40B4-BE49-F238E27FC236}">
                <a16:creationId xmlns:a16="http://schemas.microsoft.com/office/drawing/2014/main" id="{FB7660FE-A459-B8E3-80CE-D81CA2B22636}"/>
              </a:ext>
            </a:extLst>
          </p:cNvPr>
          <p:cNvGrpSpPr>
            <a:grpSpLocks/>
          </p:cNvGrpSpPr>
          <p:nvPr/>
        </p:nvGrpSpPr>
        <p:grpSpPr bwMode="auto">
          <a:xfrm>
            <a:off x="3519489" y="1594741"/>
            <a:ext cx="1584325" cy="1162050"/>
            <a:chOff x="683568" y="3131676"/>
            <a:chExt cx="1584176" cy="1161420"/>
          </a:xfrm>
        </p:grpSpPr>
        <p:sp>
          <p:nvSpPr>
            <p:cNvPr id="34" name="円/楕円 17">
              <a:extLst>
                <a:ext uri="{FF2B5EF4-FFF2-40B4-BE49-F238E27FC236}">
                  <a16:creationId xmlns:a16="http://schemas.microsoft.com/office/drawing/2014/main" id="{8AA729CC-B90C-A55D-37CE-F9B727AB45D0}"/>
                </a:ext>
              </a:extLst>
            </p:cNvPr>
            <p:cNvSpPr/>
            <p:nvPr/>
          </p:nvSpPr>
          <p:spPr>
            <a:xfrm>
              <a:off x="683568" y="3501363"/>
              <a:ext cx="1584176" cy="79173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24596" name="テキスト ボックス 18">
              <a:extLst>
                <a:ext uri="{FF2B5EF4-FFF2-40B4-BE49-F238E27FC236}">
                  <a16:creationId xmlns:a16="http://schemas.microsoft.com/office/drawing/2014/main" id="{31452C27-3D93-B4DD-3916-440FA3CEEE75}"/>
                </a:ext>
              </a:extLst>
            </p:cNvPr>
            <p:cNvSpPr txBox="1">
              <a:spLocks noChangeArrowheads="1"/>
            </p:cNvSpPr>
            <p:nvPr/>
          </p:nvSpPr>
          <p:spPr bwMode="auto">
            <a:xfrm>
              <a:off x="1152490" y="313167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grpSp>
        <p:nvGrpSpPr>
          <p:cNvPr id="36" name="グループ化 35">
            <a:extLst>
              <a:ext uri="{FF2B5EF4-FFF2-40B4-BE49-F238E27FC236}">
                <a16:creationId xmlns:a16="http://schemas.microsoft.com/office/drawing/2014/main" id="{8758892B-E6FB-3313-111D-EA7C4C9000AC}"/>
              </a:ext>
            </a:extLst>
          </p:cNvPr>
          <p:cNvGrpSpPr>
            <a:grpSpLocks/>
          </p:cNvGrpSpPr>
          <p:nvPr/>
        </p:nvGrpSpPr>
        <p:grpSpPr bwMode="auto">
          <a:xfrm>
            <a:off x="5183413" y="909856"/>
            <a:ext cx="1584325" cy="1158875"/>
            <a:chOff x="683568" y="3131676"/>
            <a:chExt cx="1584176" cy="1161420"/>
          </a:xfrm>
        </p:grpSpPr>
        <p:sp>
          <p:nvSpPr>
            <p:cNvPr id="37" name="円/楕円 14">
              <a:extLst>
                <a:ext uri="{FF2B5EF4-FFF2-40B4-BE49-F238E27FC236}">
                  <a16:creationId xmlns:a16="http://schemas.microsoft.com/office/drawing/2014/main" id="{08C6D9C6-4276-4FA7-11F6-0C4FFE9635DC}"/>
                </a:ext>
              </a:extLst>
            </p:cNvPr>
            <p:cNvSpPr/>
            <p:nvPr/>
          </p:nvSpPr>
          <p:spPr>
            <a:xfrm>
              <a:off x="683568" y="3500785"/>
              <a:ext cx="1584176" cy="79231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4594" name="テキスト ボックス 15">
              <a:extLst>
                <a:ext uri="{FF2B5EF4-FFF2-40B4-BE49-F238E27FC236}">
                  <a16:creationId xmlns:a16="http://schemas.microsoft.com/office/drawing/2014/main" id="{658AC1C9-F444-E679-694B-83285EB6BA21}"/>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grpSp>
        <p:nvGrpSpPr>
          <p:cNvPr id="39" name="グループ化 38">
            <a:extLst>
              <a:ext uri="{FF2B5EF4-FFF2-40B4-BE49-F238E27FC236}">
                <a16:creationId xmlns:a16="http://schemas.microsoft.com/office/drawing/2014/main" id="{FE6F135C-7DBC-D535-283B-90C99F7AA25B}"/>
              </a:ext>
            </a:extLst>
          </p:cNvPr>
          <p:cNvGrpSpPr>
            <a:grpSpLocks/>
          </p:cNvGrpSpPr>
          <p:nvPr/>
        </p:nvGrpSpPr>
        <p:grpSpPr bwMode="auto">
          <a:xfrm>
            <a:off x="7465185" y="1616317"/>
            <a:ext cx="1584325" cy="1158875"/>
            <a:chOff x="683568" y="3131676"/>
            <a:chExt cx="1584176" cy="1161420"/>
          </a:xfrm>
        </p:grpSpPr>
        <p:sp>
          <p:nvSpPr>
            <p:cNvPr id="40" name="円/楕円 14">
              <a:extLst>
                <a:ext uri="{FF2B5EF4-FFF2-40B4-BE49-F238E27FC236}">
                  <a16:creationId xmlns:a16="http://schemas.microsoft.com/office/drawing/2014/main" id="{F4293581-FC05-3192-BB23-9278DD0B83B7}"/>
                </a:ext>
              </a:extLst>
            </p:cNvPr>
            <p:cNvSpPr/>
            <p:nvPr/>
          </p:nvSpPr>
          <p:spPr>
            <a:xfrm>
              <a:off x="683568" y="3500785"/>
              <a:ext cx="1584176" cy="79231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4592" name="テキスト ボックス 15">
              <a:extLst>
                <a:ext uri="{FF2B5EF4-FFF2-40B4-BE49-F238E27FC236}">
                  <a16:creationId xmlns:a16="http://schemas.microsoft.com/office/drawing/2014/main" id="{8E291FA5-541E-1E80-68C7-1916B218C0B8}"/>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16"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53" presetClass="entr" presetSubtype="16"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ー 1">
            <a:extLst>
              <a:ext uri="{FF2B5EF4-FFF2-40B4-BE49-F238E27FC236}">
                <a16:creationId xmlns:a16="http://schemas.microsoft.com/office/drawing/2014/main" id="{3873CE80-652B-62E9-C7CF-4FBC645C844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EBF57F5A-EA88-4FEA-ACF6-E79E7D9230E5}" type="slidenum">
              <a:rPr lang="en-US" altLang="ja-JP" sz="2000">
                <a:solidFill>
                  <a:srgbClr val="FFFFFF"/>
                </a:solidFill>
                <a:latin typeface="Arial" panose="020B0604020202020204" pitchFamily="34" charset="0"/>
              </a:rPr>
              <a:pPr>
                <a:spcBef>
                  <a:spcPct val="0"/>
                </a:spcBef>
                <a:buFontTx/>
                <a:buNone/>
              </a:pPr>
              <a:t>12</a:t>
            </a:fld>
            <a:endParaRPr lang="en-US" altLang="ja-JP" sz="2000">
              <a:solidFill>
                <a:srgbClr val="FFFFFF"/>
              </a:solidFill>
              <a:latin typeface="Arial" panose="020B0604020202020204" pitchFamily="34" charset="0"/>
            </a:endParaRPr>
          </a:p>
        </p:txBody>
      </p:sp>
      <p:sp>
        <p:nvSpPr>
          <p:cNvPr id="26627" name="テキスト ボックス 4">
            <a:extLst>
              <a:ext uri="{FF2B5EF4-FFF2-40B4-BE49-F238E27FC236}">
                <a16:creationId xmlns:a16="http://schemas.microsoft.com/office/drawing/2014/main" id="{BE3EF637-F674-AE46-99B4-740DDE09D661}"/>
              </a:ext>
            </a:extLst>
          </p:cNvPr>
          <p:cNvSpPr txBox="1">
            <a:spLocks noChangeArrowheads="1"/>
          </p:cNvSpPr>
          <p:nvPr/>
        </p:nvSpPr>
        <p:spPr bwMode="auto">
          <a:xfrm>
            <a:off x="3791744" y="-6208"/>
            <a:ext cx="42883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4000" b="1" dirty="0">
                <a:latin typeface="メイリオ" panose="020B0604030504040204" pitchFamily="50" charset="-128"/>
                <a:ea typeface="メイリオ" panose="020B0604030504040204" pitchFamily="50" charset="-128"/>
              </a:rPr>
              <a:t>ストレス要因分析</a:t>
            </a:r>
          </a:p>
        </p:txBody>
      </p:sp>
      <p:pic>
        <p:nvPicPr>
          <p:cNvPr id="26628" name="図 1">
            <a:extLst>
              <a:ext uri="{FF2B5EF4-FFF2-40B4-BE49-F238E27FC236}">
                <a16:creationId xmlns:a16="http://schemas.microsoft.com/office/drawing/2014/main" id="{A4218A6B-95D0-0C64-D849-A0D38D3B15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9314" y="1931989"/>
            <a:ext cx="6829425"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テキスト ボックス 20">
            <a:extLst>
              <a:ext uri="{FF2B5EF4-FFF2-40B4-BE49-F238E27FC236}">
                <a16:creationId xmlns:a16="http://schemas.microsoft.com/office/drawing/2014/main" id="{9D8960C3-844C-1DDE-E233-E04A3FA87B10}"/>
              </a:ext>
            </a:extLst>
          </p:cNvPr>
          <p:cNvSpPr txBox="1">
            <a:spLocks noChangeArrowheads="1"/>
          </p:cNvSpPr>
          <p:nvPr/>
        </p:nvSpPr>
        <p:spPr bwMode="auto">
          <a:xfrm>
            <a:off x="8948739" y="2398713"/>
            <a:ext cx="2524125" cy="3683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①－② で差を計算する </a:t>
            </a:r>
          </a:p>
        </p:txBody>
      </p:sp>
      <p:sp>
        <p:nvSpPr>
          <p:cNvPr id="13" name="テキスト ボックス 12">
            <a:extLst>
              <a:ext uri="{FF2B5EF4-FFF2-40B4-BE49-F238E27FC236}">
                <a16:creationId xmlns:a16="http://schemas.microsoft.com/office/drawing/2014/main" id="{77E1C63A-9210-0C6A-0564-7040591F8AB5}"/>
              </a:ext>
            </a:extLst>
          </p:cNvPr>
          <p:cNvSpPr txBox="1"/>
          <p:nvPr/>
        </p:nvSpPr>
        <p:spPr>
          <a:xfrm>
            <a:off x="3935760" y="900181"/>
            <a:ext cx="4671472" cy="707886"/>
          </a:xfrm>
          <a:prstGeom prst="rect">
            <a:avLst/>
          </a:prstGeom>
          <a:noFill/>
        </p:spPr>
        <p:txBody>
          <a:bodyPr wrap="none">
            <a:spAutoFit/>
          </a:bodyPr>
          <a:lstStyle/>
          <a:p>
            <a:pPr>
              <a:defRPr/>
            </a:pPr>
            <a:r>
              <a:rPr lang="en-US" altLang="ja-JP" sz="2000" b="1" dirty="0"/>
              <a:t>A</a:t>
            </a:r>
            <a:r>
              <a:rPr lang="ja-JP" altLang="en-US" sz="2000" b="1" dirty="0"/>
              <a:t>社全体より</a:t>
            </a:r>
            <a:r>
              <a:rPr lang="ja-JP" altLang="en-US" sz="2000" b="1" dirty="0">
                <a:solidFill>
                  <a:schemeClr val="tx2">
                    <a:lumMod val="60000"/>
                    <a:lumOff val="40000"/>
                  </a:schemeClr>
                </a:solidFill>
              </a:rPr>
              <a:t>良い結果＝青字　→　強み　</a:t>
            </a:r>
            <a:endParaRPr lang="en-US" altLang="ja-JP" sz="2000" b="1" dirty="0">
              <a:solidFill>
                <a:schemeClr val="tx2">
                  <a:lumMod val="60000"/>
                  <a:lumOff val="40000"/>
                </a:schemeClr>
              </a:solidFill>
            </a:endParaRPr>
          </a:p>
          <a:p>
            <a:pPr>
              <a:defRPr/>
            </a:pPr>
            <a:r>
              <a:rPr lang="ja-JP" altLang="en-US" sz="2000" b="1" dirty="0"/>
              <a:t>　　　　　　　   </a:t>
            </a:r>
            <a:r>
              <a:rPr lang="ja-JP" altLang="en-US" sz="2000" b="1" dirty="0">
                <a:solidFill>
                  <a:srgbClr val="FF0000"/>
                </a:solidFill>
              </a:rPr>
              <a:t>悪い結果＝赤字　→　課題</a:t>
            </a:r>
            <a:endParaRPr lang="en-US" altLang="ja-JP" sz="2000" b="1" dirty="0">
              <a:solidFill>
                <a:srgbClr val="FF0000"/>
              </a:solidFill>
            </a:endParaRPr>
          </a:p>
        </p:txBody>
      </p:sp>
      <p:sp>
        <p:nvSpPr>
          <p:cNvPr id="26631" name="テキスト ボックス 17">
            <a:extLst>
              <a:ext uri="{FF2B5EF4-FFF2-40B4-BE49-F238E27FC236}">
                <a16:creationId xmlns:a16="http://schemas.microsoft.com/office/drawing/2014/main" id="{41D9DBF9-A9DE-5C9C-2F35-39466912973E}"/>
              </a:ext>
            </a:extLst>
          </p:cNvPr>
          <p:cNvSpPr txBox="1">
            <a:spLocks noChangeArrowheads="1"/>
          </p:cNvSpPr>
          <p:nvPr/>
        </p:nvSpPr>
        <p:spPr bwMode="auto">
          <a:xfrm>
            <a:off x="5805488" y="2492375"/>
            <a:ext cx="417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①</a:t>
            </a:r>
          </a:p>
        </p:txBody>
      </p:sp>
      <p:sp>
        <p:nvSpPr>
          <p:cNvPr id="26632" name="テキスト ボックス 19">
            <a:extLst>
              <a:ext uri="{FF2B5EF4-FFF2-40B4-BE49-F238E27FC236}">
                <a16:creationId xmlns:a16="http://schemas.microsoft.com/office/drawing/2014/main" id="{4D3625AE-2822-91D2-2723-2DF345A150BF}"/>
              </a:ext>
            </a:extLst>
          </p:cNvPr>
          <p:cNvSpPr txBox="1">
            <a:spLocks noChangeArrowheads="1"/>
          </p:cNvSpPr>
          <p:nvPr/>
        </p:nvSpPr>
        <p:spPr bwMode="auto">
          <a:xfrm>
            <a:off x="7348538" y="2447925"/>
            <a:ext cx="417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②</a:t>
            </a:r>
          </a:p>
        </p:txBody>
      </p:sp>
      <p:graphicFrame>
        <p:nvGraphicFramePr>
          <p:cNvPr id="3" name="表 3">
            <a:extLst>
              <a:ext uri="{FF2B5EF4-FFF2-40B4-BE49-F238E27FC236}">
                <a16:creationId xmlns:a16="http://schemas.microsoft.com/office/drawing/2014/main" id="{3F18826C-082D-7707-A5FB-797F1FE1FFAE}"/>
              </a:ext>
            </a:extLst>
          </p:cNvPr>
          <p:cNvGraphicFramePr>
            <a:graphicFrameLocks noGrp="1"/>
          </p:cNvGraphicFramePr>
          <p:nvPr/>
        </p:nvGraphicFramePr>
        <p:xfrm>
          <a:off x="8832851" y="2900364"/>
          <a:ext cx="1031875" cy="2643186"/>
        </p:xfrm>
        <a:graphic>
          <a:graphicData uri="http://schemas.openxmlformats.org/drawingml/2006/table">
            <a:tbl>
              <a:tblPr firstRow="1" bandRow="1">
                <a:tableStyleId>{5940675A-B579-460E-94D1-54222C63F5DA}</a:tableStyleId>
              </a:tblPr>
              <a:tblGrid>
                <a:gridCol w="1031875">
                  <a:extLst>
                    <a:ext uri="{9D8B030D-6E8A-4147-A177-3AD203B41FA5}">
                      <a16:colId xmlns:a16="http://schemas.microsoft.com/office/drawing/2014/main" val="20000"/>
                    </a:ext>
                  </a:extLst>
                </a:gridCol>
              </a:tblGrid>
              <a:tr h="440531">
                <a:tc>
                  <a:txBody>
                    <a:bodyPr/>
                    <a:lstStyle/>
                    <a:p>
                      <a:r>
                        <a:rPr kumimoji="1" lang="ja-JP" altLang="en-US" sz="2000" dirty="0"/>
                        <a:t>　　</a:t>
                      </a:r>
                      <a:r>
                        <a:rPr kumimoji="1" lang="en-US" altLang="ja-JP" sz="2000" dirty="0">
                          <a:solidFill>
                            <a:srgbClr val="00B0F0"/>
                          </a:solidFill>
                        </a:rPr>
                        <a:t>0.36</a:t>
                      </a:r>
                      <a:endParaRPr kumimoji="1" lang="ja-JP" altLang="en-US" sz="2000" dirty="0">
                        <a:solidFill>
                          <a:srgbClr val="00B0F0"/>
                        </a:solidFill>
                      </a:endParaRPr>
                    </a:p>
                  </a:txBody>
                  <a:tcPr marL="91449" marR="91449" marT="45706" marB="45706"/>
                </a:tc>
                <a:extLst>
                  <a:ext uri="{0D108BD9-81ED-4DB2-BD59-A6C34878D82A}">
                    <a16:rowId xmlns:a16="http://schemas.microsoft.com/office/drawing/2014/main" val="10000"/>
                  </a:ext>
                </a:extLst>
              </a:tr>
              <a:tr h="440531">
                <a:tc>
                  <a:txBody>
                    <a:bodyPr/>
                    <a:lstStyle/>
                    <a:p>
                      <a:r>
                        <a:rPr kumimoji="1" lang="ja-JP" altLang="en-US" sz="2000" dirty="0">
                          <a:solidFill>
                            <a:srgbClr val="FF0000"/>
                          </a:solidFill>
                        </a:rPr>
                        <a:t>　  </a:t>
                      </a:r>
                      <a:r>
                        <a:rPr kumimoji="1" lang="en-US" altLang="ja-JP" sz="2000" dirty="0">
                          <a:solidFill>
                            <a:srgbClr val="FF0000"/>
                          </a:solidFill>
                        </a:rPr>
                        <a:t>-0.23</a:t>
                      </a:r>
                      <a:endParaRPr kumimoji="1" lang="ja-JP" altLang="en-US" sz="2000" dirty="0">
                        <a:solidFill>
                          <a:srgbClr val="FF0000"/>
                        </a:solidFill>
                      </a:endParaRPr>
                    </a:p>
                  </a:txBody>
                  <a:tcPr marL="91449" marR="91449" marT="45706" marB="45706"/>
                </a:tc>
                <a:extLst>
                  <a:ext uri="{0D108BD9-81ED-4DB2-BD59-A6C34878D82A}">
                    <a16:rowId xmlns:a16="http://schemas.microsoft.com/office/drawing/2014/main" val="10001"/>
                  </a:ext>
                </a:extLst>
              </a:tr>
              <a:tr h="440531">
                <a:tc>
                  <a:txBody>
                    <a:bodyPr/>
                    <a:lstStyle/>
                    <a:p>
                      <a:r>
                        <a:rPr kumimoji="1" lang="en-US" altLang="ja-JP" sz="2000" dirty="0">
                          <a:solidFill>
                            <a:srgbClr val="FF0000"/>
                          </a:solidFill>
                        </a:rPr>
                        <a:t>     -0.09</a:t>
                      </a:r>
                      <a:endParaRPr kumimoji="1" lang="ja-JP" altLang="en-US" sz="2000" dirty="0">
                        <a:solidFill>
                          <a:srgbClr val="FF0000"/>
                        </a:solidFill>
                      </a:endParaRPr>
                    </a:p>
                  </a:txBody>
                  <a:tcPr marL="91449" marR="91449" marT="45706" marB="45706"/>
                </a:tc>
                <a:extLst>
                  <a:ext uri="{0D108BD9-81ED-4DB2-BD59-A6C34878D82A}">
                    <a16:rowId xmlns:a16="http://schemas.microsoft.com/office/drawing/2014/main" val="10002"/>
                  </a:ext>
                </a:extLst>
              </a:tr>
              <a:tr h="440531">
                <a:tc>
                  <a:txBody>
                    <a:bodyPr/>
                    <a:lstStyle/>
                    <a:p>
                      <a:r>
                        <a:rPr kumimoji="1" lang="en-US" altLang="ja-JP" sz="2000" dirty="0">
                          <a:solidFill>
                            <a:srgbClr val="FF0000"/>
                          </a:solidFill>
                        </a:rPr>
                        <a:t>     -0.15</a:t>
                      </a:r>
                      <a:endParaRPr kumimoji="1" lang="ja-JP" altLang="en-US" sz="2000" dirty="0">
                        <a:solidFill>
                          <a:srgbClr val="FF0000"/>
                        </a:solidFill>
                      </a:endParaRPr>
                    </a:p>
                  </a:txBody>
                  <a:tcPr marL="91449" marR="91449" marT="45706" marB="45706"/>
                </a:tc>
                <a:extLst>
                  <a:ext uri="{0D108BD9-81ED-4DB2-BD59-A6C34878D82A}">
                    <a16:rowId xmlns:a16="http://schemas.microsoft.com/office/drawing/2014/main" val="10003"/>
                  </a:ext>
                </a:extLst>
              </a:tr>
              <a:tr h="440531">
                <a:tc>
                  <a:txBody>
                    <a:bodyPr/>
                    <a:lstStyle/>
                    <a:p>
                      <a:r>
                        <a:rPr kumimoji="1" lang="en-US" altLang="ja-JP" sz="2000" dirty="0">
                          <a:solidFill>
                            <a:srgbClr val="FF0000"/>
                          </a:solidFill>
                        </a:rPr>
                        <a:t>     -0.08</a:t>
                      </a:r>
                      <a:endParaRPr kumimoji="1" lang="ja-JP" altLang="en-US" sz="2000" dirty="0">
                        <a:solidFill>
                          <a:srgbClr val="FF0000"/>
                        </a:solidFill>
                      </a:endParaRPr>
                    </a:p>
                  </a:txBody>
                  <a:tcPr marL="91449" marR="91449" marT="45706" marB="45706"/>
                </a:tc>
                <a:extLst>
                  <a:ext uri="{0D108BD9-81ED-4DB2-BD59-A6C34878D82A}">
                    <a16:rowId xmlns:a16="http://schemas.microsoft.com/office/drawing/2014/main" val="10004"/>
                  </a:ext>
                </a:extLst>
              </a:tr>
              <a:tr h="440531">
                <a:tc>
                  <a:txBody>
                    <a:bodyPr/>
                    <a:lstStyle/>
                    <a:p>
                      <a:r>
                        <a:rPr kumimoji="1" lang="en-US" altLang="ja-JP" sz="2000" dirty="0">
                          <a:solidFill>
                            <a:srgbClr val="FF0000"/>
                          </a:solidFill>
                        </a:rPr>
                        <a:t>     -0.66</a:t>
                      </a:r>
                      <a:endParaRPr kumimoji="1" lang="ja-JP" altLang="en-US" sz="2000" dirty="0">
                        <a:solidFill>
                          <a:srgbClr val="FF0000"/>
                        </a:solidFill>
                      </a:endParaRPr>
                    </a:p>
                  </a:txBody>
                  <a:tcPr marL="91449" marR="91449" marT="45706" marB="45706"/>
                </a:tc>
                <a:extLst>
                  <a:ext uri="{0D108BD9-81ED-4DB2-BD59-A6C34878D82A}">
                    <a16:rowId xmlns:a16="http://schemas.microsoft.com/office/drawing/2014/main" val="10005"/>
                  </a:ext>
                </a:extLst>
              </a:tr>
            </a:tbl>
          </a:graphicData>
        </a:graphic>
      </p:graphicFrame>
      <p:sp>
        <p:nvSpPr>
          <p:cNvPr id="14" name="角丸四角形 6">
            <a:extLst>
              <a:ext uri="{FF2B5EF4-FFF2-40B4-BE49-F238E27FC236}">
                <a16:creationId xmlns:a16="http://schemas.microsoft.com/office/drawing/2014/main" id="{BA6A9527-8A92-54EA-DEDD-854C28F53E2F}"/>
              </a:ext>
            </a:extLst>
          </p:cNvPr>
          <p:cNvSpPr/>
          <p:nvPr/>
        </p:nvSpPr>
        <p:spPr>
          <a:xfrm>
            <a:off x="9120189" y="2833689"/>
            <a:ext cx="784225" cy="27765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図 1">
            <a:extLst>
              <a:ext uri="{FF2B5EF4-FFF2-40B4-BE49-F238E27FC236}">
                <a16:creationId xmlns:a16="http://schemas.microsoft.com/office/drawing/2014/main" id="{6A9289A3-1498-8708-3E30-1BE8EAFBB3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514" y="1733550"/>
            <a:ext cx="6359525"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正方形/長方形 4">
            <a:extLst>
              <a:ext uri="{FF2B5EF4-FFF2-40B4-BE49-F238E27FC236}">
                <a16:creationId xmlns:a16="http://schemas.microsoft.com/office/drawing/2014/main" id="{80978A28-50E6-7757-8072-C3C49C803CA7}"/>
              </a:ext>
            </a:extLst>
          </p:cNvPr>
          <p:cNvSpPr>
            <a:spLocks noChangeArrowheads="1"/>
          </p:cNvSpPr>
          <p:nvPr/>
        </p:nvSpPr>
        <p:spPr bwMode="auto">
          <a:xfrm>
            <a:off x="1991544" y="36300"/>
            <a:ext cx="88820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3600" b="1" dirty="0">
                <a:latin typeface="メイリオ" panose="020B0604030504040204" pitchFamily="50" charset="-128"/>
                <a:ea typeface="メイリオ" panose="020B0604030504040204" pitchFamily="50" charset="-128"/>
              </a:rPr>
              <a:t>【ストレスによる心身反応】　サンプル</a:t>
            </a:r>
          </a:p>
        </p:txBody>
      </p:sp>
      <p:grpSp>
        <p:nvGrpSpPr>
          <p:cNvPr id="7" name="グループ化 6">
            <a:extLst>
              <a:ext uri="{FF2B5EF4-FFF2-40B4-BE49-F238E27FC236}">
                <a16:creationId xmlns:a16="http://schemas.microsoft.com/office/drawing/2014/main" id="{D88E294C-A7EC-85FB-0E0A-4D5899BDE884}"/>
              </a:ext>
            </a:extLst>
          </p:cNvPr>
          <p:cNvGrpSpPr>
            <a:grpSpLocks/>
          </p:cNvGrpSpPr>
          <p:nvPr/>
        </p:nvGrpSpPr>
        <p:grpSpPr bwMode="auto">
          <a:xfrm>
            <a:off x="2728914" y="4346575"/>
            <a:ext cx="1584325" cy="1162050"/>
            <a:chOff x="683568" y="3131676"/>
            <a:chExt cx="1584176" cy="1161420"/>
          </a:xfrm>
        </p:grpSpPr>
        <p:sp>
          <p:nvSpPr>
            <p:cNvPr id="8" name="円/楕円 7">
              <a:extLst>
                <a:ext uri="{FF2B5EF4-FFF2-40B4-BE49-F238E27FC236}">
                  <a16:creationId xmlns:a16="http://schemas.microsoft.com/office/drawing/2014/main" id="{1BB9489D-683E-0FC3-F94F-6A54D02F27B4}"/>
                </a:ext>
              </a:extLst>
            </p:cNvPr>
            <p:cNvSpPr/>
            <p:nvPr/>
          </p:nvSpPr>
          <p:spPr>
            <a:xfrm>
              <a:off x="683568" y="3501363"/>
              <a:ext cx="1584176" cy="791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7673" name="テキスト ボックス 8">
              <a:extLst>
                <a:ext uri="{FF2B5EF4-FFF2-40B4-BE49-F238E27FC236}">
                  <a16:creationId xmlns:a16="http://schemas.microsoft.com/office/drawing/2014/main" id="{F49ED3A3-8E9C-2F86-54B3-5F1D6DCFBD22}"/>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sp>
        <p:nvSpPr>
          <p:cNvPr id="27653" name="テキスト ボックス 9">
            <a:extLst>
              <a:ext uri="{FF2B5EF4-FFF2-40B4-BE49-F238E27FC236}">
                <a16:creationId xmlns:a16="http://schemas.microsoft.com/office/drawing/2014/main" id="{D85C24ED-FEDA-6A53-8BE7-6507B7A2CDBA}"/>
              </a:ext>
            </a:extLst>
          </p:cNvPr>
          <p:cNvSpPr txBox="1">
            <a:spLocks noChangeArrowheads="1"/>
          </p:cNvSpPr>
          <p:nvPr/>
        </p:nvSpPr>
        <p:spPr bwMode="auto">
          <a:xfrm>
            <a:off x="6816725" y="911226"/>
            <a:ext cx="4895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B050"/>
                </a:solidFill>
                <a:latin typeface="Arial" panose="020B0604020202020204" pitchFamily="34" charset="0"/>
              </a:rPr>
              <a:t>緑の線より外側になっている＝強み</a:t>
            </a:r>
            <a:endParaRPr lang="en-US" altLang="ja-JP" sz="1800" b="1">
              <a:solidFill>
                <a:srgbClr val="00B050"/>
              </a:solidFill>
              <a:latin typeface="Arial" panose="020B0604020202020204" pitchFamily="34" charset="0"/>
            </a:endParaRPr>
          </a:p>
          <a:p>
            <a:pPr>
              <a:spcBef>
                <a:spcPct val="0"/>
              </a:spcBef>
              <a:buFontTx/>
              <a:buNone/>
            </a:pPr>
            <a:r>
              <a:rPr lang="ja-JP" altLang="en-US" sz="1800" b="1">
                <a:solidFill>
                  <a:srgbClr val="FF0000"/>
                </a:solidFill>
                <a:latin typeface="Arial" panose="020B0604020202020204" pitchFamily="34" charset="0"/>
              </a:rPr>
              <a:t>　　　　　　　内側になっている＝課題</a:t>
            </a:r>
          </a:p>
        </p:txBody>
      </p:sp>
      <p:sp>
        <p:nvSpPr>
          <p:cNvPr id="27655" name="スライド番号プレースホルダー 1">
            <a:extLst>
              <a:ext uri="{FF2B5EF4-FFF2-40B4-BE49-F238E27FC236}">
                <a16:creationId xmlns:a16="http://schemas.microsoft.com/office/drawing/2014/main" id="{DCE1277B-0B83-0117-3588-AD5DD34BF6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AC58AF6A-E2B5-4AF7-B768-9419A20FD7B6}" type="slidenum">
              <a:rPr kumimoji="0" lang="en-US" altLang="ja-JP" sz="2000">
                <a:solidFill>
                  <a:srgbClr val="FFFFFF"/>
                </a:solidFill>
                <a:latin typeface="Arial" panose="020B0604020202020204" pitchFamily="34" charset="0"/>
              </a:rPr>
              <a:pPr>
                <a:spcBef>
                  <a:spcPct val="0"/>
                </a:spcBef>
                <a:buFontTx/>
                <a:buNone/>
              </a:pPr>
              <a:t>13</a:t>
            </a:fld>
            <a:endParaRPr kumimoji="0" lang="en-US" altLang="ja-JP" sz="2000">
              <a:solidFill>
                <a:srgbClr val="FFFFFF"/>
              </a:solidFill>
              <a:latin typeface="Arial" panose="020B0604020202020204" pitchFamily="34" charset="0"/>
            </a:endParaRPr>
          </a:p>
        </p:txBody>
      </p:sp>
      <p:grpSp>
        <p:nvGrpSpPr>
          <p:cNvPr id="16" name="グループ化 15">
            <a:extLst>
              <a:ext uri="{FF2B5EF4-FFF2-40B4-BE49-F238E27FC236}">
                <a16:creationId xmlns:a16="http://schemas.microsoft.com/office/drawing/2014/main" id="{B3493EE1-4B15-6159-41B5-C64B35863364}"/>
              </a:ext>
            </a:extLst>
          </p:cNvPr>
          <p:cNvGrpSpPr>
            <a:grpSpLocks/>
          </p:cNvGrpSpPr>
          <p:nvPr/>
        </p:nvGrpSpPr>
        <p:grpSpPr bwMode="auto">
          <a:xfrm>
            <a:off x="5375276" y="5324475"/>
            <a:ext cx="1584325" cy="1162050"/>
            <a:chOff x="683568" y="3131676"/>
            <a:chExt cx="1584176" cy="1161420"/>
          </a:xfrm>
        </p:grpSpPr>
        <p:sp>
          <p:nvSpPr>
            <p:cNvPr id="17" name="円/楕円 16">
              <a:extLst>
                <a:ext uri="{FF2B5EF4-FFF2-40B4-BE49-F238E27FC236}">
                  <a16:creationId xmlns:a16="http://schemas.microsoft.com/office/drawing/2014/main" id="{74DA2789-C096-7463-7BCC-2BE60D12424D}"/>
                </a:ext>
              </a:extLst>
            </p:cNvPr>
            <p:cNvSpPr/>
            <p:nvPr/>
          </p:nvSpPr>
          <p:spPr>
            <a:xfrm>
              <a:off x="683568" y="3501363"/>
              <a:ext cx="1584176" cy="791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7671" name="テキスト ボックス 8">
              <a:extLst>
                <a:ext uri="{FF2B5EF4-FFF2-40B4-BE49-F238E27FC236}">
                  <a16:creationId xmlns:a16="http://schemas.microsoft.com/office/drawing/2014/main" id="{5164D4AE-C981-0334-5603-E20EF3E88D98}"/>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grpSp>
        <p:nvGrpSpPr>
          <p:cNvPr id="19" name="グループ化 18">
            <a:extLst>
              <a:ext uri="{FF2B5EF4-FFF2-40B4-BE49-F238E27FC236}">
                <a16:creationId xmlns:a16="http://schemas.microsoft.com/office/drawing/2014/main" id="{851223C2-ACA0-6989-D7F1-6701456086DA}"/>
              </a:ext>
            </a:extLst>
          </p:cNvPr>
          <p:cNvGrpSpPr>
            <a:grpSpLocks/>
          </p:cNvGrpSpPr>
          <p:nvPr/>
        </p:nvGrpSpPr>
        <p:grpSpPr bwMode="auto">
          <a:xfrm>
            <a:off x="7726364" y="2105025"/>
            <a:ext cx="1584325" cy="1162050"/>
            <a:chOff x="683568" y="3131676"/>
            <a:chExt cx="1584176" cy="1161420"/>
          </a:xfrm>
        </p:grpSpPr>
        <p:sp>
          <p:nvSpPr>
            <p:cNvPr id="20" name="円/楕円 19">
              <a:extLst>
                <a:ext uri="{FF2B5EF4-FFF2-40B4-BE49-F238E27FC236}">
                  <a16:creationId xmlns:a16="http://schemas.microsoft.com/office/drawing/2014/main" id="{1A40FB7C-3038-5B08-D2FB-8E9E307A9DE4}"/>
                </a:ext>
              </a:extLst>
            </p:cNvPr>
            <p:cNvSpPr/>
            <p:nvPr/>
          </p:nvSpPr>
          <p:spPr>
            <a:xfrm>
              <a:off x="683568" y="3501363"/>
              <a:ext cx="1584176" cy="791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7669" name="テキスト ボックス 8">
              <a:extLst>
                <a:ext uri="{FF2B5EF4-FFF2-40B4-BE49-F238E27FC236}">
                  <a16:creationId xmlns:a16="http://schemas.microsoft.com/office/drawing/2014/main" id="{3F6A5B43-9597-BA12-3F29-9D12AB694080}"/>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grpSp>
        <p:nvGrpSpPr>
          <p:cNvPr id="22" name="グループ化 21">
            <a:extLst>
              <a:ext uri="{FF2B5EF4-FFF2-40B4-BE49-F238E27FC236}">
                <a16:creationId xmlns:a16="http://schemas.microsoft.com/office/drawing/2014/main" id="{BA2F104D-6A1A-3CBE-D4BC-2D5BFDCA9C7C}"/>
              </a:ext>
            </a:extLst>
          </p:cNvPr>
          <p:cNvGrpSpPr>
            <a:grpSpLocks/>
          </p:cNvGrpSpPr>
          <p:nvPr/>
        </p:nvGrpSpPr>
        <p:grpSpPr bwMode="auto">
          <a:xfrm>
            <a:off x="7707314" y="4346575"/>
            <a:ext cx="1584325" cy="1162050"/>
            <a:chOff x="683568" y="3131676"/>
            <a:chExt cx="1584176" cy="1161420"/>
          </a:xfrm>
        </p:grpSpPr>
        <p:sp>
          <p:nvSpPr>
            <p:cNvPr id="23" name="円/楕円 22">
              <a:extLst>
                <a:ext uri="{FF2B5EF4-FFF2-40B4-BE49-F238E27FC236}">
                  <a16:creationId xmlns:a16="http://schemas.microsoft.com/office/drawing/2014/main" id="{8ECAB7A5-95F0-942E-BF6B-86B2F1A3D1F2}"/>
                </a:ext>
              </a:extLst>
            </p:cNvPr>
            <p:cNvSpPr/>
            <p:nvPr/>
          </p:nvSpPr>
          <p:spPr>
            <a:xfrm>
              <a:off x="683568" y="3501363"/>
              <a:ext cx="1584176" cy="791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7667" name="テキスト ボックス 8">
              <a:extLst>
                <a:ext uri="{FF2B5EF4-FFF2-40B4-BE49-F238E27FC236}">
                  <a16:creationId xmlns:a16="http://schemas.microsoft.com/office/drawing/2014/main" id="{8904B0AF-807D-E362-68EF-27537E05739D}"/>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sp>
        <p:nvSpPr>
          <p:cNvPr id="27659" name="テキスト ボックス 3">
            <a:extLst>
              <a:ext uri="{FF2B5EF4-FFF2-40B4-BE49-F238E27FC236}">
                <a16:creationId xmlns:a16="http://schemas.microsoft.com/office/drawing/2014/main" id="{8F3D9514-DFC8-39B8-0E84-4D7271C884F2}"/>
              </a:ext>
            </a:extLst>
          </p:cNvPr>
          <p:cNvSpPr txBox="1">
            <a:spLocks noChangeArrowheads="1"/>
          </p:cNvSpPr>
          <p:nvPr/>
        </p:nvSpPr>
        <p:spPr bwMode="auto">
          <a:xfrm>
            <a:off x="1789114" y="842963"/>
            <a:ext cx="19046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en-US" altLang="ja-JP" sz="1800" b="1" dirty="0">
                <a:solidFill>
                  <a:srgbClr val="00B050"/>
                </a:solidFill>
                <a:latin typeface="Arial" panose="020B0604020202020204" pitchFamily="34" charset="0"/>
              </a:rPr>
              <a:t>―</a:t>
            </a:r>
            <a:r>
              <a:rPr lang="ja-JP" altLang="en-US" sz="1800" b="1" dirty="0">
                <a:solidFill>
                  <a:srgbClr val="00B050"/>
                </a:solidFill>
                <a:latin typeface="Arial" panose="020B0604020202020204" pitchFamily="34" charset="0"/>
              </a:rPr>
              <a:t>　</a:t>
            </a:r>
            <a:r>
              <a:rPr lang="en-US" altLang="ja-JP" sz="1800" b="1" dirty="0">
                <a:solidFill>
                  <a:srgbClr val="00B050"/>
                </a:solidFill>
                <a:latin typeface="Arial" panose="020B0604020202020204" pitchFamily="34" charset="0"/>
              </a:rPr>
              <a:t>A</a:t>
            </a:r>
            <a:r>
              <a:rPr lang="ja-JP" altLang="en-US" sz="1800" b="1" dirty="0">
                <a:solidFill>
                  <a:srgbClr val="00B050"/>
                </a:solidFill>
                <a:latin typeface="Arial" panose="020B0604020202020204" pitchFamily="34" charset="0"/>
              </a:rPr>
              <a:t>社全体</a:t>
            </a:r>
            <a:endParaRPr lang="en-US" altLang="ja-JP" sz="1800" b="1" dirty="0">
              <a:solidFill>
                <a:srgbClr val="00B050"/>
              </a:solidFill>
              <a:latin typeface="Arial" panose="020B0604020202020204" pitchFamily="34" charset="0"/>
            </a:endParaRPr>
          </a:p>
          <a:p>
            <a:pPr>
              <a:spcBef>
                <a:spcPct val="0"/>
              </a:spcBef>
              <a:buFontTx/>
              <a:buNone/>
            </a:pPr>
            <a:r>
              <a:rPr lang="en-US" altLang="ja-JP" sz="1800" b="1" dirty="0">
                <a:solidFill>
                  <a:srgbClr val="FF0000"/>
                </a:solidFill>
                <a:latin typeface="Arial" panose="020B0604020202020204" pitchFamily="34" charset="0"/>
              </a:rPr>
              <a:t>―</a:t>
            </a:r>
            <a:r>
              <a:rPr lang="ja-JP" altLang="en-US" sz="1800" b="1" dirty="0">
                <a:solidFill>
                  <a:srgbClr val="FF0000"/>
                </a:solidFill>
                <a:latin typeface="Arial" panose="020B0604020202020204" pitchFamily="34" charset="0"/>
              </a:rPr>
              <a:t>　サンプル職場</a:t>
            </a:r>
          </a:p>
        </p:txBody>
      </p:sp>
      <p:grpSp>
        <p:nvGrpSpPr>
          <p:cNvPr id="25" name="グループ化 24">
            <a:extLst>
              <a:ext uri="{FF2B5EF4-FFF2-40B4-BE49-F238E27FC236}">
                <a16:creationId xmlns:a16="http://schemas.microsoft.com/office/drawing/2014/main" id="{35F63C87-B590-8D7F-F1C2-E23E1B6D22CD}"/>
              </a:ext>
            </a:extLst>
          </p:cNvPr>
          <p:cNvGrpSpPr>
            <a:grpSpLocks/>
          </p:cNvGrpSpPr>
          <p:nvPr/>
        </p:nvGrpSpPr>
        <p:grpSpPr bwMode="auto">
          <a:xfrm>
            <a:off x="4986339" y="1174750"/>
            <a:ext cx="2289175" cy="1162050"/>
            <a:chOff x="683568" y="3131676"/>
            <a:chExt cx="1584176" cy="1161420"/>
          </a:xfrm>
        </p:grpSpPr>
        <p:sp>
          <p:nvSpPr>
            <p:cNvPr id="26" name="円/楕円 24">
              <a:extLst>
                <a:ext uri="{FF2B5EF4-FFF2-40B4-BE49-F238E27FC236}">
                  <a16:creationId xmlns:a16="http://schemas.microsoft.com/office/drawing/2014/main" id="{E55F1DF5-B8B0-8E6F-B99C-1D41AE43D888}"/>
                </a:ext>
              </a:extLst>
            </p:cNvPr>
            <p:cNvSpPr/>
            <p:nvPr/>
          </p:nvSpPr>
          <p:spPr>
            <a:xfrm>
              <a:off x="683568" y="3501363"/>
              <a:ext cx="1584176" cy="79173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27665" name="テキスト ボックス 18">
              <a:extLst>
                <a:ext uri="{FF2B5EF4-FFF2-40B4-BE49-F238E27FC236}">
                  <a16:creationId xmlns:a16="http://schemas.microsoft.com/office/drawing/2014/main" id="{97CC4937-2619-078A-3486-806C178BA601}"/>
                </a:ext>
              </a:extLst>
            </p:cNvPr>
            <p:cNvSpPr txBox="1">
              <a:spLocks noChangeArrowheads="1"/>
            </p:cNvSpPr>
            <p:nvPr/>
          </p:nvSpPr>
          <p:spPr bwMode="auto">
            <a:xfrm>
              <a:off x="1152490" y="3131676"/>
              <a:ext cx="449499" cy="36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grpSp>
        <p:nvGrpSpPr>
          <p:cNvPr id="28" name="グループ化 27">
            <a:extLst>
              <a:ext uri="{FF2B5EF4-FFF2-40B4-BE49-F238E27FC236}">
                <a16:creationId xmlns:a16="http://schemas.microsoft.com/office/drawing/2014/main" id="{E2662FCE-7E98-5FBA-82DF-A388B514642C}"/>
              </a:ext>
            </a:extLst>
          </p:cNvPr>
          <p:cNvGrpSpPr>
            <a:grpSpLocks/>
          </p:cNvGrpSpPr>
          <p:nvPr/>
        </p:nvGrpSpPr>
        <p:grpSpPr bwMode="auto">
          <a:xfrm>
            <a:off x="2830514" y="2190750"/>
            <a:ext cx="1584325" cy="1162050"/>
            <a:chOff x="683568" y="3131676"/>
            <a:chExt cx="1584176" cy="1161420"/>
          </a:xfrm>
        </p:grpSpPr>
        <p:sp>
          <p:nvSpPr>
            <p:cNvPr id="29" name="円/楕円 7">
              <a:extLst>
                <a:ext uri="{FF2B5EF4-FFF2-40B4-BE49-F238E27FC236}">
                  <a16:creationId xmlns:a16="http://schemas.microsoft.com/office/drawing/2014/main" id="{D4082589-0AAE-09E7-C0D2-516B7B50B123}"/>
                </a:ext>
              </a:extLst>
            </p:cNvPr>
            <p:cNvSpPr/>
            <p:nvPr/>
          </p:nvSpPr>
          <p:spPr>
            <a:xfrm>
              <a:off x="683568" y="3501363"/>
              <a:ext cx="1584176" cy="791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7663" name="テキスト ボックス 8">
              <a:extLst>
                <a:ext uri="{FF2B5EF4-FFF2-40B4-BE49-F238E27FC236}">
                  <a16:creationId xmlns:a16="http://schemas.microsoft.com/office/drawing/2014/main" id="{E60E62DF-BEA1-06AD-6531-F245CAE8F6BD}"/>
                </a:ext>
              </a:extLst>
            </p:cNvPr>
            <p:cNvSpPr txBox="1">
              <a:spLocks noChangeArrowheads="1"/>
            </p:cNvSpPr>
            <p:nvPr/>
          </p:nvSpPr>
          <p:spPr bwMode="auto">
            <a:xfrm>
              <a:off x="1152490" y="3131676"/>
              <a:ext cx="649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FF0000"/>
                  </a:solidFill>
                  <a:latin typeface="Arial" panose="020B0604020202020204" pitchFamily="34" charset="0"/>
                </a:rPr>
                <a:t>課題</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番号プレースホルダー 1">
            <a:extLst>
              <a:ext uri="{FF2B5EF4-FFF2-40B4-BE49-F238E27FC236}">
                <a16:creationId xmlns:a16="http://schemas.microsoft.com/office/drawing/2014/main" id="{8A994BAB-0CC3-74D8-0A78-1B8E862884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01EA94C8-E39C-4F7F-B724-6F01ED41721D}" type="slidenum">
              <a:rPr lang="en-US" altLang="ja-JP" sz="2000">
                <a:solidFill>
                  <a:srgbClr val="FFFFFF"/>
                </a:solidFill>
                <a:latin typeface="Arial" panose="020B0604020202020204" pitchFamily="34" charset="0"/>
              </a:rPr>
              <a:pPr>
                <a:spcBef>
                  <a:spcPct val="0"/>
                </a:spcBef>
                <a:buFontTx/>
                <a:buNone/>
              </a:pPr>
              <a:t>14</a:t>
            </a:fld>
            <a:endParaRPr lang="en-US" altLang="ja-JP" sz="2000">
              <a:solidFill>
                <a:srgbClr val="FFFFFF"/>
              </a:solidFill>
              <a:latin typeface="Arial" panose="020B0604020202020204" pitchFamily="34" charset="0"/>
            </a:endParaRPr>
          </a:p>
        </p:txBody>
      </p:sp>
      <p:sp>
        <p:nvSpPr>
          <p:cNvPr id="29699" name="テキスト ボックス 4">
            <a:extLst>
              <a:ext uri="{FF2B5EF4-FFF2-40B4-BE49-F238E27FC236}">
                <a16:creationId xmlns:a16="http://schemas.microsoft.com/office/drawing/2014/main" id="{A94C4A0D-2A9C-F554-7ADE-47B1ED36A8EF}"/>
              </a:ext>
            </a:extLst>
          </p:cNvPr>
          <p:cNvSpPr txBox="1">
            <a:spLocks noChangeArrowheads="1"/>
          </p:cNvSpPr>
          <p:nvPr/>
        </p:nvSpPr>
        <p:spPr bwMode="auto">
          <a:xfrm>
            <a:off x="4440239" y="184150"/>
            <a:ext cx="35575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3600">
                <a:latin typeface="Arial" panose="020B0604020202020204" pitchFamily="34" charset="0"/>
              </a:rPr>
              <a:t>ストレス要因分析</a:t>
            </a:r>
          </a:p>
        </p:txBody>
      </p:sp>
      <p:sp>
        <p:nvSpPr>
          <p:cNvPr id="3" name="正方形/長方形 2">
            <a:extLst>
              <a:ext uri="{FF2B5EF4-FFF2-40B4-BE49-F238E27FC236}">
                <a16:creationId xmlns:a16="http://schemas.microsoft.com/office/drawing/2014/main" id="{51015781-35B9-307C-7458-EFB3A28E4F6B}"/>
              </a:ext>
            </a:extLst>
          </p:cNvPr>
          <p:cNvSpPr/>
          <p:nvPr/>
        </p:nvSpPr>
        <p:spPr>
          <a:xfrm>
            <a:off x="4597401" y="4779963"/>
            <a:ext cx="576263" cy="233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6" name="テキスト ボックス 15">
            <a:extLst>
              <a:ext uri="{FF2B5EF4-FFF2-40B4-BE49-F238E27FC236}">
                <a16:creationId xmlns:a16="http://schemas.microsoft.com/office/drawing/2014/main" id="{46E5B314-87B0-E316-D9C0-7FDE087B3750}"/>
              </a:ext>
            </a:extLst>
          </p:cNvPr>
          <p:cNvSpPr txBox="1"/>
          <p:nvPr/>
        </p:nvSpPr>
        <p:spPr>
          <a:xfrm>
            <a:off x="3576908" y="1108143"/>
            <a:ext cx="4671472" cy="707886"/>
          </a:xfrm>
          <a:prstGeom prst="rect">
            <a:avLst/>
          </a:prstGeom>
          <a:noFill/>
        </p:spPr>
        <p:txBody>
          <a:bodyPr wrap="none">
            <a:spAutoFit/>
          </a:bodyPr>
          <a:lstStyle/>
          <a:p>
            <a:pPr>
              <a:defRPr/>
            </a:pPr>
            <a:r>
              <a:rPr lang="en-US" altLang="ja-JP" sz="2000" b="1" dirty="0"/>
              <a:t>A</a:t>
            </a:r>
            <a:r>
              <a:rPr lang="ja-JP" altLang="en-US" sz="2000" b="1" dirty="0"/>
              <a:t>社全体より</a:t>
            </a:r>
            <a:r>
              <a:rPr lang="ja-JP" altLang="en-US" sz="2000" b="1" dirty="0">
                <a:solidFill>
                  <a:schemeClr val="tx2">
                    <a:lumMod val="60000"/>
                    <a:lumOff val="40000"/>
                  </a:schemeClr>
                </a:solidFill>
              </a:rPr>
              <a:t>良い結果＝青字　→　強み　</a:t>
            </a:r>
            <a:endParaRPr lang="en-US" altLang="ja-JP" sz="2000" b="1" dirty="0">
              <a:solidFill>
                <a:schemeClr val="tx2">
                  <a:lumMod val="60000"/>
                  <a:lumOff val="40000"/>
                </a:schemeClr>
              </a:solidFill>
            </a:endParaRPr>
          </a:p>
          <a:p>
            <a:pPr>
              <a:defRPr/>
            </a:pPr>
            <a:r>
              <a:rPr lang="ja-JP" altLang="en-US" sz="2000" b="1" dirty="0"/>
              <a:t>　　　　　　　   </a:t>
            </a:r>
            <a:r>
              <a:rPr lang="ja-JP" altLang="en-US" sz="2000" b="1" dirty="0">
                <a:solidFill>
                  <a:srgbClr val="FF0000"/>
                </a:solidFill>
              </a:rPr>
              <a:t>悪い結果＝赤字　→　課題</a:t>
            </a:r>
            <a:endParaRPr lang="en-US" altLang="ja-JP" sz="2000" b="1" dirty="0">
              <a:solidFill>
                <a:srgbClr val="FF0000"/>
              </a:solidFill>
            </a:endParaRPr>
          </a:p>
        </p:txBody>
      </p:sp>
      <p:pic>
        <p:nvPicPr>
          <p:cNvPr id="29702" name="図 3">
            <a:extLst>
              <a:ext uri="{FF2B5EF4-FFF2-40B4-BE49-F238E27FC236}">
                <a16:creationId xmlns:a16="http://schemas.microsoft.com/office/drawing/2014/main" id="{F714496F-41A7-9C12-1C9A-EB5A41A50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2349501"/>
            <a:ext cx="72167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テキスト ボックス 18">
            <a:extLst>
              <a:ext uri="{FF2B5EF4-FFF2-40B4-BE49-F238E27FC236}">
                <a16:creationId xmlns:a16="http://schemas.microsoft.com/office/drawing/2014/main" id="{AA13C85C-74C1-36D1-00F9-806EE1927CFE}"/>
              </a:ext>
            </a:extLst>
          </p:cNvPr>
          <p:cNvSpPr txBox="1">
            <a:spLocks noChangeArrowheads="1"/>
          </p:cNvSpPr>
          <p:nvPr/>
        </p:nvSpPr>
        <p:spPr bwMode="auto">
          <a:xfrm>
            <a:off x="8990014" y="2866008"/>
            <a:ext cx="2524125" cy="3683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①－② で差を計算する </a:t>
            </a:r>
          </a:p>
        </p:txBody>
      </p:sp>
      <p:sp>
        <p:nvSpPr>
          <p:cNvPr id="29704" name="テキスト ボックス 15">
            <a:extLst>
              <a:ext uri="{FF2B5EF4-FFF2-40B4-BE49-F238E27FC236}">
                <a16:creationId xmlns:a16="http://schemas.microsoft.com/office/drawing/2014/main" id="{659D3004-9B3D-EC0A-F83A-65BCEB6B98E8}"/>
              </a:ext>
            </a:extLst>
          </p:cNvPr>
          <p:cNvSpPr txBox="1">
            <a:spLocks noChangeArrowheads="1"/>
          </p:cNvSpPr>
          <p:nvPr/>
        </p:nvSpPr>
        <p:spPr bwMode="auto">
          <a:xfrm>
            <a:off x="5705475" y="2935289"/>
            <a:ext cx="4143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①</a:t>
            </a:r>
          </a:p>
        </p:txBody>
      </p:sp>
      <p:sp>
        <p:nvSpPr>
          <p:cNvPr id="29705" name="テキスト ボックス 1">
            <a:extLst>
              <a:ext uri="{FF2B5EF4-FFF2-40B4-BE49-F238E27FC236}">
                <a16:creationId xmlns:a16="http://schemas.microsoft.com/office/drawing/2014/main" id="{1EA7BD95-7E6C-402D-3170-81E611FACBFA}"/>
              </a:ext>
            </a:extLst>
          </p:cNvPr>
          <p:cNvSpPr txBox="1">
            <a:spLocks noChangeArrowheads="1"/>
          </p:cNvSpPr>
          <p:nvPr/>
        </p:nvSpPr>
        <p:spPr bwMode="auto">
          <a:xfrm>
            <a:off x="7346951" y="2935289"/>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latin typeface="Arial" panose="020B0604020202020204" pitchFamily="34" charset="0"/>
              </a:rPr>
              <a:t>②</a:t>
            </a:r>
          </a:p>
        </p:txBody>
      </p:sp>
      <p:graphicFrame>
        <p:nvGraphicFramePr>
          <p:cNvPr id="6" name="表 7">
            <a:extLst>
              <a:ext uri="{FF2B5EF4-FFF2-40B4-BE49-F238E27FC236}">
                <a16:creationId xmlns:a16="http://schemas.microsoft.com/office/drawing/2014/main" id="{BC8CEDD8-48EF-D2F1-828D-5868FBFFBD2D}"/>
              </a:ext>
            </a:extLst>
          </p:cNvPr>
          <p:cNvGraphicFramePr>
            <a:graphicFrameLocks noGrp="1"/>
          </p:cNvGraphicFramePr>
          <p:nvPr/>
        </p:nvGraphicFramePr>
        <p:xfrm>
          <a:off x="8904289" y="3392489"/>
          <a:ext cx="1208087" cy="1908176"/>
        </p:xfrm>
        <a:graphic>
          <a:graphicData uri="http://schemas.openxmlformats.org/drawingml/2006/table">
            <a:tbl>
              <a:tblPr firstRow="1" bandRow="1">
                <a:tableStyleId>{5940675A-B579-460E-94D1-54222C63F5DA}</a:tableStyleId>
              </a:tblPr>
              <a:tblGrid>
                <a:gridCol w="1208087">
                  <a:extLst>
                    <a:ext uri="{9D8B030D-6E8A-4147-A177-3AD203B41FA5}">
                      <a16:colId xmlns:a16="http://schemas.microsoft.com/office/drawing/2014/main" val="20000"/>
                    </a:ext>
                  </a:extLst>
                </a:gridCol>
              </a:tblGrid>
              <a:tr h="477044">
                <a:tc>
                  <a:txBody>
                    <a:bodyPr/>
                    <a:lstStyle/>
                    <a:p>
                      <a:r>
                        <a:rPr kumimoji="1" lang="en-US" altLang="ja-JP" sz="2000" dirty="0">
                          <a:solidFill>
                            <a:srgbClr val="00B0F0"/>
                          </a:solidFill>
                        </a:rPr>
                        <a:t>     0.33</a:t>
                      </a:r>
                      <a:endParaRPr kumimoji="1" lang="ja-JP" altLang="en-US" sz="2000" dirty="0">
                        <a:solidFill>
                          <a:srgbClr val="00B0F0"/>
                        </a:solidFill>
                      </a:endParaRPr>
                    </a:p>
                  </a:txBody>
                  <a:tcPr marL="91479" marR="91479" marT="45690" marB="45690"/>
                </a:tc>
                <a:extLst>
                  <a:ext uri="{0D108BD9-81ED-4DB2-BD59-A6C34878D82A}">
                    <a16:rowId xmlns:a16="http://schemas.microsoft.com/office/drawing/2014/main" val="10000"/>
                  </a:ext>
                </a:extLst>
              </a:tr>
              <a:tr h="477044">
                <a:tc>
                  <a:txBody>
                    <a:bodyPr/>
                    <a:lstStyle/>
                    <a:p>
                      <a:r>
                        <a:rPr kumimoji="1" lang="en-US" altLang="ja-JP" sz="2000" dirty="0">
                          <a:solidFill>
                            <a:srgbClr val="00B0F0"/>
                          </a:solidFill>
                        </a:rPr>
                        <a:t>     0.18</a:t>
                      </a:r>
                      <a:endParaRPr kumimoji="1" lang="ja-JP" altLang="en-US" sz="2000" dirty="0">
                        <a:solidFill>
                          <a:srgbClr val="00B0F0"/>
                        </a:solidFill>
                      </a:endParaRPr>
                    </a:p>
                  </a:txBody>
                  <a:tcPr marL="91479" marR="91479" marT="45690" marB="45690"/>
                </a:tc>
                <a:extLst>
                  <a:ext uri="{0D108BD9-81ED-4DB2-BD59-A6C34878D82A}">
                    <a16:rowId xmlns:a16="http://schemas.microsoft.com/office/drawing/2014/main" val="10001"/>
                  </a:ext>
                </a:extLst>
              </a:tr>
              <a:tr h="477044">
                <a:tc>
                  <a:txBody>
                    <a:bodyPr/>
                    <a:lstStyle/>
                    <a:p>
                      <a:r>
                        <a:rPr kumimoji="1" lang="en-US" altLang="ja-JP" sz="2000" dirty="0">
                          <a:solidFill>
                            <a:srgbClr val="00B0F0"/>
                          </a:solidFill>
                        </a:rPr>
                        <a:t>     0.54</a:t>
                      </a:r>
                      <a:endParaRPr kumimoji="1" lang="ja-JP" altLang="en-US" sz="2000" dirty="0">
                        <a:solidFill>
                          <a:srgbClr val="00B0F0"/>
                        </a:solidFill>
                      </a:endParaRPr>
                    </a:p>
                  </a:txBody>
                  <a:tcPr marL="91479" marR="91479" marT="45690" marB="45690"/>
                </a:tc>
                <a:extLst>
                  <a:ext uri="{0D108BD9-81ED-4DB2-BD59-A6C34878D82A}">
                    <a16:rowId xmlns:a16="http://schemas.microsoft.com/office/drawing/2014/main" val="10002"/>
                  </a:ext>
                </a:extLst>
              </a:tr>
              <a:tr h="477044">
                <a:tc>
                  <a:txBody>
                    <a:bodyPr/>
                    <a:lstStyle/>
                    <a:p>
                      <a:r>
                        <a:rPr kumimoji="1" lang="en-US" altLang="ja-JP" sz="2000" dirty="0">
                          <a:solidFill>
                            <a:srgbClr val="00B0F0"/>
                          </a:solidFill>
                        </a:rPr>
                        <a:t>     0.27</a:t>
                      </a:r>
                      <a:endParaRPr kumimoji="1" lang="ja-JP" altLang="en-US" sz="2000" dirty="0">
                        <a:solidFill>
                          <a:srgbClr val="00B0F0"/>
                        </a:solidFill>
                      </a:endParaRPr>
                    </a:p>
                  </a:txBody>
                  <a:tcPr marL="91479" marR="91479" marT="45690" marB="45690"/>
                </a:tc>
                <a:extLst>
                  <a:ext uri="{0D108BD9-81ED-4DB2-BD59-A6C34878D82A}">
                    <a16:rowId xmlns:a16="http://schemas.microsoft.com/office/drawing/2014/main" val="10003"/>
                  </a:ext>
                </a:extLst>
              </a:tr>
            </a:tbl>
          </a:graphicData>
        </a:graphic>
      </p:graphicFrame>
      <p:sp>
        <p:nvSpPr>
          <p:cNvPr id="7" name="角丸四角形 6">
            <a:extLst>
              <a:ext uri="{FF2B5EF4-FFF2-40B4-BE49-F238E27FC236}">
                <a16:creationId xmlns:a16="http://schemas.microsoft.com/office/drawing/2014/main" id="{99159014-CCC1-197E-ECE6-9B6051ACC2FF}"/>
              </a:ext>
            </a:extLst>
          </p:cNvPr>
          <p:cNvSpPr/>
          <p:nvPr/>
        </p:nvSpPr>
        <p:spPr>
          <a:xfrm>
            <a:off x="9191625" y="3375026"/>
            <a:ext cx="774700" cy="19669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図 1">
            <a:extLst>
              <a:ext uri="{FF2B5EF4-FFF2-40B4-BE49-F238E27FC236}">
                <a16:creationId xmlns:a16="http://schemas.microsoft.com/office/drawing/2014/main" id="{30DF656A-E27E-21E1-58A3-6F42DEAFFE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013" y="1930401"/>
            <a:ext cx="7302500" cy="457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正方形/長方形 4">
            <a:extLst>
              <a:ext uri="{FF2B5EF4-FFF2-40B4-BE49-F238E27FC236}">
                <a16:creationId xmlns:a16="http://schemas.microsoft.com/office/drawing/2014/main" id="{E3149E67-B5F9-79DF-AEF0-89F15A176FCD}"/>
              </a:ext>
            </a:extLst>
          </p:cNvPr>
          <p:cNvSpPr>
            <a:spLocks noChangeArrowheads="1"/>
          </p:cNvSpPr>
          <p:nvPr/>
        </p:nvSpPr>
        <p:spPr bwMode="auto">
          <a:xfrm>
            <a:off x="3143250" y="155575"/>
            <a:ext cx="701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b="1">
                <a:latin typeface="Arial" panose="020B0604020202020204" pitchFamily="34" charset="0"/>
              </a:rPr>
              <a:t>【ストレス反応への影響因子】　サンプル</a:t>
            </a:r>
          </a:p>
        </p:txBody>
      </p:sp>
      <p:sp>
        <p:nvSpPr>
          <p:cNvPr id="30724" name="スライド番号プレースホルダー 1">
            <a:extLst>
              <a:ext uri="{FF2B5EF4-FFF2-40B4-BE49-F238E27FC236}">
                <a16:creationId xmlns:a16="http://schemas.microsoft.com/office/drawing/2014/main" id="{C6E97514-3FD2-2FC3-3838-243ACD9262D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1B1483FC-108A-4E44-A1D8-04F4EAC292F6}" type="slidenum">
              <a:rPr kumimoji="0" lang="en-US" altLang="ja-JP" sz="2000">
                <a:solidFill>
                  <a:srgbClr val="FFFFFF"/>
                </a:solidFill>
                <a:latin typeface="Arial" panose="020B0604020202020204" pitchFamily="34" charset="0"/>
              </a:rPr>
              <a:pPr>
                <a:spcBef>
                  <a:spcPct val="0"/>
                </a:spcBef>
                <a:buFontTx/>
                <a:buNone/>
              </a:pPr>
              <a:t>15</a:t>
            </a:fld>
            <a:endParaRPr kumimoji="0" lang="en-US" altLang="ja-JP" sz="2000">
              <a:solidFill>
                <a:srgbClr val="FFFFFF"/>
              </a:solidFill>
              <a:latin typeface="Arial" panose="020B0604020202020204" pitchFamily="34" charset="0"/>
            </a:endParaRPr>
          </a:p>
        </p:txBody>
      </p:sp>
      <p:grpSp>
        <p:nvGrpSpPr>
          <p:cNvPr id="24" name="グループ化 23">
            <a:extLst>
              <a:ext uri="{FF2B5EF4-FFF2-40B4-BE49-F238E27FC236}">
                <a16:creationId xmlns:a16="http://schemas.microsoft.com/office/drawing/2014/main" id="{873608C1-CFF1-36EB-BE66-5D13785F74E0}"/>
              </a:ext>
            </a:extLst>
          </p:cNvPr>
          <p:cNvGrpSpPr>
            <a:grpSpLocks/>
          </p:cNvGrpSpPr>
          <p:nvPr/>
        </p:nvGrpSpPr>
        <p:grpSpPr bwMode="auto">
          <a:xfrm>
            <a:off x="4906964" y="1262063"/>
            <a:ext cx="2289175" cy="1162050"/>
            <a:chOff x="683568" y="3131676"/>
            <a:chExt cx="1584176" cy="1161420"/>
          </a:xfrm>
        </p:grpSpPr>
        <p:sp>
          <p:nvSpPr>
            <p:cNvPr id="25" name="円/楕円 24">
              <a:extLst>
                <a:ext uri="{FF2B5EF4-FFF2-40B4-BE49-F238E27FC236}">
                  <a16:creationId xmlns:a16="http://schemas.microsoft.com/office/drawing/2014/main" id="{94BE4A47-ECCF-80C4-01DC-B06CFAB40B6F}"/>
                </a:ext>
              </a:extLst>
            </p:cNvPr>
            <p:cNvSpPr/>
            <p:nvPr/>
          </p:nvSpPr>
          <p:spPr>
            <a:xfrm>
              <a:off x="683568" y="3501362"/>
              <a:ext cx="1584176" cy="791734"/>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30738" name="テキスト ボックス 18">
              <a:extLst>
                <a:ext uri="{FF2B5EF4-FFF2-40B4-BE49-F238E27FC236}">
                  <a16:creationId xmlns:a16="http://schemas.microsoft.com/office/drawing/2014/main" id="{4AD50859-D945-5849-1F90-432846BBBF04}"/>
                </a:ext>
              </a:extLst>
            </p:cNvPr>
            <p:cNvSpPr txBox="1">
              <a:spLocks noChangeArrowheads="1"/>
            </p:cNvSpPr>
            <p:nvPr/>
          </p:nvSpPr>
          <p:spPr bwMode="auto">
            <a:xfrm>
              <a:off x="1152490" y="3131676"/>
              <a:ext cx="449499" cy="36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sp>
        <p:nvSpPr>
          <p:cNvPr id="30726" name="テキスト ボックス 9">
            <a:extLst>
              <a:ext uri="{FF2B5EF4-FFF2-40B4-BE49-F238E27FC236}">
                <a16:creationId xmlns:a16="http://schemas.microsoft.com/office/drawing/2014/main" id="{A41C921B-A914-6C5A-99E7-F17E73843608}"/>
              </a:ext>
            </a:extLst>
          </p:cNvPr>
          <p:cNvSpPr txBox="1">
            <a:spLocks noChangeArrowheads="1"/>
          </p:cNvSpPr>
          <p:nvPr/>
        </p:nvSpPr>
        <p:spPr bwMode="auto">
          <a:xfrm>
            <a:off x="6851650" y="931863"/>
            <a:ext cx="4895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B050"/>
                </a:solidFill>
                <a:latin typeface="Arial" panose="020B0604020202020204" pitchFamily="34" charset="0"/>
              </a:rPr>
              <a:t>緑の線より外側になっている＝強み</a:t>
            </a:r>
            <a:endParaRPr lang="en-US" altLang="ja-JP" sz="1800" b="1">
              <a:solidFill>
                <a:srgbClr val="00B050"/>
              </a:solidFill>
              <a:latin typeface="Arial" panose="020B0604020202020204" pitchFamily="34" charset="0"/>
            </a:endParaRPr>
          </a:p>
          <a:p>
            <a:pPr>
              <a:spcBef>
                <a:spcPct val="0"/>
              </a:spcBef>
              <a:buFontTx/>
              <a:buNone/>
            </a:pPr>
            <a:r>
              <a:rPr lang="ja-JP" altLang="en-US" sz="1800" b="1">
                <a:solidFill>
                  <a:srgbClr val="FF0000"/>
                </a:solidFill>
                <a:latin typeface="Arial" panose="020B0604020202020204" pitchFamily="34" charset="0"/>
              </a:rPr>
              <a:t>　　　　　　　内側になっている＝課題</a:t>
            </a:r>
          </a:p>
        </p:txBody>
      </p:sp>
      <p:sp>
        <p:nvSpPr>
          <p:cNvPr id="30727" name="テキスト ボックス 3">
            <a:extLst>
              <a:ext uri="{FF2B5EF4-FFF2-40B4-BE49-F238E27FC236}">
                <a16:creationId xmlns:a16="http://schemas.microsoft.com/office/drawing/2014/main" id="{ED1E5696-A930-4BAB-FB80-CA5469F6B3F8}"/>
              </a:ext>
            </a:extLst>
          </p:cNvPr>
          <p:cNvSpPr txBox="1">
            <a:spLocks noChangeArrowheads="1"/>
          </p:cNvSpPr>
          <p:nvPr/>
        </p:nvSpPr>
        <p:spPr bwMode="auto">
          <a:xfrm>
            <a:off x="1789114" y="842963"/>
            <a:ext cx="19046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en-US" altLang="ja-JP" sz="1800" b="1" dirty="0">
                <a:solidFill>
                  <a:srgbClr val="00B050"/>
                </a:solidFill>
                <a:latin typeface="Arial" panose="020B0604020202020204" pitchFamily="34" charset="0"/>
              </a:rPr>
              <a:t>―</a:t>
            </a:r>
            <a:r>
              <a:rPr lang="ja-JP" altLang="en-US" sz="1800" b="1" dirty="0">
                <a:solidFill>
                  <a:srgbClr val="00B050"/>
                </a:solidFill>
                <a:latin typeface="Arial" panose="020B0604020202020204" pitchFamily="34" charset="0"/>
              </a:rPr>
              <a:t>　</a:t>
            </a:r>
            <a:r>
              <a:rPr lang="en-US" altLang="ja-JP" sz="1800" b="1" dirty="0">
                <a:solidFill>
                  <a:srgbClr val="00B050"/>
                </a:solidFill>
                <a:latin typeface="Arial" panose="020B0604020202020204" pitchFamily="34" charset="0"/>
              </a:rPr>
              <a:t>A</a:t>
            </a:r>
            <a:r>
              <a:rPr lang="ja-JP" altLang="en-US" sz="1800" b="1" dirty="0">
                <a:solidFill>
                  <a:srgbClr val="00B050"/>
                </a:solidFill>
                <a:latin typeface="Arial" panose="020B0604020202020204" pitchFamily="34" charset="0"/>
              </a:rPr>
              <a:t>社全体</a:t>
            </a:r>
            <a:endParaRPr lang="en-US" altLang="ja-JP" sz="1800" b="1" dirty="0">
              <a:solidFill>
                <a:srgbClr val="00B050"/>
              </a:solidFill>
              <a:latin typeface="Arial" panose="020B0604020202020204" pitchFamily="34" charset="0"/>
            </a:endParaRPr>
          </a:p>
          <a:p>
            <a:pPr>
              <a:spcBef>
                <a:spcPct val="0"/>
              </a:spcBef>
              <a:buFontTx/>
              <a:buNone/>
            </a:pPr>
            <a:r>
              <a:rPr lang="en-US" altLang="ja-JP" sz="1800" b="1" dirty="0">
                <a:solidFill>
                  <a:srgbClr val="FF0000"/>
                </a:solidFill>
                <a:latin typeface="Arial" panose="020B0604020202020204" pitchFamily="34" charset="0"/>
              </a:rPr>
              <a:t>―</a:t>
            </a:r>
            <a:r>
              <a:rPr lang="ja-JP" altLang="en-US" sz="1800" b="1" dirty="0">
                <a:solidFill>
                  <a:srgbClr val="FF0000"/>
                </a:solidFill>
                <a:latin typeface="Arial" panose="020B0604020202020204" pitchFamily="34" charset="0"/>
              </a:rPr>
              <a:t>　サンプル職場</a:t>
            </a:r>
          </a:p>
        </p:txBody>
      </p:sp>
      <p:grpSp>
        <p:nvGrpSpPr>
          <p:cNvPr id="27" name="グループ化 26">
            <a:extLst>
              <a:ext uri="{FF2B5EF4-FFF2-40B4-BE49-F238E27FC236}">
                <a16:creationId xmlns:a16="http://schemas.microsoft.com/office/drawing/2014/main" id="{06DB0488-F455-AD54-5D05-1E91BF76070D}"/>
              </a:ext>
            </a:extLst>
          </p:cNvPr>
          <p:cNvGrpSpPr>
            <a:grpSpLocks/>
          </p:cNvGrpSpPr>
          <p:nvPr/>
        </p:nvGrpSpPr>
        <p:grpSpPr bwMode="auto">
          <a:xfrm>
            <a:off x="7810501" y="3429000"/>
            <a:ext cx="2289175" cy="1162050"/>
            <a:chOff x="683568" y="3131676"/>
            <a:chExt cx="1584176" cy="1161420"/>
          </a:xfrm>
        </p:grpSpPr>
        <p:sp>
          <p:nvSpPr>
            <p:cNvPr id="28" name="円/楕円 24">
              <a:extLst>
                <a:ext uri="{FF2B5EF4-FFF2-40B4-BE49-F238E27FC236}">
                  <a16:creationId xmlns:a16="http://schemas.microsoft.com/office/drawing/2014/main" id="{E52B5F4F-D503-35AF-D079-A28DFC24C853}"/>
                </a:ext>
              </a:extLst>
            </p:cNvPr>
            <p:cNvSpPr/>
            <p:nvPr/>
          </p:nvSpPr>
          <p:spPr>
            <a:xfrm>
              <a:off x="683568" y="3501363"/>
              <a:ext cx="1584176" cy="79173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30736" name="テキスト ボックス 18">
              <a:extLst>
                <a:ext uri="{FF2B5EF4-FFF2-40B4-BE49-F238E27FC236}">
                  <a16:creationId xmlns:a16="http://schemas.microsoft.com/office/drawing/2014/main" id="{802B00AC-512D-2C3A-8482-CC29D92326B7}"/>
                </a:ext>
              </a:extLst>
            </p:cNvPr>
            <p:cNvSpPr txBox="1">
              <a:spLocks noChangeArrowheads="1"/>
            </p:cNvSpPr>
            <p:nvPr/>
          </p:nvSpPr>
          <p:spPr bwMode="auto">
            <a:xfrm>
              <a:off x="1152490" y="3131676"/>
              <a:ext cx="449499" cy="36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grpSp>
        <p:nvGrpSpPr>
          <p:cNvPr id="30" name="グループ化 29">
            <a:extLst>
              <a:ext uri="{FF2B5EF4-FFF2-40B4-BE49-F238E27FC236}">
                <a16:creationId xmlns:a16="http://schemas.microsoft.com/office/drawing/2014/main" id="{3E87E311-2D49-6AB2-6497-A6BF06D1F77F}"/>
              </a:ext>
            </a:extLst>
          </p:cNvPr>
          <p:cNvGrpSpPr>
            <a:grpSpLocks/>
          </p:cNvGrpSpPr>
          <p:nvPr/>
        </p:nvGrpSpPr>
        <p:grpSpPr bwMode="auto">
          <a:xfrm>
            <a:off x="5000626" y="5434013"/>
            <a:ext cx="2289175" cy="1162050"/>
            <a:chOff x="683568" y="3131676"/>
            <a:chExt cx="1584176" cy="1161420"/>
          </a:xfrm>
        </p:grpSpPr>
        <p:sp>
          <p:nvSpPr>
            <p:cNvPr id="31" name="円/楕円 24">
              <a:extLst>
                <a:ext uri="{FF2B5EF4-FFF2-40B4-BE49-F238E27FC236}">
                  <a16:creationId xmlns:a16="http://schemas.microsoft.com/office/drawing/2014/main" id="{FA8F4E4A-E166-E580-E8ED-EDACF5439D5D}"/>
                </a:ext>
              </a:extLst>
            </p:cNvPr>
            <p:cNvSpPr/>
            <p:nvPr/>
          </p:nvSpPr>
          <p:spPr>
            <a:xfrm>
              <a:off x="683568" y="3501362"/>
              <a:ext cx="1584176" cy="791734"/>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30734" name="テキスト ボックス 18">
              <a:extLst>
                <a:ext uri="{FF2B5EF4-FFF2-40B4-BE49-F238E27FC236}">
                  <a16:creationId xmlns:a16="http://schemas.microsoft.com/office/drawing/2014/main" id="{815EA576-644B-9572-3B46-68CA89FB08AC}"/>
                </a:ext>
              </a:extLst>
            </p:cNvPr>
            <p:cNvSpPr txBox="1">
              <a:spLocks noChangeArrowheads="1"/>
            </p:cNvSpPr>
            <p:nvPr/>
          </p:nvSpPr>
          <p:spPr bwMode="auto">
            <a:xfrm>
              <a:off x="1152490" y="3131676"/>
              <a:ext cx="449499" cy="36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grpSp>
        <p:nvGrpSpPr>
          <p:cNvPr id="33" name="グループ化 32">
            <a:extLst>
              <a:ext uri="{FF2B5EF4-FFF2-40B4-BE49-F238E27FC236}">
                <a16:creationId xmlns:a16="http://schemas.microsoft.com/office/drawing/2014/main" id="{6E172A3A-8084-4745-06B7-D6A6E2F82000}"/>
              </a:ext>
            </a:extLst>
          </p:cNvPr>
          <p:cNvGrpSpPr>
            <a:grpSpLocks/>
          </p:cNvGrpSpPr>
          <p:nvPr/>
        </p:nvGrpSpPr>
        <p:grpSpPr bwMode="auto">
          <a:xfrm>
            <a:off x="2087564" y="3284538"/>
            <a:ext cx="2289175" cy="1162050"/>
            <a:chOff x="683568" y="3131676"/>
            <a:chExt cx="1584176" cy="1161420"/>
          </a:xfrm>
        </p:grpSpPr>
        <p:sp>
          <p:nvSpPr>
            <p:cNvPr id="34" name="円/楕円 24">
              <a:extLst>
                <a:ext uri="{FF2B5EF4-FFF2-40B4-BE49-F238E27FC236}">
                  <a16:creationId xmlns:a16="http://schemas.microsoft.com/office/drawing/2014/main" id="{9F22B8A0-644E-9F84-AA91-1CE02B10B79E}"/>
                </a:ext>
              </a:extLst>
            </p:cNvPr>
            <p:cNvSpPr/>
            <p:nvPr/>
          </p:nvSpPr>
          <p:spPr>
            <a:xfrm>
              <a:off x="683568" y="3501362"/>
              <a:ext cx="1584176" cy="791734"/>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0070C0"/>
                </a:solidFill>
              </a:endParaRPr>
            </a:p>
          </p:txBody>
        </p:sp>
        <p:sp>
          <p:nvSpPr>
            <p:cNvPr id="30732" name="テキスト ボックス 18">
              <a:extLst>
                <a:ext uri="{FF2B5EF4-FFF2-40B4-BE49-F238E27FC236}">
                  <a16:creationId xmlns:a16="http://schemas.microsoft.com/office/drawing/2014/main" id="{5CB5DA46-2DA6-A47F-1DC0-1C464A12540B}"/>
                </a:ext>
              </a:extLst>
            </p:cNvPr>
            <p:cNvSpPr txBox="1">
              <a:spLocks noChangeArrowheads="1"/>
            </p:cNvSpPr>
            <p:nvPr/>
          </p:nvSpPr>
          <p:spPr bwMode="auto">
            <a:xfrm>
              <a:off x="1152490" y="3131676"/>
              <a:ext cx="449499" cy="36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800" b="1">
                  <a:solidFill>
                    <a:srgbClr val="0070C0"/>
                  </a:solidFill>
                  <a:latin typeface="Arial" panose="020B0604020202020204" pitchFamily="34" charset="0"/>
                </a:rPr>
                <a:t>強み</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番号プレースホルダー 1">
            <a:extLst>
              <a:ext uri="{FF2B5EF4-FFF2-40B4-BE49-F238E27FC236}">
                <a16:creationId xmlns:a16="http://schemas.microsoft.com/office/drawing/2014/main" id="{18A56756-3263-B3C5-C45C-AD5803B9B2C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 typeface="Arial" panose="020B0604020202020204" pitchFamily="34" charset="0"/>
              <a:buNone/>
            </a:pPr>
            <a:fld id="{5D3BC74A-8708-4A77-964A-B73CF5A73662}" type="slidenum">
              <a:rPr kumimoji="0" lang="en-US" altLang="ja-JP" sz="2000" smtClean="0">
                <a:solidFill>
                  <a:schemeClr val="bg1"/>
                </a:solidFill>
                <a:latin typeface="Arial" panose="020B0604020202020204" pitchFamily="34" charset="0"/>
              </a:rPr>
              <a:pPr fontAlgn="base">
                <a:spcBef>
                  <a:spcPct val="0"/>
                </a:spcBef>
                <a:spcAft>
                  <a:spcPct val="0"/>
                </a:spcAft>
                <a:buFont typeface="Arial" panose="020B0604020202020204" pitchFamily="34" charset="0"/>
                <a:buNone/>
              </a:pPr>
              <a:t>16</a:t>
            </a:fld>
            <a:endParaRPr kumimoji="0" lang="en-US" altLang="ja-JP" sz="2000">
              <a:solidFill>
                <a:schemeClr val="bg1"/>
              </a:solidFill>
              <a:latin typeface="Arial" panose="020B0604020202020204" pitchFamily="34" charset="0"/>
            </a:endParaRPr>
          </a:p>
        </p:txBody>
      </p:sp>
      <p:sp>
        <p:nvSpPr>
          <p:cNvPr id="28675" name="テキスト ボックス 4">
            <a:extLst>
              <a:ext uri="{FF2B5EF4-FFF2-40B4-BE49-F238E27FC236}">
                <a16:creationId xmlns:a16="http://schemas.microsoft.com/office/drawing/2014/main" id="{14F84612-A95E-6849-9E40-90F5E232EE6D}"/>
              </a:ext>
            </a:extLst>
          </p:cNvPr>
          <p:cNvSpPr txBox="1">
            <a:spLocks noChangeArrowheads="1"/>
          </p:cNvSpPr>
          <p:nvPr/>
        </p:nvSpPr>
        <p:spPr bwMode="auto">
          <a:xfrm>
            <a:off x="3432175" y="138113"/>
            <a:ext cx="5826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4000" b="1">
                <a:latin typeface="メイリオ" panose="020B0604030504040204" pitchFamily="50" charset="-128"/>
                <a:ea typeface="メイリオ" panose="020B0604030504040204" pitchFamily="50" charset="-128"/>
              </a:rPr>
              <a:t>取り組むべき課題を選ぶ</a:t>
            </a:r>
          </a:p>
        </p:txBody>
      </p:sp>
      <p:sp>
        <p:nvSpPr>
          <p:cNvPr id="28676" name="テキスト ボックス 6">
            <a:extLst>
              <a:ext uri="{FF2B5EF4-FFF2-40B4-BE49-F238E27FC236}">
                <a16:creationId xmlns:a16="http://schemas.microsoft.com/office/drawing/2014/main" id="{F976BA6C-87CB-5CA1-AF4E-6F0BD6EC77F5}"/>
              </a:ext>
            </a:extLst>
          </p:cNvPr>
          <p:cNvSpPr txBox="1">
            <a:spLocks noChangeArrowheads="1"/>
          </p:cNvSpPr>
          <p:nvPr/>
        </p:nvSpPr>
        <p:spPr bwMode="auto">
          <a:xfrm>
            <a:off x="1814513" y="1622425"/>
            <a:ext cx="4264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latin typeface="Arial" panose="020B0604020202020204" pitchFamily="34" charset="0"/>
              </a:rPr>
              <a:t>◆ 改善には２つのアプローチがあります。</a:t>
            </a:r>
          </a:p>
        </p:txBody>
      </p:sp>
      <p:sp>
        <p:nvSpPr>
          <p:cNvPr id="7" name="角丸四角形 6">
            <a:extLst>
              <a:ext uri="{FF2B5EF4-FFF2-40B4-BE49-F238E27FC236}">
                <a16:creationId xmlns:a16="http://schemas.microsoft.com/office/drawing/2014/main" id="{9DD5A925-5E5E-9BE5-519A-5D713062BA21}"/>
              </a:ext>
            </a:extLst>
          </p:cNvPr>
          <p:cNvSpPr/>
          <p:nvPr/>
        </p:nvSpPr>
        <p:spPr>
          <a:xfrm>
            <a:off x="1860550" y="2117725"/>
            <a:ext cx="8494713" cy="1647825"/>
          </a:xfrm>
          <a:prstGeom prst="roundRect">
            <a:avLst/>
          </a:prstGeom>
          <a:solidFill>
            <a:srgbClr val="FFFFCC"/>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fontAlgn="auto" hangingPunct="1">
              <a:spcBef>
                <a:spcPts val="0"/>
              </a:spcBef>
              <a:spcAft>
                <a:spcPts val="0"/>
              </a:spcAft>
              <a:defRPr/>
            </a:pPr>
            <a:r>
              <a:rPr lang="ja-JP" altLang="en-US" b="1" dirty="0">
                <a:solidFill>
                  <a:srgbClr val="FF0000"/>
                </a:solidFill>
                <a:sym typeface="+mn-ea"/>
              </a:rPr>
              <a:t>①　強みを具体策で生かす</a:t>
            </a:r>
            <a:r>
              <a:rPr lang="ja-JP" altLang="en-US" sz="2000" b="1" dirty="0">
                <a:solidFill>
                  <a:srgbClr val="FF0000"/>
                </a:solidFill>
                <a:sym typeface="+mn-ea"/>
              </a:rPr>
              <a:t>　　　　</a:t>
            </a:r>
            <a:endParaRPr lang="en-US" altLang="ja-JP" sz="2000" b="1" dirty="0">
              <a:solidFill>
                <a:srgbClr val="FF0000"/>
              </a:solidFill>
              <a:sym typeface="+mn-ea"/>
            </a:endParaRPr>
          </a:p>
          <a:p>
            <a:pPr eaLnBrk="1" fontAlgn="auto" hangingPunct="1">
              <a:spcBef>
                <a:spcPts val="0"/>
              </a:spcBef>
              <a:spcAft>
                <a:spcPts val="0"/>
              </a:spcAft>
              <a:defRPr/>
            </a:pPr>
            <a:r>
              <a:rPr lang="ja-JP" altLang="en-US" sz="1600" dirty="0">
                <a:solidFill>
                  <a:schemeClr val="tx1"/>
                </a:solidFill>
                <a:sym typeface="+mn-ea"/>
              </a:rPr>
              <a:t>できていることをより強化することで、結果的に改善すべき項目を改善していくことをめざします。</a:t>
            </a:r>
            <a:endParaRPr lang="en-US" altLang="ja-JP" sz="1600" dirty="0">
              <a:solidFill>
                <a:schemeClr val="tx1"/>
              </a:solidFill>
              <a:sym typeface="+mn-ea"/>
            </a:endParaRPr>
          </a:p>
          <a:p>
            <a:pPr eaLnBrk="1" fontAlgn="auto" hangingPunct="1">
              <a:spcBef>
                <a:spcPts val="0"/>
              </a:spcBef>
              <a:spcAft>
                <a:spcPts val="0"/>
              </a:spcAft>
              <a:defRPr/>
            </a:pPr>
            <a:r>
              <a:rPr lang="ja-JP" altLang="en-US" b="1" dirty="0">
                <a:solidFill>
                  <a:srgbClr val="FF0000"/>
                </a:solidFill>
                <a:sym typeface="+mn-ea"/>
              </a:rPr>
              <a:t>②　課題から職場の「こうなればいい」をイメージする</a:t>
            </a:r>
            <a:r>
              <a:rPr lang="en-US" altLang="ja-JP" b="1" dirty="0">
                <a:solidFill>
                  <a:srgbClr val="FF0000"/>
                </a:solidFill>
                <a:sym typeface="+mn-ea"/>
              </a:rPr>
              <a:t>  </a:t>
            </a:r>
          </a:p>
          <a:p>
            <a:pPr eaLnBrk="1" fontAlgn="auto" hangingPunct="1">
              <a:spcBef>
                <a:spcPts val="0"/>
              </a:spcBef>
              <a:spcAft>
                <a:spcPts val="0"/>
              </a:spcAft>
              <a:defRPr/>
            </a:pPr>
            <a:r>
              <a:rPr lang="ja-JP" altLang="en-US" sz="1600" dirty="0">
                <a:solidFill>
                  <a:schemeClr val="tx1"/>
                </a:solidFill>
                <a:sym typeface="+mn-ea"/>
              </a:rPr>
              <a:t>今まで「愚痴」で終わっていたことを「解決すべき課題」として捉えなおし、課題解決に取り組みます。</a:t>
            </a:r>
            <a:endParaRPr lang="en-US" altLang="ja-JP" sz="1600" dirty="0">
              <a:solidFill>
                <a:schemeClr val="tx1"/>
              </a:solidFill>
              <a:sym typeface="+mn-ea"/>
            </a:endParaRPr>
          </a:p>
          <a:p>
            <a:pPr algn="ctr" eaLnBrk="1" fontAlgn="auto" hangingPunct="1">
              <a:spcBef>
                <a:spcPts val="0"/>
              </a:spcBef>
              <a:spcAft>
                <a:spcPts val="0"/>
              </a:spcAft>
              <a:defRPr/>
            </a:pPr>
            <a:endParaRPr lang="en-US" altLang="ja-JP" b="1" dirty="0">
              <a:solidFill>
                <a:srgbClr val="FF0000"/>
              </a:solidFill>
              <a:sym typeface="+mn-ea"/>
            </a:endParaRPr>
          </a:p>
        </p:txBody>
      </p:sp>
      <p:sp>
        <p:nvSpPr>
          <p:cNvPr id="28678" name="テキスト ボックス 6">
            <a:extLst>
              <a:ext uri="{FF2B5EF4-FFF2-40B4-BE49-F238E27FC236}">
                <a16:creationId xmlns:a16="http://schemas.microsoft.com/office/drawing/2014/main" id="{35ED94FE-2E44-3DD9-CD0C-54149036EFE1}"/>
              </a:ext>
            </a:extLst>
          </p:cNvPr>
          <p:cNvSpPr txBox="1">
            <a:spLocks noChangeArrowheads="1"/>
          </p:cNvSpPr>
          <p:nvPr/>
        </p:nvSpPr>
        <p:spPr bwMode="auto">
          <a:xfrm>
            <a:off x="1857375" y="4165600"/>
            <a:ext cx="4997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b="1">
                <a:latin typeface="Arial" panose="020B0604020202020204" pitchFamily="34" charset="0"/>
              </a:rPr>
              <a:t>◆ 職場の「いきいき」を作るには段階があります。</a:t>
            </a:r>
          </a:p>
        </p:txBody>
      </p:sp>
      <p:sp>
        <p:nvSpPr>
          <p:cNvPr id="10" name="角丸四角形 9">
            <a:extLst>
              <a:ext uri="{FF2B5EF4-FFF2-40B4-BE49-F238E27FC236}">
                <a16:creationId xmlns:a16="http://schemas.microsoft.com/office/drawing/2014/main" id="{A2EA763E-B73C-DF12-C4F2-AB7466D2B134}"/>
              </a:ext>
            </a:extLst>
          </p:cNvPr>
          <p:cNvSpPr/>
          <p:nvPr/>
        </p:nvSpPr>
        <p:spPr>
          <a:xfrm>
            <a:off x="1903413" y="4611688"/>
            <a:ext cx="8467725" cy="1847850"/>
          </a:xfrm>
          <a:prstGeom prst="roundRect">
            <a:avLst/>
          </a:prstGeom>
          <a:solidFill>
            <a:srgbClr val="FFFFCC"/>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fontAlgn="auto" hangingPunct="1">
              <a:spcBef>
                <a:spcPts val="0"/>
              </a:spcBef>
              <a:spcAft>
                <a:spcPts val="0"/>
              </a:spcAft>
              <a:defRPr/>
            </a:pPr>
            <a:r>
              <a:rPr lang="ja-JP" altLang="en-US" b="1" dirty="0">
                <a:solidFill>
                  <a:srgbClr val="FF0000"/>
                </a:solidFill>
                <a:sym typeface="+mn-ea"/>
              </a:rPr>
              <a:t>①　短期目標</a:t>
            </a:r>
            <a:endParaRPr lang="en-US" altLang="ja-JP" b="1" dirty="0">
              <a:solidFill>
                <a:srgbClr val="FF0000"/>
              </a:solidFill>
              <a:sym typeface="+mn-ea"/>
            </a:endParaRPr>
          </a:p>
          <a:p>
            <a:pPr eaLnBrk="1" fontAlgn="auto" hangingPunct="1">
              <a:spcBef>
                <a:spcPts val="0"/>
              </a:spcBef>
              <a:spcAft>
                <a:spcPts val="0"/>
              </a:spcAft>
              <a:defRPr/>
            </a:pPr>
            <a:r>
              <a:rPr lang="ja-JP" altLang="en-US" sz="1600" dirty="0">
                <a:solidFill>
                  <a:schemeClr val="tx1"/>
                </a:solidFill>
                <a:sym typeface="+mn-ea"/>
              </a:rPr>
              <a:t>すぐに取り組めて成果が確認しやすいことから取り組みます。効果が実感できると、改善活動にはずみがついて、継続することができ、習慣化しやすいというメリットがあります。</a:t>
            </a:r>
            <a:endParaRPr lang="en-US" altLang="ja-JP" sz="1600" dirty="0">
              <a:solidFill>
                <a:schemeClr val="tx1"/>
              </a:solidFill>
              <a:sym typeface="+mn-ea"/>
            </a:endParaRPr>
          </a:p>
          <a:p>
            <a:pPr eaLnBrk="1" fontAlgn="auto" hangingPunct="1">
              <a:spcBef>
                <a:spcPts val="0"/>
              </a:spcBef>
              <a:spcAft>
                <a:spcPts val="0"/>
              </a:spcAft>
              <a:defRPr/>
            </a:pPr>
            <a:r>
              <a:rPr lang="ja-JP" altLang="en-US" b="1" dirty="0">
                <a:solidFill>
                  <a:srgbClr val="FF0000"/>
                </a:solidFill>
                <a:sym typeface="+mn-ea"/>
              </a:rPr>
              <a:t>②　長期目標</a:t>
            </a:r>
            <a:endParaRPr lang="en-US" altLang="ja-JP" b="1" dirty="0">
              <a:solidFill>
                <a:srgbClr val="FF0000"/>
              </a:solidFill>
              <a:sym typeface="+mn-ea"/>
            </a:endParaRPr>
          </a:p>
          <a:p>
            <a:pPr eaLnBrk="1" fontAlgn="auto" hangingPunct="1">
              <a:spcBef>
                <a:spcPts val="0"/>
              </a:spcBef>
              <a:spcAft>
                <a:spcPts val="0"/>
              </a:spcAft>
              <a:defRPr/>
            </a:pPr>
            <a:r>
              <a:rPr lang="ja-JP" altLang="en-US" sz="1600" dirty="0">
                <a:solidFill>
                  <a:schemeClr val="tx1"/>
                </a:solidFill>
                <a:sym typeface="+mn-ea"/>
              </a:rPr>
              <a:t>短時間では解決できないが、職場の根本的な課題であるものに取り組みます。お互いに課題を認識し、時間をかけても解決に取り組むことでチームワークが育つというメリットがあります。</a:t>
            </a:r>
          </a:p>
          <a:p>
            <a:pPr eaLnBrk="1" fontAlgn="auto" hangingPunct="1">
              <a:spcBef>
                <a:spcPts val="0"/>
              </a:spcBef>
              <a:spcAft>
                <a:spcPts val="0"/>
              </a:spcAft>
              <a:defRPr/>
            </a:pPr>
            <a:endParaRPr lang="ja-JP" altLang="en-US" sz="1200" dirty="0">
              <a:solidFill>
                <a:schemeClr val="tx1"/>
              </a:solidFill>
              <a:sym typeface="+mn-ea"/>
            </a:endParaRPr>
          </a:p>
        </p:txBody>
      </p:sp>
      <p:sp>
        <p:nvSpPr>
          <p:cNvPr id="28680" name="テキスト ボックス 1">
            <a:extLst>
              <a:ext uri="{FF2B5EF4-FFF2-40B4-BE49-F238E27FC236}">
                <a16:creationId xmlns:a16="http://schemas.microsoft.com/office/drawing/2014/main" id="{5B75D0BD-22B6-6A2F-E49B-50E7E28F7CF1}"/>
              </a:ext>
            </a:extLst>
          </p:cNvPr>
          <p:cNvSpPr txBox="1">
            <a:spLocks noChangeArrowheads="1"/>
          </p:cNvSpPr>
          <p:nvPr/>
        </p:nvSpPr>
        <p:spPr bwMode="auto">
          <a:xfrm>
            <a:off x="1814513" y="1104900"/>
            <a:ext cx="7526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sz="1800">
                <a:latin typeface="Arial" panose="020B0604020202020204" pitchFamily="34" charset="0"/>
              </a:rPr>
              <a:t>出てきた課題を解決するための改善策をワークショップでみちびき出します。</a:t>
            </a:r>
            <a:endParaRPr lang="en-US" altLang="ja-JP" sz="1800">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9561A7F-94A7-F8F1-922D-D159F381FE99}"/>
              </a:ext>
            </a:extLst>
          </p:cNvPr>
          <p:cNvSpPr>
            <a:spLocks noGrp="1"/>
          </p:cNvSpPr>
          <p:nvPr>
            <p:ph type="sldNum" sz="quarter" idx="12"/>
          </p:nvPr>
        </p:nvSpPr>
        <p:spPr/>
        <p:txBody>
          <a:bodyPr/>
          <a:lstStyle/>
          <a:p>
            <a:pPr>
              <a:defRPr/>
            </a:pPr>
            <a:fld id="{079D6C65-C767-4489-A0CA-F76C64226812}" type="slidenum">
              <a:rPr lang="ja-JP" altLang="en-US" smtClean="0"/>
              <a:pPr>
                <a:defRPr/>
              </a:pPr>
              <a:t>17</a:t>
            </a:fld>
            <a:endParaRPr lang="ja-JP" altLang="en-US"/>
          </a:p>
        </p:txBody>
      </p:sp>
      <p:graphicFrame>
        <p:nvGraphicFramePr>
          <p:cNvPr id="3" name="表 3">
            <a:extLst>
              <a:ext uri="{FF2B5EF4-FFF2-40B4-BE49-F238E27FC236}">
                <a16:creationId xmlns:a16="http://schemas.microsoft.com/office/drawing/2014/main" id="{2C4DB171-E718-675D-3803-A38917DAC539}"/>
              </a:ext>
            </a:extLst>
          </p:cNvPr>
          <p:cNvGraphicFramePr>
            <a:graphicFrameLocks noGrp="1"/>
          </p:cNvGraphicFramePr>
          <p:nvPr>
            <p:extLst>
              <p:ext uri="{D42A27DB-BD31-4B8C-83A1-F6EECF244321}">
                <p14:modId xmlns:p14="http://schemas.microsoft.com/office/powerpoint/2010/main" val="2821664959"/>
              </p:ext>
            </p:extLst>
          </p:nvPr>
        </p:nvGraphicFramePr>
        <p:xfrm>
          <a:off x="417513" y="981075"/>
          <a:ext cx="11404600" cy="5675313"/>
        </p:xfrm>
        <a:graphic>
          <a:graphicData uri="http://schemas.openxmlformats.org/drawingml/2006/table">
            <a:tbl>
              <a:tblPr firstRow="1" bandRow="1">
                <a:tableStyleId>{5940675A-B579-460E-94D1-54222C63F5DA}</a:tableStyleId>
              </a:tblPr>
              <a:tblGrid>
                <a:gridCol w="2851150">
                  <a:extLst>
                    <a:ext uri="{9D8B030D-6E8A-4147-A177-3AD203B41FA5}">
                      <a16:colId xmlns:a16="http://schemas.microsoft.com/office/drawing/2014/main" val="20000"/>
                    </a:ext>
                  </a:extLst>
                </a:gridCol>
                <a:gridCol w="2851150">
                  <a:extLst>
                    <a:ext uri="{9D8B030D-6E8A-4147-A177-3AD203B41FA5}">
                      <a16:colId xmlns:a16="http://schemas.microsoft.com/office/drawing/2014/main" val="20001"/>
                    </a:ext>
                  </a:extLst>
                </a:gridCol>
                <a:gridCol w="2851150">
                  <a:extLst>
                    <a:ext uri="{9D8B030D-6E8A-4147-A177-3AD203B41FA5}">
                      <a16:colId xmlns:a16="http://schemas.microsoft.com/office/drawing/2014/main" val="20002"/>
                    </a:ext>
                  </a:extLst>
                </a:gridCol>
                <a:gridCol w="2851150">
                  <a:extLst>
                    <a:ext uri="{9D8B030D-6E8A-4147-A177-3AD203B41FA5}">
                      <a16:colId xmlns:a16="http://schemas.microsoft.com/office/drawing/2014/main" val="20003"/>
                    </a:ext>
                  </a:extLst>
                </a:gridCol>
              </a:tblGrid>
              <a:tr h="393453">
                <a:tc>
                  <a:txBody>
                    <a:bodyPr/>
                    <a:lstStyle/>
                    <a:p>
                      <a:pPr algn="ctr"/>
                      <a:r>
                        <a:rPr kumimoji="1" lang="ja-JP" altLang="en-US" sz="1800" b="1" dirty="0"/>
                        <a:t>課題</a:t>
                      </a:r>
                      <a:r>
                        <a:rPr kumimoji="1" lang="en-US" altLang="ja-JP" sz="1800" b="1" dirty="0"/>
                        <a:t>TOP</a:t>
                      </a:r>
                      <a:r>
                        <a:rPr kumimoji="1" lang="ja-JP" altLang="en-US" sz="1800" b="1" dirty="0"/>
                        <a:t>３</a:t>
                      </a:r>
                    </a:p>
                  </a:txBody>
                  <a:tcPr marL="91446" marR="91446" marT="45711" marB="45711" anchor="ctr"/>
                </a:tc>
                <a:tc>
                  <a:txBody>
                    <a:bodyPr/>
                    <a:lstStyle/>
                    <a:p>
                      <a:pPr algn="ctr"/>
                      <a:r>
                        <a:rPr kumimoji="1" lang="ja-JP" altLang="en-US" sz="1800" b="1" dirty="0"/>
                        <a:t>職場の状況</a:t>
                      </a:r>
                    </a:p>
                  </a:txBody>
                  <a:tcPr marL="91446" marR="91446" marT="45711" marB="45711" anchor="ctr"/>
                </a:tc>
                <a:tc>
                  <a:txBody>
                    <a:bodyPr/>
                    <a:lstStyle/>
                    <a:p>
                      <a:pPr algn="ctr"/>
                      <a:r>
                        <a:rPr kumimoji="1" lang="ja-JP" altLang="en-US" sz="1800" b="1" dirty="0"/>
                        <a:t>強み</a:t>
                      </a:r>
                      <a:r>
                        <a:rPr kumimoji="1" lang="en-US" altLang="ja-JP" sz="1800" b="1" dirty="0"/>
                        <a:t>TOP</a:t>
                      </a:r>
                      <a:r>
                        <a:rPr kumimoji="1" lang="ja-JP" altLang="en-US" sz="1800" b="1" dirty="0"/>
                        <a:t>３</a:t>
                      </a:r>
                    </a:p>
                  </a:txBody>
                  <a:tcPr marL="91446" marR="91446" marT="45711" marB="4571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dirty="0"/>
                        <a:t>職場の状況</a:t>
                      </a:r>
                    </a:p>
                  </a:txBody>
                  <a:tcPr marL="91446" marR="91446" marT="45711" marB="45711" anchor="ctr"/>
                </a:tc>
                <a:extLst>
                  <a:ext uri="{0D108BD9-81ED-4DB2-BD59-A6C34878D82A}">
                    <a16:rowId xmlns:a16="http://schemas.microsoft.com/office/drawing/2014/main" val="10000"/>
                  </a:ext>
                </a:extLst>
              </a:tr>
              <a:tr h="11844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dirty="0"/>
                        <a:t>身体愁訴　</a:t>
                      </a:r>
                      <a:r>
                        <a:rPr kumimoji="1" lang="en-US" altLang="ja-JP" sz="1800" b="1" dirty="0">
                          <a:solidFill>
                            <a:srgbClr val="FF0000"/>
                          </a:solidFill>
                        </a:rPr>
                        <a:t>-0.66</a:t>
                      </a:r>
                      <a:endParaRPr kumimoji="1" lang="ja-JP" altLang="en-US" sz="1800" b="1" dirty="0">
                        <a:solidFill>
                          <a:srgbClr val="FF0000"/>
                        </a:solidFill>
                      </a:endParaRPr>
                    </a:p>
                    <a:p>
                      <a:endParaRPr kumimoji="1" lang="ja-JP" altLang="en-US" sz="1800" dirty="0"/>
                    </a:p>
                  </a:txBody>
                  <a:tcPr marL="91446" marR="91446" marT="45711" marB="45711"/>
                </a:tc>
                <a:tc rowSpan="3">
                  <a:txBody>
                    <a:bodyPr/>
                    <a:lstStyle/>
                    <a:p>
                      <a:endParaRPr kumimoji="1" lang="ja-JP" altLang="en-US" sz="1800" b="1" dirty="0"/>
                    </a:p>
                  </a:txBody>
                  <a:tcPr marL="91446" marR="91446" marT="45711" marB="45711"/>
                </a:tc>
                <a:tc>
                  <a:txBody>
                    <a:bodyPr/>
                    <a:lstStyle/>
                    <a:p>
                      <a:r>
                        <a:rPr kumimoji="1" lang="ja-JP" altLang="en-US" sz="1800" b="1" dirty="0"/>
                        <a:t>家族友人のサポート　</a:t>
                      </a:r>
                      <a:r>
                        <a:rPr kumimoji="1" lang="en-US" altLang="ja-JP" sz="1800" b="1" dirty="0">
                          <a:solidFill>
                            <a:srgbClr val="00B0F0"/>
                          </a:solidFill>
                        </a:rPr>
                        <a:t>0.54</a:t>
                      </a:r>
                      <a:endParaRPr kumimoji="1" lang="ja-JP" altLang="en-US" sz="1800" b="1" dirty="0">
                        <a:solidFill>
                          <a:srgbClr val="00B0F0"/>
                        </a:solidFill>
                      </a:endParaRPr>
                    </a:p>
                  </a:txBody>
                  <a:tcPr marL="91446" marR="91446" marT="45711" marB="45711"/>
                </a:tc>
                <a:tc rowSpan="3">
                  <a:txBody>
                    <a:bodyPr/>
                    <a:lstStyle/>
                    <a:p>
                      <a:endParaRPr kumimoji="1" lang="ja-JP" altLang="en-US" sz="1800" dirty="0"/>
                    </a:p>
                  </a:txBody>
                  <a:tcPr marL="91446" marR="91446" marT="45711" marB="45711"/>
                </a:tc>
                <a:extLst>
                  <a:ext uri="{0D108BD9-81ED-4DB2-BD59-A6C34878D82A}">
                    <a16:rowId xmlns:a16="http://schemas.microsoft.com/office/drawing/2014/main" val="10001"/>
                  </a:ext>
                </a:extLst>
              </a:tr>
              <a:tr h="1381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dirty="0"/>
                        <a:t>職場の対人関係での</a:t>
                      </a:r>
                      <a:endParaRPr kumimoji="1" lang="en-US" altLang="ja-JP" sz="1800"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dirty="0"/>
                        <a:t>ストレス　</a:t>
                      </a:r>
                      <a:r>
                        <a:rPr kumimoji="1" lang="en-US" altLang="ja-JP" sz="1800" b="1" dirty="0">
                          <a:solidFill>
                            <a:srgbClr val="FF0000"/>
                          </a:solidFill>
                        </a:rPr>
                        <a:t>-0.32</a:t>
                      </a:r>
                    </a:p>
                  </a:txBody>
                  <a:tcPr marL="91446" marR="91446" marT="45711" marB="45711"/>
                </a:tc>
                <a:tc vMerge="1">
                  <a:txBody>
                    <a:bodyPr/>
                    <a:lstStyle/>
                    <a:p>
                      <a:endParaRPr kumimoji="1" lang="ja-JP" altLang="en-US"/>
                    </a:p>
                  </a:txBody>
                  <a:tcPr/>
                </a:tc>
                <a:tc>
                  <a:txBody>
                    <a:bodyPr/>
                    <a:lstStyle/>
                    <a:p>
                      <a:r>
                        <a:rPr kumimoji="1" lang="ja-JP" altLang="en-US" sz="1800" b="1" dirty="0"/>
                        <a:t>活気　　　　　　　　</a:t>
                      </a:r>
                      <a:r>
                        <a:rPr kumimoji="1" lang="en-US" altLang="ja-JP" sz="1800" b="1" dirty="0">
                          <a:solidFill>
                            <a:srgbClr val="00B0F0"/>
                          </a:solidFill>
                        </a:rPr>
                        <a:t>0.36</a:t>
                      </a:r>
                      <a:endParaRPr kumimoji="1" lang="ja-JP" altLang="en-US" sz="1800" b="1" dirty="0">
                        <a:solidFill>
                          <a:srgbClr val="00B0F0"/>
                        </a:solidFill>
                      </a:endParaRPr>
                    </a:p>
                  </a:txBody>
                  <a:tcPr marL="91446" marR="91446" marT="45711" marB="45711"/>
                </a:tc>
                <a:tc vMerge="1">
                  <a:txBody>
                    <a:bodyPr/>
                    <a:lstStyle/>
                    <a:p>
                      <a:endParaRPr kumimoji="1" lang="ja-JP" altLang="en-US"/>
                    </a:p>
                  </a:txBody>
                  <a:tcPr/>
                </a:tc>
                <a:extLst>
                  <a:ext uri="{0D108BD9-81ED-4DB2-BD59-A6C34878D82A}">
                    <a16:rowId xmlns:a16="http://schemas.microsoft.com/office/drawing/2014/main" val="10002"/>
                  </a:ext>
                </a:extLst>
              </a:tr>
              <a:tr h="13578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dirty="0"/>
                        <a:t>イライラ感</a:t>
                      </a:r>
                      <a:r>
                        <a:rPr kumimoji="1" lang="ja-JP" altLang="en-US" sz="1800" b="1" dirty="0">
                          <a:solidFill>
                            <a:srgbClr val="FF0000"/>
                          </a:solidFill>
                        </a:rPr>
                        <a:t>　</a:t>
                      </a:r>
                      <a:r>
                        <a:rPr kumimoji="1" lang="en-US" altLang="ja-JP" sz="1800" b="1" dirty="0">
                          <a:solidFill>
                            <a:srgbClr val="FF0000"/>
                          </a:solidFill>
                        </a:rPr>
                        <a:t>-0.23</a:t>
                      </a:r>
                      <a:endParaRPr kumimoji="1" lang="ja-JP" altLang="en-US" sz="1800" b="1"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800" b="1" dirty="0"/>
                    </a:p>
                  </a:txBody>
                  <a:tcPr marL="91446" marR="91446" marT="45711" marB="45711"/>
                </a:tc>
                <a:tc vMerge="1">
                  <a:txBody>
                    <a:bodyPr/>
                    <a:lstStyle/>
                    <a:p>
                      <a:endParaRPr kumimoji="1" lang="ja-JP" altLang="en-US"/>
                    </a:p>
                  </a:txBody>
                  <a:tcPr/>
                </a:tc>
                <a:tc>
                  <a:txBody>
                    <a:bodyPr/>
                    <a:lstStyle/>
                    <a:p>
                      <a:r>
                        <a:rPr kumimoji="1" lang="ja-JP" altLang="en-US" sz="1800" b="1" dirty="0"/>
                        <a:t>上司からのサポート</a:t>
                      </a:r>
                      <a:r>
                        <a:rPr kumimoji="1" lang="ja-JP" altLang="en-US" sz="1800" b="1" dirty="0">
                          <a:solidFill>
                            <a:srgbClr val="00B0F0"/>
                          </a:solidFill>
                        </a:rPr>
                        <a:t>　</a:t>
                      </a:r>
                      <a:r>
                        <a:rPr kumimoji="1" lang="en-US" altLang="ja-JP" sz="1800" b="1" dirty="0">
                          <a:solidFill>
                            <a:srgbClr val="00B0F0"/>
                          </a:solidFill>
                        </a:rPr>
                        <a:t>0.33</a:t>
                      </a:r>
                      <a:endParaRPr kumimoji="1" lang="ja-JP" altLang="en-US" sz="1800" b="1" dirty="0">
                        <a:solidFill>
                          <a:srgbClr val="00B0F0"/>
                        </a:solidFill>
                      </a:endParaRPr>
                    </a:p>
                  </a:txBody>
                  <a:tcPr marL="91446" marR="91446" marT="45711" marB="45711"/>
                </a:tc>
                <a:tc vMerge="1">
                  <a:txBody>
                    <a:bodyPr/>
                    <a:lstStyle/>
                    <a:p>
                      <a:endParaRPr kumimoji="1" lang="ja-JP" altLang="en-US"/>
                    </a:p>
                  </a:txBody>
                  <a:tcPr/>
                </a:tc>
                <a:extLst>
                  <a:ext uri="{0D108BD9-81ED-4DB2-BD59-A6C34878D82A}">
                    <a16:rowId xmlns:a16="http://schemas.microsoft.com/office/drawing/2014/main" val="10003"/>
                  </a:ext>
                </a:extLst>
              </a:tr>
              <a:tr h="135785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b="1" dirty="0"/>
                        <a:t>職場ぐるみで取り組むとしたら（目標）</a:t>
                      </a:r>
                    </a:p>
                  </a:txBody>
                  <a:tcPr marL="91446" marR="91446" marT="45711" marB="45711"/>
                </a:tc>
                <a:tc hMerge="1">
                  <a:txBody>
                    <a:bodyPr/>
                    <a:lstStyle/>
                    <a:p>
                      <a:endParaRPr kumimoji="1" lang="ja-JP" altLang="en-US" b="1"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b="1" dirty="0"/>
                        <a:t>職場ぐるみで取り組むとしたら（具体策）</a:t>
                      </a:r>
                    </a:p>
                    <a:p>
                      <a:endParaRPr kumimoji="1" lang="ja-JP" altLang="en-US" sz="1800" b="1" dirty="0"/>
                    </a:p>
                  </a:txBody>
                  <a:tcPr marL="91446" marR="91446" marT="45711" marB="45711"/>
                </a:tc>
                <a:tc hMerge="1">
                  <a:txBody>
                    <a:bodyPr/>
                    <a:lstStyle/>
                    <a:p>
                      <a:endParaRPr kumimoji="1" lang="ja-JP" altLang="en-US" dirty="0"/>
                    </a:p>
                  </a:txBody>
                  <a:tcPr/>
                </a:tc>
                <a:extLst>
                  <a:ext uri="{0D108BD9-81ED-4DB2-BD59-A6C34878D82A}">
                    <a16:rowId xmlns:a16="http://schemas.microsoft.com/office/drawing/2014/main" val="10004"/>
                  </a:ext>
                </a:extLst>
              </a:tr>
            </a:tbl>
          </a:graphicData>
        </a:graphic>
      </p:graphicFrame>
      <p:sp>
        <p:nvSpPr>
          <p:cNvPr id="29727" name="Rectangle 2">
            <a:extLst>
              <a:ext uri="{FF2B5EF4-FFF2-40B4-BE49-F238E27FC236}">
                <a16:creationId xmlns:a16="http://schemas.microsoft.com/office/drawing/2014/main" id="{656AD9A2-A83A-BC81-1710-CA9DA7D76C03}"/>
              </a:ext>
            </a:extLst>
          </p:cNvPr>
          <p:cNvSpPr txBox="1">
            <a:spLocks noChangeArrowheads="1"/>
          </p:cNvSpPr>
          <p:nvPr/>
        </p:nvSpPr>
        <p:spPr bwMode="auto">
          <a:xfrm>
            <a:off x="1071336" y="176662"/>
            <a:ext cx="11055350"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kumimoji="1">
                <a:solidFill>
                  <a:schemeClr val="tx1"/>
                </a:solidFill>
                <a:latin typeface="Calibri" panose="020F0502020204030204" pitchFamily="34" charset="0"/>
                <a:ea typeface="ＭＳ Ｐゴシック" panose="020B0600070205080204" pitchFamily="50" charset="-128"/>
              </a:defRPr>
            </a:lvl1pPr>
            <a:lvl2pPr marL="742950" indent="-285750" defTabSz="685800">
              <a:defRPr kumimoji="1">
                <a:solidFill>
                  <a:schemeClr val="tx1"/>
                </a:solidFill>
                <a:latin typeface="Calibri" panose="020F0502020204030204" pitchFamily="34" charset="0"/>
                <a:ea typeface="ＭＳ Ｐゴシック" panose="020B0600070205080204" pitchFamily="50" charset="-128"/>
              </a:defRPr>
            </a:lvl2pPr>
            <a:lvl3pPr marL="1143000" indent="-228600" defTabSz="685800">
              <a:defRPr kumimoji="1">
                <a:solidFill>
                  <a:schemeClr val="tx1"/>
                </a:solidFill>
                <a:latin typeface="Calibri" panose="020F0502020204030204" pitchFamily="34" charset="0"/>
                <a:ea typeface="ＭＳ Ｐゴシック" panose="020B0600070205080204" pitchFamily="50" charset="-128"/>
              </a:defRPr>
            </a:lvl3pPr>
            <a:lvl4pPr marL="1600200" indent="-228600" defTabSz="685800">
              <a:defRPr kumimoji="1">
                <a:solidFill>
                  <a:schemeClr val="tx1"/>
                </a:solidFill>
                <a:latin typeface="Calibri" panose="020F0502020204030204" pitchFamily="34" charset="0"/>
                <a:ea typeface="ＭＳ Ｐゴシック" panose="020B0600070205080204" pitchFamily="50" charset="-128"/>
              </a:defRPr>
            </a:lvl4pPr>
            <a:lvl5pPr marL="2057400" indent="-228600" defTabSz="685800">
              <a:defRPr kumimoji="1">
                <a:solidFill>
                  <a:schemeClr val="tx1"/>
                </a:solidFill>
                <a:latin typeface="Calibri" panose="020F0502020204030204" pitchFamily="34" charset="0"/>
                <a:ea typeface="ＭＳ Ｐゴシック" panose="020B0600070205080204" pitchFamily="50" charset="-128"/>
              </a:defRPr>
            </a:lvl5pPr>
            <a:lvl6pPr marL="2514600" indent="-228600" defTabSz="6858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defTabSz="6858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defTabSz="6858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defTabSz="6858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lnSpc>
                <a:spcPct val="90000"/>
              </a:lnSpc>
            </a:pPr>
            <a:r>
              <a:rPr lang="ja-JP" altLang="en-US" sz="3600" b="1" dirty="0">
                <a:solidFill>
                  <a:srgbClr val="000000"/>
                </a:solidFill>
                <a:latin typeface="メイリオ" panose="020B0604030504040204" pitchFamily="50" charset="-128"/>
                <a:ea typeface="メイリオ" panose="020B0604030504040204" pitchFamily="50" charset="-128"/>
              </a:rPr>
              <a:t>職場ぐるみでとりくむストレス対策を考えよう！　　</a:t>
            </a:r>
          </a:p>
        </p:txBody>
      </p:sp>
      <p:sp>
        <p:nvSpPr>
          <p:cNvPr id="6" name="テキスト ボックス 5">
            <a:extLst>
              <a:ext uri="{FF2B5EF4-FFF2-40B4-BE49-F238E27FC236}">
                <a16:creationId xmlns:a16="http://schemas.microsoft.com/office/drawing/2014/main" id="{5FED52EF-414B-E6B3-4ECF-A29F7C3B6439}"/>
              </a:ext>
            </a:extLst>
          </p:cNvPr>
          <p:cNvSpPr txBox="1">
            <a:spLocks noChangeArrowheads="1"/>
          </p:cNvSpPr>
          <p:nvPr/>
        </p:nvSpPr>
        <p:spPr bwMode="auto">
          <a:xfrm>
            <a:off x="839788" y="5661025"/>
            <a:ext cx="51117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0000"/>
                </a:solidFill>
                <a:latin typeface="Arial" panose="020B0604020202020204" pitchFamily="34" charset="0"/>
              </a:rPr>
              <a:t>職場がどうなれば良いかが目標になります。</a:t>
            </a:r>
            <a:endParaRPr lang="en-US" altLang="ja-JP" sz="1800" b="1">
              <a:solidFill>
                <a:srgbClr val="FF0000"/>
              </a:solidFill>
              <a:latin typeface="Arial" panose="020B0604020202020204" pitchFamily="34" charset="0"/>
            </a:endParaRPr>
          </a:p>
          <a:p>
            <a:pPr eaLnBrk="1" hangingPunct="1">
              <a:spcBef>
                <a:spcPct val="0"/>
              </a:spcBef>
              <a:buFontTx/>
              <a:buNone/>
            </a:pPr>
            <a:r>
              <a:rPr lang="ja-JP" altLang="en-US" sz="1800" b="1">
                <a:solidFill>
                  <a:srgbClr val="FF0000"/>
                </a:solidFill>
                <a:latin typeface="Arial" panose="020B0604020202020204" pitchFamily="34" charset="0"/>
              </a:rPr>
              <a:t>優先的にひとつ選んでもいいし、</a:t>
            </a:r>
            <a:endParaRPr lang="en-US" altLang="ja-JP" sz="1800" b="1">
              <a:solidFill>
                <a:srgbClr val="FF0000"/>
              </a:solidFill>
              <a:latin typeface="Arial" panose="020B0604020202020204" pitchFamily="34" charset="0"/>
            </a:endParaRPr>
          </a:p>
          <a:p>
            <a:pPr eaLnBrk="1" hangingPunct="1">
              <a:spcBef>
                <a:spcPct val="0"/>
              </a:spcBef>
              <a:buFontTx/>
              <a:buNone/>
            </a:pPr>
            <a:r>
              <a:rPr lang="ja-JP" altLang="en-US" sz="1800" b="1">
                <a:solidFill>
                  <a:srgbClr val="FF0000"/>
                </a:solidFill>
                <a:latin typeface="Arial" panose="020B0604020202020204" pitchFamily="34" charset="0"/>
              </a:rPr>
              <a:t>①～③を合わせて目標設定してもよい。</a:t>
            </a:r>
          </a:p>
        </p:txBody>
      </p:sp>
      <p:sp>
        <p:nvSpPr>
          <p:cNvPr id="7" name="テキスト ボックス 6">
            <a:extLst>
              <a:ext uri="{FF2B5EF4-FFF2-40B4-BE49-F238E27FC236}">
                <a16:creationId xmlns:a16="http://schemas.microsoft.com/office/drawing/2014/main" id="{BEAEBF96-2D88-CF40-6EDD-F8D1061C36BA}"/>
              </a:ext>
            </a:extLst>
          </p:cNvPr>
          <p:cNvSpPr txBox="1">
            <a:spLocks noChangeArrowheads="1"/>
          </p:cNvSpPr>
          <p:nvPr/>
        </p:nvSpPr>
        <p:spPr bwMode="auto">
          <a:xfrm>
            <a:off x="6913563" y="5638800"/>
            <a:ext cx="43434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dirty="0">
                <a:solidFill>
                  <a:srgbClr val="FF0000"/>
                </a:solidFill>
                <a:latin typeface="Arial" panose="020B0604020202020204" pitchFamily="34" charset="0"/>
              </a:rPr>
              <a:t>強みは具体策に活用します。</a:t>
            </a:r>
            <a:endParaRPr lang="en-US" altLang="ja-JP" sz="1800" b="1" dirty="0">
              <a:solidFill>
                <a:srgbClr val="FF0000"/>
              </a:solidFill>
              <a:latin typeface="Arial" panose="020B0604020202020204" pitchFamily="34" charset="0"/>
            </a:endParaRPr>
          </a:p>
          <a:p>
            <a:pPr eaLnBrk="1" hangingPunct="1">
              <a:spcBef>
                <a:spcPct val="0"/>
              </a:spcBef>
              <a:buFontTx/>
              <a:buNone/>
            </a:pPr>
            <a:r>
              <a:rPr lang="ja-JP" altLang="en-US" sz="1800" b="1" dirty="0">
                <a:solidFill>
                  <a:srgbClr val="FF0000"/>
                </a:solidFill>
                <a:latin typeface="Arial" panose="020B0604020202020204" pitchFamily="34" charset="0"/>
              </a:rPr>
              <a:t>優先的にひとつ選んでもいいし、</a:t>
            </a:r>
            <a:endParaRPr lang="en-US" altLang="ja-JP" sz="1800" b="1" dirty="0">
              <a:solidFill>
                <a:srgbClr val="FF0000"/>
              </a:solidFill>
              <a:latin typeface="Arial" panose="020B0604020202020204" pitchFamily="34" charset="0"/>
            </a:endParaRPr>
          </a:p>
          <a:p>
            <a:pPr eaLnBrk="1" hangingPunct="1">
              <a:spcBef>
                <a:spcPct val="0"/>
              </a:spcBef>
              <a:buFontTx/>
              <a:buNone/>
            </a:pPr>
            <a:r>
              <a:rPr lang="ja-JP" altLang="en-US" sz="1800" b="1" dirty="0">
                <a:solidFill>
                  <a:srgbClr val="FF0000"/>
                </a:solidFill>
                <a:latin typeface="Arial" panose="020B0604020202020204" pitchFamily="34" charset="0"/>
              </a:rPr>
              <a:t>①～③を合わせて具体策にしてもよい。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タイトル 1">
            <a:extLst>
              <a:ext uri="{FF2B5EF4-FFF2-40B4-BE49-F238E27FC236}">
                <a16:creationId xmlns:a16="http://schemas.microsoft.com/office/drawing/2014/main" id="{F234D654-3EE9-DF27-0648-46B880CED906}"/>
              </a:ext>
            </a:extLst>
          </p:cNvPr>
          <p:cNvSpPr>
            <a:spLocks noGrp="1" noChangeArrowheads="1"/>
          </p:cNvSpPr>
          <p:nvPr>
            <p:ph type="title"/>
          </p:nvPr>
        </p:nvSpPr>
        <p:spPr>
          <a:xfrm>
            <a:off x="1625600" y="-187325"/>
            <a:ext cx="8940800" cy="1143000"/>
          </a:xfrm>
        </p:spPr>
        <p:txBody>
          <a:bodyPr/>
          <a:lstStyle/>
          <a:p>
            <a:pPr eaLnBrk="1" hangingPunct="1"/>
            <a:r>
              <a:rPr lang="ja-JP" altLang="en-US" sz="4000" b="1">
                <a:latin typeface="メイリオ" panose="020B0604030504040204" pitchFamily="50" charset="-128"/>
                <a:ea typeface="メイリオ" panose="020B0604030504040204" pitchFamily="50" charset="-128"/>
              </a:rPr>
              <a:t>ワークショップから生まれたアイデア</a:t>
            </a:r>
          </a:p>
        </p:txBody>
      </p:sp>
      <p:sp>
        <p:nvSpPr>
          <p:cNvPr id="34819" name="スライド番号プレースホルダー 2">
            <a:extLst>
              <a:ext uri="{FF2B5EF4-FFF2-40B4-BE49-F238E27FC236}">
                <a16:creationId xmlns:a16="http://schemas.microsoft.com/office/drawing/2014/main" id="{68DCC6F7-DBBC-C825-F549-36993F960D4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 typeface="Arial" panose="020B0604020202020204" pitchFamily="34" charset="0"/>
              <a:buNone/>
            </a:pPr>
            <a:fld id="{EEA013B3-760A-46AF-852B-6924C9FD66CB}" type="slidenum">
              <a:rPr kumimoji="0" lang="ja-JP" altLang="en-US" sz="2000" smtClean="0">
                <a:solidFill>
                  <a:schemeClr val="bg1"/>
                </a:solidFill>
                <a:latin typeface="Arial" panose="020B0604020202020204" pitchFamily="34" charset="0"/>
              </a:rPr>
              <a:pPr fontAlgn="base">
                <a:spcBef>
                  <a:spcPct val="0"/>
                </a:spcBef>
                <a:spcAft>
                  <a:spcPct val="0"/>
                </a:spcAft>
                <a:buFont typeface="Arial" panose="020B0604020202020204" pitchFamily="34" charset="0"/>
                <a:buNone/>
              </a:pPr>
              <a:t>18</a:t>
            </a:fld>
            <a:endParaRPr kumimoji="0" lang="ja-JP" altLang="en-US" sz="2000">
              <a:solidFill>
                <a:schemeClr val="bg1"/>
              </a:solidFill>
              <a:latin typeface="Arial" panose="020B0604020202020204" pitchFamily="34" charset="0"/>
            </a:endParaRPr>
          </a:p>
        </p:txBody>
      </p:sp>
      <p:sp>
        <p:nvSpPr>
          <p:cNvPr id="5" name="テキスト ボックス 4">
            <a:extLst>
              <a:ext uri="{FF2B5EF4-FFF2-40B4-BE49-F238E27FC236}">
                <a16:creationId xmlns:a16="http://schemas.microsoft.com/office/drawing/2014/main" id="{C8EB4295-0C90-B952-427D-41AE75E80188}"/>
              </a:ext>
            </a:extLst>
          </p:cNvPr>
          <p:cNvSpPr txBox="1">
            <a:spLocks noChangeArrowheads="1"/>
          </p:cNvSpPr>
          <p:nvPr/>
        </p:nvSpPr>
        <p:spPr bwMode="auto">
          <a:xfrm>
            <a:off x="2401888" y="1082675"/>
            <a:ext cx="39512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b="1">
                <a:latin typeface="Arial" panose="020B0604020202020204" pitchFamily="34" charset="0"/>
              </a:rPr>
              <a:t>ありがとうミーティング</a:t>
            </a:r>
          </a:p>
        </p:txBody>
      </p:sp>
      <p:sp>
        <p:nvSpPr>
          <p:cNvPr id="6" name="テキスト ボックス 5">
            <a:extLst>
              <a:ext uri="{FF2B5EF4-FFF2-40B4-BE49-F238E27FC236}">
                <a16:creationId xmlns:a16="http://schemas.microsoft.com/office/drawing/2014/main" id="{4081DC2F-EEF0-8E6E-28F0-BEF9C6D8AEED}"/>
              </a:ext>
            </a:extLst>
          </p:cNvPr>
          <p:cNvSpPr txBox="1">
            <a:spLocks noChangeArrowheads="1"/>
          </p:cNvSpPr>
          <p:nvPr/>
        </p:nvSpPr>
        <p:spPr bwMode="auto">
          <a:xfrm>
            <a:off x="2428875" y="3640138"/>
            <a:ext cx="18319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b="1">
                <a:latin typeface="Arial" panose="020B0604020202020204" pitchFamily="34" charset="0"/>
              </a:rPr>
              <a:t>他己紹介</a:t>
            </a:r>
          </a:p>
        </p:txBody>
      </p:sp>
      <p:sp>
        <p:nvSpPr>
          <p:cNvPr id="7" name="テキスト ボックス 6">
            <a:extLst>
              <a:ext uri="{FF2B5EF4-FFF2-40B4-BE49-F238E27FC236}">
                <a16:creationId xmlns:a16="http://schemas.microsoft.com/office/drawing/2014/main" id="{7195CCA5-07CF-4E05-5387-D0AA878AE829}"/>
              </a:ext>
            </a:extLst>
          </p:cNvPr>
          <p:cNvSpPr txBox="1">
            <a:spLocks noChangeArrowheads="1"/>
          </p:cNvSpPr>
          <p:nvPr/>
        </p:nvSpPr>
        <p:spPr bwMode="auto">
          <a:xfrm>
            <a:off x="2428875" y="4724400"/>
            <a:ext cx="3917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b="1">
                <a:latin typeface="Arial" panose="020B0604020202020204" pitchFamily="34" charset="0"/>
              </a:rPr>
              <a:t>助けてネームプレート</a:t>
            </a:r>
          </a:p>
        </p:txBody>
      </p:sp>
      <p:sp>
        <p:nvSpPr>
          <p:cNvPr id="8" name="テキスト ボックス 7">
            <a:extLst>
              <a:ext uri="{FF2B5EF4-FFF2-40B4-BE49-F238E27FC236}">
                <a16:creationId xmlns:a16="http://schemas.microsoft.com/office/drawing/2014/main" id="{CD4A55AC-AC08-04BE-A71B-880863E4C42E}"/>
              </a:ext>
            </a:extLst>
          </p:cNvPr>
          <p:cNvSpPr txBox="1">
            <a:spLocks noChangeArrowheads="1"/>
          </p:cNvSpPr>
          <p:nvPr/>
        </p:nvSpPr>
        <p:spPr bwMode="auto">
          <a:xfrm>
            <a:off x="2401888" y="5721350"/>
            <a:ext cx="57165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b="1">
                <a:latin typeface="Arial" panose="020B0604020202020204" pitchFamily="34" charset="0"/>
              </a:rPr>
              <a:t>上司のなんでも相談日を定例化</a:t>
            </a:r>
          </a:p>
        </p:txBody>
      </p:sp>
      <p:sp>
        <p:nvSpPr>
          <p:cNvPr id="9" name="テキスト ボックス 8">
            <a:extLst>
              <a:ext uri="{FF2B5EF4-FFF2-40B4-BE49-F238E27FC236}">
                <a16:creationId xmlns:a16="http://schemas.microsoft.com/office/drawing/2014/main" id="{93E2E9D6-33FF-6B7C-0EDC-8E8D853D8E78}"/>
              </a:ext>
            </a:extLst>
          </p:cNvPr>
          <p:cNvSpPr txBox="1">
            <a:spLocks noChangeArrowheads="1"/>
          </p:cNvSpPr>
          <p:nvPr/>
        </p:nvSpPr>
        <p:spPr bwMode="auto">
          <a:xfrm>
            <a:off x="2401888" y="2165350"/>
            <a:ext cx="488315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b="1">
                <a:latin typeface="Arial" panose="020B0604020202020204" pitchFamily="34" charset="0"/>
              </a:rPr>
              <a:t>あいさつの前に名前を呼ぶ</a:t>
            </a:r>
            <a:endParaRPr lang="en-US" altLang="ja-JP" b="1">
              <a:latin typeface="Arial" panose="020B0604020202020204" pitchFamily="34" charset="0"/>
            </a:endParaRPr>
          </a:p>
          <a:p>
            <a:pPr eaLnBrk="1" hangingPunct="1">
              <a:spcBef>
                <a:spcPct val="0"/>
              </a:spcBef>
              <a:buFont typeface="Arial" panose="020B0604020202020204" pitchFamily="34" charset="0"/>
              <a:buNone/>
            </a:pPr>
            <a:r>
              <a:rPr lang="ja-JP" altLang="en-US" b="1">
                <a:latin typeface="Arial" panose="020B0604020202020204" pitchFamily="34" charset="0"/>
              </a:rPr>
              <a:t>顔を見てあいさつする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up)">
                                      <p:cBhvr>
                                        <p:cTn id="14" dur="500"/>
                                        <p:tgtEl>
                                          <p:spTgt spid="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a:extLst>
              <a:ext uri="{FF2B5EF4-FFF2-40B4-BE49-F238E27FC236}">
                <a16:creationId xmlns:a16="http://schemas.microsoft.com/office/drawing/2014/main" id="{ECB890C0-474A-BD07-D44F-3E34F0F42810}"/>
              </a:ext>
            </a:extLst>
          </p:cNvPr>
          <p:cNvSpPr>
            <a:spLocks noGrp="1" noChangeArrowheads="1"/>
          </p:cNvSpPr>
          <p:nvPr>
            <p:ph type="title"/>
          </p:nvPr>
        </p:nvSpPr>
        <p:spPr>
          <a:xfrm>
            <a:off x="1636713" y="-44450"/>
            <a:ext cx="8866187" cy="1143000"/>
          </a:xfrm>
        </p:spPr>
        <p:txBody>
          <a:bodyPr/>
          <a:lstStyle/>
          <a:p>
            <a:pPr eaLnBrk="1" hangingPunct="1"/>
            <a:r>
              <a:rPr lang="ja-JP" altLang="en-US" sz="4000" b="1">
                <a:latin typeface="メイリオ" panose="020B0604030504040204" pitchFamily="50" charset="-128"/>
                <a:ea typeface="メイリオ" panose="020B0604030504040204" pitchFamily="50" charset="-128"/>
              </a:rPr>
              <a:t>ワークショップの実施が困難な場合①</a:t>
            </a:r>
          </a:p>
        </p:txBody>
      </p:sp>
      <p:sp>
        <p:nvSpPr>
          <p:cNvPr id="36867" name="スライド番号プレースホルダー 2">
            <a:extLst>
              <a:ext uri="{FF2B5EF4-FFF2-40B4-BE49-F238E27FC236}">
                <a16:creationId xmlns:a16="http://schemas.microsoft.com/office/drawing/2014/main" id="{28EA0A15-A7C2-94A5-3A2C-2E11E0E5770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 typeface="Arial" panose="020B0604020202020204" pitchFamily="34" charset="0"/>
              <a:buNone/>
            </a:pPr>
            <a:fld id="{E4401ED8-7AA7-4D7C-B3F2-B96A8A5214B9}" type="slidenum">
              <a:rPr kumimoji="0" lang="ja-JP" altLang="en-US" sz="2000" smtClean="0">
                <a:solidFill>
                  <a:schemeClr val="bg1"/>
                </a:solidFill>
                <a:latin typeface="Arial" panose="020B0604020202020204" pitchFamily="34" charset="0"/>
              </a:rPr>
              <a:pPr fontAlgn="base">
                <a:spcBef>
                  <a:spcPct val="0"/>
                </a:spcBef>
                <a:spcAft>
                  <a:spcPct val="0"/>
                </a:spcAft>
                <a:buFont typeface="Arial" panose="020B0604020202020204" pitchFamily="34" charset="0"/>
                <a:buNone/>
              </a:pPr>
              <a:t>19</a:t>
            </a:fld>
            <a:endParaRPr kumimoji="0" lang="ja-JP" altLang="en-US" sz="2000">
              <a:solidFill>
                <a:schemeClr val="bg1"/>
              </a:solidFill>
              <a:latin typeface="Arial" panose="020B0604020202020204" pitchFamily="34" charset="0"/>
            </a:endParaRPr>
          </a:p>
        </p:txBody>
      </p:sp>
      <p:sp>
        <p:nvSpPr>
          <p:cNvPr id="5" name="テキスト ボックス 4">
            <a:extLst>
              <a:ext uri="{FF2B5EF4-FFF2-40B4-BE49-F238E27FC236}">
                <a16:creationId xmlns:a16="http://schemas.microsoft.com/office/drawing/2014/main" id="{ADB3D5EB-010F-3FFF-6D5E-8F64430B9D74}"/>
              </a:ext>
            </a:extLst>
          </p:cNvPr>
          <p:cNvSpPr txBox="1">
            <a:spLocks noChangeArrowheads="1"/>
          </p:cNvSpPr>
          <p:nvPr/>
        </p:nvSpPr>
        <p:spPr bwMode="auto">
          <a:xfrm>
            <a:off x="2244725" y="2924175"/>
            <a:ext cx="79644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b="1">
                <a:latin typeface="Arial" panose="020B0604020202020204" pitchFamily="34" charset="0"/>
              </a:rPr>
              <a:t>ひとりひとりのストレスマネージメントを高める</a:t>
            </a:r>
            <a:endParaRPr lang="en-US" altLang="ja-JP" b="1">
              <a:latin typeface="Arial" panose="020B0604020202020204" pitchFamily="34" charset="0"/>
            </a:endParaRPr>
          </a:p>
          <a:p>
            <a:pPr eaLnBrk="1" hangingPunct="1">
              <a:spcBef>
                <a:spcPct val="0"/>
              </a:spcBef>
              <a:buFont typeface="Arial" panose="020B0604020202020204" pitchFamily="34" charset="0"/>
              <a:buNone/>
            </a:pPr>
            <a:r>
              <a:rPr lang="ja-JP" altLang="en-US" b="1">
                <a:latin typeface="Arial" panose="020B0604020202020204" pitchFamily="34" charset="0"/>
              </a:rPr>
              <a:t>ため、セルフケア研修を実施する。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76728503-E862-FD2A-514E-5E807C097AEC}"/>
              </a:ext>
            </a:extLst>
          </p:cNvPr>
          <p:cNvSpPr txBox="1"/>
          <p:nvPr/>
        </p:nvSpPr>
        <p:spPr>
          <a:xfrm>
            <a:off x="2424113" y="1052513"/>
            <a:ext cx="5167312" cy="646112"/>
          </a:xfrm>
          <a:prstGeom prst="rect">
            <a:avLst/>
          </a:prstGeom>
          <a:solidFill>
            <a:schemeClr val="accent5">
              <a:lumMod val="20000"/>
              <a:lumOff val="80000"/>
            </a:schemeClr>
          </a:solidFill>
          <a:ln>
            <a:solidFill>
              <a:schemeClr val="accent1"/>
            </a:solidFill>
          </a:ln>
        </p:spPr>
        <p:txBody>
          <a:bodyPr wrap="none">
            <a:spAutoFit/>
          </a:bodyPr>
          <a:lstStyle/>
          <a:p>
            <a:pPr eaLnBrk="1" fontAlgn="auto" hangingPunct="1">
              <a:spcBef>
                <a:spcPts val="0"/>
              </a:spcBef>
              <a:spcAft>
                <a:spcPts val="0"/>
              </a:spcAft>
              <a:defRPr/>
            </a:pPr>
            <a:r>
              <a:rPr lang="ja-JP" altLang="en-US" b="1" dirty="0">
                <a:solidFill>
                  <a:prstClr val="black"/>
                </a:solidFill>
                <a:latin typeface="+mn-lt"/>
                <a:ea typeface="+mn-ea"/>
              </a:rPr>
              <a:t>事前ストレスチェック　    　・自分のストレス度を知る</a:t>
            </a:r>
            <a:endParaRPr lang="en-US" altLang="ja-JP" b="1" dirty="0">
              <a:solidFill>
                <a:prstClr val="black"/>
              </a:solidFill>
              <a:latin typeface="+mn-lt"/>
              <a:ea typeface="+mn-ea"/>
            </a:endParaRPr>
          </a:p>
          <a:p>
            <a:pPr eaLnBrk="1" fontAlgn="auto" hangingPunct="1">
              <a:spcBef>
                <a:spcPts val="0"/>
              </a:spcBef>
              <a:spcAft>
                <a:spcPts val="0"/>
              </a:spcAft>
              <a:defRPr/>
            </a:pPr>
            <a:r>
              <a:rPr lang="ja-JP" altLang="en-US" b="1" dirty="0">
                <a:solidFill>
                  <a:prstClr val="black"/>
                </a:solidFill>
                <a:latin typeface="+mn-lt"/>
                <a:ea typeface="+mn-ea"/>
              </a:rPr>
              <a:t>　　　　　　　　　　　　　　　 　・自分の課題を知る</a:t>
            </a:r>
            <a:endParaRPr lang="en-US" altLang="ja-JP" b="1" dirty="0">
              <a:solidFill>
                <a:prstClr val="black"/>
              </a:solidFill>
              <a:latin typeface="+mn-lt"/>
              <a:ea typeface="+mn-ea"/>
            </a:endParaRPr>
          </a:p>
        </p:txBody>
      </p:sp>
      <p:sp>
        <p:nvSpPr>
          <p:cNvPr id="11" name="テキスト ボックス 10">
            <a:extLst>
              <a:ext uri="{FF2B5EF4-FFF2-40B4-BE49-F238E27FC236}">
                <a16:creationId xmlns:a16="http://schemas.microsoft.com/office/drawing/2014/main" id="{2980B6A6-7908-6E48-8831-BF3DBF1A69EC}"/>
              </a:ext>
            </a:extLst>
          </p:cNvPr>
          <p:cNvSpPr txBox="1"/>
          <p:nvPr/>
        </p:nvSpPr>
        <p:spPr>
          <a:xfrm>
            <a:off x="2454275" y="2852738"/>
            <a:ext cx="6524625" cy="1477962"/>
          </a:xfrm>
          <a:prstGeom prst="rect">
            <a:avLst/>
          </a:prstGeom>
          <a:solidFill>
            <a:schemeClr val="accent5">
              <a:lumMod val="20000"/>
              <a:lumOff val="80000"/>
            </a:schemeClr>
          </a:solidFill>
          <a:ln>
            <a:solidFill>
              <a:schemeClr val="accent1"/>
            </a:solidFill>
          </a:ln>
        </p:spPr>
        <p:txBody>
          <a:bodyPr wrap="none">
            <a:spAutoFit/>
          </a:bodyPr>
          <a:lstStyle/>
          <a:p>
            <a:pPr eaLnBrk="1" fontAlgn="auto" hangingPunct="1">
              <a:spcBef>
                <a:spcPts val="0"/>
              </a:spcBef>
              <a:spcAft>
                <a:spcPts val="0"/>
              </a:spcAft>
              <a:defRPr/>
            </a:pPr>
            <a:r>
              <a:rPr lang="ja-JP" altLang="en-US" b="1" dirty="0">
                <a:solidFill>
                  <a:prstClr val="black"/>
                </a:solidFill>
                <a:latin typeface="+mn-lt"/>
                <a:ea typeface="+mn-ea"/>
              </a:rPr>
              <a:t>セルフケア研修　　・ストレスのしくみと対処法</a:t>
            </a:r>
            <a:endParaRPr lang="en-US" altLang="ja-JP" b="1" dirty="0">
              <a:solidFill>
                <a:prstClr val="black"/>
              </a:solidFill>
              <a:latin typeface="+mn-lt"/>
              <a:ea typeface="+mn-ea"/>
            </a:endParaRPr>
          </a:p>
          <a:p>
            <a:pPr eaLnBrk="1" fontAlgn="auto" hangingPunct="1">
              <a:spcBef>
                <a:spcPts val="0"/>
              </a:spcBef>
              <a:spcAft>
                <a:spcPts val="0"/>
              </a:spcAft>
              <a:defRPr/>
            </a:pPr>
            <a:r>
              <a:rPr lang="ja-JP" altLang="en-US" b="1" dirty="0">
                <a:solidFill>
                  <a:prstClr val="black"/>
                </a:solidFill>
                <a:latin typeface="+mn-lt"/>
                <a:ea typeface="+mn-ea"/>
              </a:rPr>
              <a:t>　５回シリーズ　　　・イライラ解消法、感情のコントロール</a:t>
            </a:r>
            <a:endParaRPr lang="en-US" altLang="ja-JP" b="1" dirty="0">
              <a:solidFill>
                <a:prstClr val="black"/>
              </a:solidFill>
              <a:latin typeface="+mn-lt"/>
              <a:ea typeface="+mn-ea"/>
            </a:endParaRPr>
          </a:p>
          <a:p>
            <a:pPr eaLnBrk="1" fontAlgn="auto" hangingPunct="1">
              <a:spcBef>
                <a:spcPts val="0"/>
              </a:spcBef>
              <a:spcAft>
                <a:spcPts val="0"/>
              </a:spcAft>
              <a:defRPr/>
            </a:pPr>
            <a:r>
              <a:rPr lang="ja-JP" altLang="en-US" b="1" dirty="0">
                <a:solidFill>
                  <a:prstClr val="black"/>
                </a:solidFill>
                <a:latin typeface="+mn-lt"/>
                <a:ea typeface="+mn-ea"/>
              </a:rPr>
              <a:t>　　　　　　　　　　　　・自分の気持ちを上手に伝える（アサーション）</a:t>
            </a:r>
            <a:endParaRPr lang="en-US" altLang="ja-JP" b="1" dirty="0">
              <a:solidFill>
                <a:prstClr val="black"/>
              </a:solidFill>
              <a:latin typeface="+mn-lt"/>
              <a:ea typeface="+mn-ea"/>
            </a:endParaRPr>
          </a:p>
          <a:p>
            <a:pPr eaLnBrk="1" fontAlgn="auto" hangingPunct="1">
              <a:spcBef>
                <a:spcPts val="0"/>
              </a:spcBef>
              <a:spcAft>
                <a:spcPts val="0"/>
              </a:spcAft>
              <a:defRPr/>
            </a:pPr>
            <a:r>
              <a:rPr lang="ja-JP" altLang="en-US" b="1" dirty="0">
                <a:solidFill>
                  <a:prstClr val="black"/>
                </a:solidFill>
                <a:latin typeface="+mn-lt"/>
                <a:ea typeface="+mn-ea"/>
              </a:rPr>
              <a:t>　　　　　　　　　　　　・物の見方と考え方　（認知行動療法）</a:t>
            </a:r>
            <a:endParaRPr lang="en-US" altLang="ja-JP" b="1" dirty="0">
              <a:solidFill>
                <a:prstClr val="black"/>
              </a:solidFill>
              <a:latin typeface="+mn-lt"/>
              <a:ea typeface="+mn-ea"/>
            </a:endParaRPr>
          </a:p>
          <a:p>
            <a:pPr eaLnBrk="1" fontAlgn="auto" hangingPunct="1">
              <a:spcBef>
                <a:spcPts val="0"/>
              </a:spcBef>
              <a:spcAft>
                <a:spcPts val="0"/>
              </a:spcAft>
              <a:defRPr/>
            </a:pPr>
            <a:r>
              <a:rPr lang="ja-JP" altLang="en-US" b="1" dirty="0">
                <a:solidFill>
                  <a:prstClr val="black"/>
                </a:solidFill>
                <a:latin typeface="+mn-lt"/>
                <a:ea typeface="+mn-ea"/>
              </a:rPr>
              <a:t>　　　　　　　　　　　　・コミュニケーションと人間関係</a:t>
            </a:r>
          </a:p>
        </p:txBody>
      </p:sp>
      <p:sp>
        <p:nvSpPr>
          <p:cNvPr id="12" name="テキスト ボックス 11">
            <a:extLst>
              <a:ext uri="{FF2B5EF4-FFF2-40B4-BE49-F238E27FC236}">
                <a16:creationId xmlns:a16="http://schemas.microsoft.com/office/drawing/2014/main" id="{CB0872C8-C7D9-ECF3-2260-4D6BC8A58775}"/>
              </a:ext>
            </a:extLst>
          </p:cNvPr>
          <p:cNvSpPr txBox="1"/>
          <p:nvPr/>
        </p:nvSpPr>
        <p:spPr>
          <a:xfrm>
            <a:off x="2454275" y="5076825"/>
            <a:ext cx="5900738" cy="646113"/>
          </a:xfrm>
          <a:prstGeom prst="rect">
            <a:avLst/>
          </a:prstGeom>
          <a:solidFill>
            <a:schemeClr val="accent5">
              <a:lumMod val="20000"/>
              <a:lumOff val="80000"/>
            </a:schemeClr>
          </a:solidFill>
          <a:ln>
            <a:solidFill>
              <a:schemeClr val="accent1"/>
            </a:solidFill>
          </a:ln>
        </p:spPr>
        <p:txBody>
          <a:bodyPr wrap="none">
            <a:spAutoFit/>
          </a:bodyPr>
          <a:lstStyle/>
          <a:p>
            <a:pPr eaLnBrk="1" fontAlgn="auto" hangingPunct="1">
              <a:spcBef>
                <a:spcPts val="0"/>
              </a:spcBef>
              <a:spcAft>
                <a:spcPts val="0"/>
              </a:spcAft>
              <a:defRPr/>
            </a:pPr>
            <a:r>
              <a:rPr lang="ja-JP" altLang="en-US" b="1" dirty="0">
                <a:solidFill>
                  <a:prstClr val="black"/>
                </a:solidFill>
                <a:latin typeface="+mn-lt"/>
                <a:ea typeface="+mn-ea"/>
              </a:rPr>
              <a:t>事後ストレスチェック　　 　・ストレスの改善具合を確認</a:t>
            </a:r>
            <a:endParaRPr lang="en-US" altLang="ja-JP" b="1" dirty="0">
              <a:solidFill>
                <a:prstClr val="black"/>
              </a:solidFill>
              <a:latin typeface="+mn-lt"/>
              <a:ea typeface="+mn-ea"/>
            </a:endParaRPr>
          </a:p>
          <a:p>
            <a:pPr eaLnBrk="1" fontAlgn="auto" hangingPunct="1">
              <a:spcBef>
                <a:spcPts val="0"/>
              </a:spcBef>
              <a:spcAft>
                <a:spcPts val="0"/>
              </a:spcAft>
              <a:defRPr/>
            </a:pPr>
            <a:r>
              <a:rPr lang="ja-JP" altLang="en-US" b="1" dirty="0">
                <a:solidFill>
                  <a:prstClr val="black"/>
                </a:solidFill>
                <a:latin typeface="+mn-lt"/>
                <a:ea typeface="+mn-ea"/>
              </a:rPr>
              <a:t>　　　　　　　　　　　　　　　　 ・個人のストレス、職場のストレス</a:t>
            </a:r>
          </a:p>
        </p:txBody>
      </p:sp>
      <p:sp>
        <p:nvSpPr>
          <p:cNvPr id="37893" name="テキスト ボックス 12">
            <a:extLst>
              <a:ext uri="{FF2B5EF4-FFF2-40B4-BE49-F238E27FC236}">
                <a16:creationId xmlns:a16="http://schemas.microsoft.com/office/drawing/2014/main" id="{90057EC1-B057-C5BF-40D3-6420F63598F9}"/>
              </a:ext>
            </a:extLst>
          </p:cNvPr>
          <p:cNvSpPr txBox="1">
            <a:spLocks noChangeArrowheads="1"/>
          </p:cNvSpPr>
          <p:nvPr/>
        </p:nvSpPr>
        <p:spPr bwMode="auto">
          <a:xfrm>
            <a:off x="2413000" y="2160588"/>
            <a:ext cx="5848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0000"/>
                </a:solidFill>
                <a:latin typeface="Arial" panose="020B0604020202020204" pitchFamily="34" charset="0"/>
              </a:rPr>
              <a:t>自分の課題に関する目標と行動を意識し、半年間取り組む</a:t>
            </a:r>
          </a:p>
        </p:txBody>
      </p:sp>
      <p:sp>
        <p:nvSpPr>
          <p:cNvPr id="37894" name="テキスト ボックス 14">
            <a:extLst>
              <a:ext uri="{FF2B5EF4-FFF2-40B4-BE49-F238E27FC236}">
                <a16:creationId xmlns:a16="http://schemas.microsoft.com/office/drawing/2014/main" id="{BF41005B-0B79-CD26-0BE5-B57DB5C2E7B2}"/>
              </a:ext>
            </a:extLst>
          </p:cNvPr>
          <p:cNvSpPr txBox="1">
            <a:spLocks noChangeArrowheads="1"/>
          </p:cNvSpPr>
          <p:nvPr/>
        </p:nvSpPr>
        <p:spPr bwMode="auto">
          <a:xfrm>
            <a:off x="2454275" y="5732463"/>
            <a:ext cx="44402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0000"/>
                </a:solidFill>
                <a:latin typeface="Arial" panose="020B0604020202020204" pitchFamily="34" charset="0"/>
              </a:rPr>
              <a:t>総合健康リスクの低下が見られた。</a:t>
            </a:r>
            <a:endParaRPr lang="en-US" altLang="ja-JP" sz="1800" b="1">
              <a:solidFill>
                <a:srgbClr val="FF0000"/>
              </a:solidFill>
              <a:latin typeface="Arial" panose="020B0604020202020204" pitchFamily="34" charset="0"/>
            </a:endParaRPr>
          </a:p>
          <a:p>
            <a:pPr eaLnBrk="1" hangingPunct="1">
              <a:spcBef>
                <a:spcPct val="0"/>
              </a:spcBef>
              <a:buFontTx/>
              <a:buNone/>
            </a:pPr>
            <a:r>
              <a:rPr lang="ja-JP" altLang="en-US" sz="1800" b="1">
                <a:solidFill>
                  <a:srgbClr val="FF0000"/>
                </a:solidFill>
                <a:latin typeface="Arial" panose="020B0604020202020204" pitchFamily="34" charset="0"/>
              </a:rPr>
              <a:t>受験者のストレス度の平均値が低下した。　</a:t>
            </a:r>
            <a:endParaRPr lang="en-US" altLang="ja-JP" sz="1800" b="1">
              <a:solidFill>
                <a:srgbClr val="FF0000"/>
              </a:solidFill>
              <a:latin typeface="Arial" panose="020B0604020202020204" pitchFamily="34" charset="0"/>
            </a:endParaRPr>
          </a:p>
          <a:p>
            <a:pPr eaLnBrk="1" hangingPunct="1">
              <a:spcBef>
                <a:spcPct val="0"/>
              </a:spcBef>
              <a:buFontTx/>
              <a:buNone/>
            </a:pPr>
            <a:endParaRPr lang="en-US" altLang="ja-JP" sz="1800" b="1">
              <a:solidFill>
                <a:srgbClr val="FF0000"/>
              </a:solidFill>
              <a:latin typeface="Arial" panose="020B0604020202020204" pitchFamily="34" charset="0"/>
            </a:endParaRPr>
          </a:p>
        </p:txBody>
      </p:sp>
      <p:sp>
        <p:nvSpPr>
          <p:cNvPr id="17" name="下矢印 16">
            <a:extLst>
              <a:ext uri="{FF2B5EF4-FFF2-40B4-BE49-F238E27FC236}">
                <a16:creationId xmlns:a16="http://schemas.microsoft.com/office/drawing/2014/main" id="{39736C24-75F8-D146-5AF9-9EAA432B2C3F}"/>
              </a:ext>
            </a:extLst>
          </p:cNvPr>
          <p:cNvSpPr/>
          <p:nvPr/>
        </p:nvSpPr>
        <p:spPr>
          <a:xfrm>
            <a:off x="4540250" y="1811338"/>
            <a:ext cx="865188" cy="2905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18" name="下矢印 17">
            <a:extLst>
              <a:ext uri="{FF2B5EF4-FFF2-40B4-BE49-F238E27FC236}">
                <a16:creationId xmlns:a16="http://schemas.microsoft.com/office/drawing/2014/main" id="{1FFD7463-8298-E791-441A-17B7D356D0BC}"/>
              </a:ext>
            </a:extLst>
          </p:cNvPr>
          <p:cNvSpPr/>
          <p:nvPr/>
        </p:nvSpPr>
        <p:spPr>
          <a:xfrm>
            <a:off x="4567238" y="4508500"/>
            <a:ext cx="863600" cy="2905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37897" name="テキスト ボックス 20">
            <a:extLst>
              <a:ext uri="{FF2B5EF4-FFF2-40B4-BE49-F238E27FC236}">
                <a16:creationId xmlns:a16="http://schemas.microsoft.com/office/drawing/2014/main" id="{435E0B9C-65DA-CEFE-2AB0-6FC2E311BC91}"/>
              </a:ext>
            </a:extLst>
          </p:cNvPr>
          <p:cNvSpPr txBox="1">
            <a:spLocks noChangeArrowheads="1"/>
          </p:cNvSpPr>
          <p:nvPr/>
        </p:nvSpPr>
        <p:spPr bwMode="auto">
          <a:xfrm>
            <a:off x="2424113" y="2482850"/>
            <a:ext cx="44624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b="1">
                <a:solidFill>
                  <a:srgbClr val="FF0000"/>
                </a:solidFill>
                <a:latin typeface="Arial" panose="020B0604020202020204" pitchFamily="34" charset="0"/>
              </a:rPr>
              <a:t>（必要に応じて個別カウンセリングを入れる）</a:t>
            </a:r>
          </a:p>
        </p:txBody>
      </p:sp>
      <p:sp>
        <p:nvSpPr>
          <p:cNvPr id="37898" name="テキスト ボックス 15">
            <a:extLst>
              <a:ext uri="{FF2B5EF4-FFF2-40B4-BE49-F238E27FC236}">
                <a16:creationId xmlns:a16="http://schemas.microsoft.com/office/drawing/2014/main" id="{3603C36A-85B8-4D11-5289-1CA675397CDC}"/>
              </a:ext>
            </a:extLst>
          </p:cNvPr>
          <p:cNvSpPr txBox="1">
            <a:spLocks noChangeArrowheads="1"/>
          </p:cNvSpPr>
          <p:nvPr/>
        </p:nvSpPr>
        <p:spPr bwMode="auto">
          <a:xfrm>
            <a:off x="839788" y="95250"/>
            <a:ext cx="9828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b="1" dirty="0">
                <a:latin typeface="Arial" panose="020B0604020202020204" pitchFamily="34" charset="0"/>
              </a:rPr>
              <a:t>　　　　　</a:t>
            </a:r>
            <a:r>
              <a:rPr lang="ja-JP" altLang="en-US" sz="4000" b="1" dirty="0">
                <a:latin typeface="メイリオ" panose="020B0604030504040204" pitchFamily="50" charset="-128"/>
                <a:ea typeface="メイリオ" panose="020B0604030504040204" pitchFamily="50" charset="-128"/>
              </a:rPr>
              <a:t>ストレスに向きあい定期的に学ぶ　</a:t>
            </a:r>
            <a:endParaRPr lang="en-US" altLang="ja-JP" sz="4000" b="1" dirty="0">
              <a:latin typeface="メイリオ" panose="020B0604030504040204" pitchFamily="50" charset="-128"/>
              <a:ea typeface="メイリオ" panose="020B0604030504040204" pitchFamily="50" charset="-128"/>
            </a:endParaRPr>
          </a:p>
        </p:txBody>
      </p:sp>
      <p:sp>
        <p:nvSpPr>
          <p:cNvPr id="37899" name="スライド番号プレースホルダー 1">
            <a:extLst>
              <a:ext uri="{FF2B5EF4-FFF2-40B4-BE49-F238E27FC236}">
                <a16:creationId xmlns:a16="http://schemas.microsoft.com/office/drawing/2014/main" id="{26259775-6ABD-DEF0-E7BC-EDBA82A1CCC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6D20B9FE-EDC1-4991-8D5D-DB5DCECFCC27}" type="slidenum">
              <a:rPr lang="en-US" altLang="ja-JP" sz="2000" smtClean="0">
                <a:solidFill>
                  <a:schemeClr val="bg1"/>
                </a:solidFill>
                <a:latin typeface="Arial" panose="020B0604020202020204" pitchFamily="34" charset="0"/>
              </a:rPr>
              <a:pPr fontAlgn="base">
                <a:spcBef>
                  <a:spcPct val="0"/>
                </a:spcBef>
                <a:spcAft>
                  <a:spcPct val="0"/>
                </a:spcAft>
                <a:buFontTx/>
                <a:buNone/>
              </a:pPr>
              <a:t>20</a:t>
            </a:fld>
            <a:endParaRPr lang="en-US" altLang="ja-JP" sz="2000">
              <a:solidFill>
                <a:schemeClr val="bg1"/>
              </a:solidFill>
              <a:latin typeface="Arial" panose="020B0604020202020204" pitchFamily="34" charset="0"/>
            </a:endParaRPr>
          </a:p>
        </p:txBody>
      </p:sp>
      <p:sp>
        <p:nvSpPr>
          <p:cNvPr id="37900" name="テキスト ボックス 2">
            <a:extLst>
              <a:ext uri="{FF2B5EF4-FFF2-40B4-BE49-F238E27FC236}">
                <a16:creationId xmlns:a16="http://schemas.microsoft.com/office/drawing/2014/main" id="{C8E82AC7-E108-5693-186F-B071348D4DF4}"/>
              </a:ext>
            </a:extLst>
          </p:cNvPr>
          <p:cNvSpPr txBox="1">
            <a:spLocks noChangeArrowheads="1"/>
          </p:cNvSpPr>
          <p:nvPr/>
        </p:nvSpPr>
        <p:spPr bwMode="auto">
          <a:xfrm>
            <a:off x="6894513" y="6394450"/>
            <a:ext cx="38512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a:latin typeface="Arial" panose="020B0604020202020204" pitchFamily="34" charset="0"/>
              </a:rPr>
              <a:t>（</a:t>
            </a:r>
            <a:r>
              <a:rPr lang="en-US" altLang="ja-JP" sz="1400">
                <a:latin typeface="Arial" panose="020B0604020202020204" pitchFamily="34" charset="0"/>
              </a:rPr>
              <a:t>2015</a:t>
            </a:r>
            <a:r>
              <a:rPr lang="ja-JP" altLang="en-US" sz="1400">
                <a:latin typeface="Arial" panose="020B0604020202020204" pitchFamily="34" charset="0"/>
              </a:rPr>
              <a:t>年</a:t>
            </a:r>
            <a:r>
              <a:rPr lang="en-US" altLang="ja-JP" sz="1400">
                <a:latin typeface="Arial" panose="020B0604020202020204" pitchFamily="34" charset="0"/>
              </a:rPr>
              <a:t>9</a:t>
            </a:r>
            <a:r>
              <a:rPr lang="ja-JP" altLang="en-US" sz="1400">
                <a:latin typeface="Arial" panose="020B0604020202020204" pitchFamily="34" charset="0"/>
              </a:rPr>
              <a:t>月～</a:t>
            </a:r>
            <a:r>
              <a:rPr lang="en-US" altLang="ja-JP" sz="1400">
                <a:latin typeface="Arial" panose="020B0604020202020204" pitchFamily="34" charset="0"/>
              </a:rPr>
              <a:t>2016</a:t>
            </a:r>
            <a:r>
              <a:rPr lang="ja-JP" altLang="en-US" sz="1400">
                <a:latin typeface="Arial" panose="020B0604020202020204" pitchFamily="34" charset="0"/>
              </a:rPr>
              <a:t>年４月某事業所取り組み例）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グラフ 6">
            <a:extLst>
              <a:ext uri="{FF2B5EF4-FFF2-40B4-BE49-F238E27FC236}">
                <a16:creationId xmlns:a16="http://schemas.microsoft.com/office/drawing/2014/main" id="{A2B241C2-DCBF-2DF9-CA50-EFE518C75717}"/>
              </a:ext>
            </a:extLst>
          </p:cNvPr>
          <p:cNvGraphicFramePr>
            <a:graphicFrameLocks/>
          </p:cNvGraphicFramePr>
          <p:nvPr/>
        </p:nvGraphicFramePr>
        <p:xfrm>
          <a:off x="1435466" y="1124744"/>
          <a:ext cx="9036496" cy="6192688"/>
        </p:xfrm>
        <a:graphic>
          <a:graphicData uri="http://schemas.openxmlformats.org/drawingml/2006/chart">
            <c:chart xmlns:c="http://schemas.openxmlformats.org/drawingml/2006/chart" xmlns:r="http://schemas.openxmlformats.org/officeDocument/2006/relationships" r:id="rId3"/>
          </a:graphicData>
        </a:graphic>
      </p:graphicFrame>
      <p:sp>
        <p:nvSpPr>
          <p:cNvPr id="38915" name="正方形/長方形 8">
            <a:extLst>
              <a:ext uri="{FF2B5EF4-FFF2-40B4-BE49-F238E27FC236}">
                <a16:creationId xmlns:a16="http://schemas.microsoft.com/office/drawing/2014/main" id="{A67DB0B6-74EA-5442-3A19-824AA722F1F1}"/>
              </a:ext>
            </a:extLst>
          </p:cNvPr>
          <p:cNvSpPr>
            <a:spLocks noChangeArrowheads="1"/>
          </p:cNvSpPr>
          <p:nvPr/>
        </p:nvSpPr>
        <p:spPr bwMode="auto">
          <a:xfrm>
            <a:off x="3679825" y="831850"/>
            <a:ext cx="4930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solidFill>
                  <a:srgbClr val="000000"/>
                </a:solidFill>
                <a:latin typeface="Arial" panose="020B0604020202020204" pitchFamily="34" charset="0"/>
              </a:rPr>
              <a:t> </a:t>
            </a:r>
            <a:r>
              <a:rPr lang="ja-JP" altLang="en-US" sz="2800">
                <a:solidFill>
                  <a:srgbClr val="000000"/>
                </a:solidFill>
                <a:latin typeface="Arial" panose="020B0604020202020204" pitchFamily="34" charset="0"/>
              </a:rPr>
              <a:t>①ストレスの原因に関する項目</a:t>
            </a:r>
          </a:p>
        </p:txBody>
      </p:sp>
      <p:sp>
        <p:nvSpPr>
          <p:cNvPr id="10" name="円/楕円 9">
            <a:extLst>
              <a:ext uri="{FF2B5EF4-FFF2-40B4-BE49-F238E27FC236}">
                <a16:creationId xmlns:a16="http://schemas.microsoft.com/office/drawing/2014/main" id="{C6665116-3E60-D6AE-3FAF-317A538782A7}"/>
              </a:ext>
            </a:extLst>
          </p:cNvPr>
          <p:cNvSpPr/>
          <p:nvPr/>
        </p:nvSpPr>
        <p:spPr>
          <a:xfrm>
            <a:off x="6796088" y="4616450"/>
            <a:ext cx="792162" cy="792163"/>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11" name="線吹き出し 1 (枠付き) 10">
            <a:extLst>
              <a:ext uri="{FF2B5EF4-FFF2-40B4-BE49-F238E27FC236}">
                <a16:creationId xmlns:a16="http://schemas.microsoft.com/office/drawing/2014/main" id="{431EBDC1-8A44-AC89-3373-138E53725486}"/>
              </a:ext>
            </a:extLst>
          </p:cNvPr>
          <p:cNvSpPr/>
          <p:nvPr/>
        </p:nvSpPr>
        <p:spPr>
          <a:xfrm>
            <a:off x="8086725" y="4038600"/>
            <a:ext cx="2232025" cy="577850"/>
          </a:xfrm>
          <a:prstGeom prst="borderCallout1">
            <a:avLst>
              <a:gd name="adj1" fmla="val 67235"/>
              <a:gd name="adj2" fmla="val -999"/>
              <a:gd name="adj3" fmla="val 125113"/>
              <a:gd name="adj4" fmla="val -22613"/>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職場の対人関係のストレス改善</a:t>
            </a:r>
          </a:p>
        </p:txBody>
      </p:sp>
      <p:pic>
        <p:nvPicPr>
          <p:cNvPr id="38918" name="Picture 2">
            <a:extLst>
              <a:ext uri="{FF2B5EF4-FFF2-40B4-BE49-F238E27FC236}">
                <a16:creationId xmlns:a16="http://schemas.microsoft.com/office/drawing/2014/main" id="{8FDCEE67-16ED-6980-B86E-C815CC5554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5925" y="1558925"/>
            <a:ext cx="955675" cy="792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19" name="テキスト ボックス 1">
            <a:extLst>
              <a:ext uri="{FF2B5EF4-FFF2-40B4-BE49-F238E27FC236}">
                <a16:creationId xmlns:a16="http://schemas.microsoft.com/office/drawing/2014/main" id="{88AAFCCD-274B-BFD2-3D58-67CF7F4468F4}"/>
              </a:ext>
            </a:extLst>
          </p:cNvPr>
          <p:cNvSpPr txBox="1">
            <a:spLocks noChangeArrowheads="1"/>
          </p:cNvSpPr>
          <p:nvPr/>
        </p:nvSpPr>
        <p:spPr bwMode="auto">
          <a:xfrm>
            <a:off x="2528888" y="1485900"/>
            <a:ext cx="8778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latin typeface="Arial" panose="020B0604020202020204" pitchFamily="34" charset="0"/>
              </a:rPr>
              <a:t>実施前</a:t>
            </a:r>
            <a:endParaRPr lang="en-US" altLang="ja-JP" sz="1800">
              <a:latin typeface="Arial" panose="020B0604020202020204" pitchFamily="34" charset="0"/>
            </a:endParaRPr>
          </a:p>
          <a:p>
            <a:pPr eaLnBrk="1" hangingPunct="1">
              <a:spcBef>
                <a:spcPct val="0"/>
              </a:spcBef>
              <a:buFontTx/>
              <a:buNone/>
            </a:pPr>
            <a:endParaRPr lang="en-US" altLang="ja-JP" sz="1800">
              <a:latin typeface="Arial" panose="020B0604020202020204" pitchFamily="34" charset="0"/>
            </a:endParaRPr>
          </a:p>
          <a:p>
            <a:pPr eaLnBrk="1" hangingPunct="1">
              <a:spcBef>
                <a:spcPct val="0"/>
              </a:spcBef>
              <a:buFontTx/>
              <a:buNone/>
            </a:pPr>
            <a:r>
              <a:rPr lang="ja-JP" altLang="en-US" sz="1800">
                <a:latin typeface="Arial" panose="020B0604020202020204" pitchFamily="34" charset="0"/>
              </a:rPr>
              <a:t>実施後</a:t>
            </a:r>
          </a:p>
        </p:txBody>
      </p:sp>
      <p:sp>
        <p:nvSpPr>
          <p:cNvPr id="38920" name="テキスト ボックス 12">
            <a:extLst>
              <a:ext uri="{FF2B5EF4-FFF2-40B4-BE49-F238E27FC236}">
                <a16:creationId xmlns:a16="http://schemas.microsoft.com/office/drawing/2014/main" id="{28C3B55B-36CC-1E93-5507-B65A06F9569B}"/>
              </a:ext>
            </a:extLst>
          </p:cNvPr>
          <p:cNvSpPr txBox="1">
            <a:spLocks noChangeArrowheads="1"/>
          </p:cNvSpPr>
          <p:nvPr/>
        </p:nvSpPr>
        <p:spPr bwMode="auto">
          <a:xfrm>
            <a:off x="7489825" y="6269038"/>
            <a:ext cx="28749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solidFill>
                  <a:srgbClr val="000000"/>
                </a:solidFill>
              </a:rPr>
              <a:t>（受講生のストレスプロフィールの平均値）</a:t>
            </a:r>
          </a:p>
        </p:txBody>
      </p:sp>
      <p:sp>
        <p:nvSpPr>
          <p:cNvPr id="38921" name="テキスト ボックス 14">
            <a:extLst>
              <a:ext uri="{FF2B5EF4-FFF2-40B4-BE49-F238E27FC236}">
                <a16:creationId xmlns:a16="http://schemas.microsoft.com/office/drawing/2014/main" id="{91B3AB85-1711-F81A-ADB2-B200FF07966F}"/>
              </a:ext>
            </a:extLst>
          </p:cNvPr>
          <p:cNvSpPr txBox="1">
            <a:spLocks noChangeArrowheads="1"/>
          </p:cNvSpPr>
          <p:nvPr/>
        </p:nvSpPr>
        <p:spPr bwMode="auto">
          <a:xfrm>
            <a:off x="982663" y="87313"/>
            <a:ext cx="10718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b="1">
                <a:latin typeface="メイリオ" panose="020B0604030504040204" pitchFamily="50" charset="-128"/>
                <a:ea typeface="メイリオ" panose="020B0604030504040204" pitchFamily="50" charset="-128"/>
              </a:rPr>
              <a:t>取り組み前後のストレスプロフィールの変化　</a:t>
            </a:r>
            <a:endParaRPr lang="en-US" altLang="ja-JP" sz="4000" b="1">
              <a:latin typeface="メイリオ" panose="020B0604030504040204" pitchFamily="50" charset="-128"/>
              <a:ea typeface="メイリオ" panose="020B0604030504040204" pitchFamily="50" charset="-128"/>
            </a:endParaRPr>
          </a:p>
        </p:txBody>
      </p:sp>
      <p:sp>
        <p:nvSpPr>
          <p:cNvPr id="38922" name="スライド番号プレースホルダー 2">
            <a:extLst>
              <a:ext uri="{FF2B5EF4-FFF2-40B4-BE49-F238E27FC236}">
                <a16:creationId xmlns:a16="http://schemas.microsoft.com/office/drawing/2014/main" id="{E60A395F-0508-B3FE-07C7-F63A7401D1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1FDDFE95-8486-4C75-A9F2-E3F53B6ACA00}" type="slidenum">
              <a:rPr lang="en-US" altLang="ja-JP" sz="2000" smtClean="0">
                <a:solidFill>
                  <a:schemeClr val="bg1"/>
                </a:solidFill>
                <a:latin typeface="Arial" panose="020B0604020202020204" pitchFamily="34" charset="0"/>
              </a:rPr>
              <a:pPr fontAlgn="base">
                <a:spcBef>
                  <a:spcPct val="0"/>
                </a:spcBef>
                <a:spcAft>
                  <a:spcPct val="0"/>
                </a:spcAft>
                <a:buFontTx/>
                <a:buNone/>
              </a:pPr>
              <a:t>21</a:t>
            </a:fld>
            <a:endParaRPr lang="en-US" altLang="ja-JP" sz="2000">
              <a:solidFill>
                <a:schemeClr val="bg1"/>
              </a:solidFill>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78EB3392-7A86-9D46-43C8-E4BBA5B664D4}"/>
              </a:ext>
            </a:extLst>
          </p:cNvPr>
          <p:cNvGraphicFramePr>
            <a:graphicFrameLocks/>
          </p:cNvGraphicFramePr>
          <p:nvPr/>
        </p:nvGraphicFramePr>
        <p:xfrm>
          <a:off x="2256587" y="1581308"/>
          <a:ext cx="8771453" cy="5276692"/>
        </p:xfrm>
        <a:graphic>
          <a:graphicData uri="http://schemas.openxmlformats.org/drawingml/2006/chart">
            <c:chart xmlns:c="http://schemas.openxmlformats.org/drawingml/2006/chart" xmlns:r="http://schemas.openxmlformats.org/officeDocument/2006/relationships" r:id="rId3"/>
          </a:graphicData>
        </a:graphic>
      </p:graphicFrame>
      <p:sp>
        <p:nvSpPr>
          <p:cNvPr id="39939" name="正方形/長方形 2">
            <a:extLst>
              <a:ext uri="{FF2B5EF4-FFF2-40B4-BE49-F238E27FC236}">
                <a16:creationId xmlns:a16="http://schemas.microsoft.com/office/drawing/2014/main" id="{B6556110-F6D8-F840-690A-A79A95C1BB33}"/>
              </a:ext>
            </a:extLst>
          </p:cNvPr>
          <p:cNvSpPr>
            <a:spLocks noChangeArrowheads="1"/>
          </p:cNvSpPr>
          <p:nvPr/>
        </p:nvSpPr>
        <p:spPr bwMode="auto">
          <a:xfrm>
            <a:off x="2921000" y="863600"/>
            <a:ext cx="6551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a:solidFill>
                  <a:srgbClr val="000000"/>
                </a:solidFill>
                <a:latin typeface="Arial" panose="020B0604020202020204" pitchFamily="34" charset="0"/>
              </a:rPr>
              <a:t>②ストレスによる心身の反応に関する項目</a:t>
            </a:r>
          </a:p>
        </p:txBody>
      </p:sp>
      <p:sp>
        <p:nvSpPr>
          <p:cNvPr id="4" name="円/楕円 3">
            <a:extLst>
              <a:ext uri="{FF2B5EF4-FFF2-40B4-BE49-F238E27FC236}">
                <a16:creationId xmlns:a16="http://schemas.microsoft.com/office/drawing/2014/main" id="{639F8565-80D1-76FA-0D50-0875B79B7E6E}"/>
              </a:ext>
            </a:extLst>
          </p:cNvPr>
          <p:cNvSpPr/>
          <p:nvPr/>
        </p:nvSpPr>
        <p:spPr>
          <a:xfrm>
            <a:off x="4384675" y="4475163"/>
            <a:ext cx="790575" cy="79216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5" name="円/楕円 4">
            <a:extLst>
              <a:ext uri="{FF2B5EF4-FFF2-40B4-BE49-F238E27FC236}">
                <a16:creationId xmlns:a16="http://schemas.microsoft.com/office/drawing/2014/main" id="{E4E22EE1-EE9A-A79D-E257-30ECB7F5B806}"/>
              </a:ext>
            </a:extLst>
          </p:cNvPr>
          <p:cNvSpPr/>
          <p:nvPr/>
        </p:nvSpPr>
        <p:spPr>
          <a:xfrm>
            <a:off x="5668963" y="4926013"/>
            <a:ext cx="792162" cy="79216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6" name="円/楕円 5">
            <a:extLst>
              <a:ext uri="{FF2B5EF4-FFF2-40B4-BE49-F238E27FC236}">
                <a16:creationId xmlns:a16="http://schemas.microsoft.com/office/drawing/2014/main" id="{3BF8744E-2EE4-6F11-1453-7BBC86ECF277}"/>
              </a:ext>
            </a:extLst>
          </p:cNvPr>
          <p:cNvSpPr/>
          <p:nvPr/>
        </p:nvSpPr>
        <p:spPr>
          <a:xfrm>
            <a:off x="6659563" y="4378325"/>
            <a:ext cx="792162" cy="792163"/>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7" name="円/楕円 6">
            <a:extLst>
              <a:ext uri="{FF2B5EF4-FFF2-40B4-BE49-F238E27FC236}">
                <a16:creationId xmlns:a16="http://schemas.microsoft.com/office/drawing/2014/main" id="{E7F7914C-48CB-083F-0925-8DA8E171A815}"/>
              </a:ext>
            </a:extLst>
          </p:cNvPr>
          <p:cNvSpPr/>
          <p:nvPr/>
        </p:nvSpPr>
        <p:spPr>
          <a:xfrm>
            <a:off x="5668963" y="2347913"/>
            <a:ext cx="792162" cy="79216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prstClr val="white"/>
              </a:solidFill>
            </a:endParaRPr>
          </a:p>
        </p:txBody>
      </p:sp>
      <p:sp>
        <p:nvSpPr>
          <p:cNvPr id="8" name="線吹き出し 1 (枠付き) 7">
            <a:extLst>
              <a:ext uri="{FF2B5EF4-FFF2-40B4-BE49-F238E27FC236}">
                <a16:creationId xmlns:a16="http://schemas.microsoft.com/office/drawing/2014/main" id="{4746E0A9-DE32-12D3-E4E3-7624ABEC3E65}"/>
              </a:ext>
            </a:extLst>
          </p:cNvPr>
          <p:cNvSpPr/>
          <p:nvPr/>
        </p:nvSpPr>
        <p:spPr>
          <a:xfrm>
            <a:off x="2255838" y="3957638"/>
            <a:ext cx="1693862" cy="438150"/>
          </a:xfrm>
          <a:prstGeom prst="borderCallout1">
            <a:avLst>
              <a:gd name="adj1" fmla="val 60385"/>
              <a:gd name="adj2" fmla="val 105207"/>
              <a:gd name="adj3" fmla="val 143682"/>
              <a:gd name="adj4" fmla="val 128102"/>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抑うつ感改善</a:t>
            </a:r>
          </a:p>
        </p:txBody>
      </p:sp>
      <p:sp>
        <p:nvSpPr>
          <p:cNvPr id="9" name="線吹き出し 1 (枠付き) 8">
            <a:extLst>
              <a:ext uri="{FF2B5EF4-FFF2-40B4-BE49-F238E27FC236}">
                <a16:creationId xmlns:a16="http://schemas.microsoft.com/office/drawing/2014/main" id="{12F87B7A-4893-C7DD-CF72-D00D8AE825D5}"/>
              </a:ext>
            </a:extLst>
          </p:cNvPr>
          <p:cNvSpPr/>
          <p:nvPr/>
        </p:nvSpPr>
        <p:spPr>
          <a:xfrm>
            <a:off x="3759200" y="1790700"/>
            <a:ext cx="1365250" cy="436563"/>
          </a:xfrm>
          <a:prstGeom prst="borderCallout1">
            <a:avLst>
              <a:gd name="adj1" fmla="val 60385"/>
              <a:gd name="adj2" fmla="val 105207"/>
              <a:gd name="adj3" fmla="val 136832"/>
              <a:gd name="adj4" fmla="val 12983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活気改善</a:t>
            </a:r>
          </a:p>
        </p:txBody>
      </p:sp>
      <p:sp>
        <p:nvSpPr>
          <p:cNvPr id="10" name="線吹き出し 1 (枠付き) 9">
            <a:extLst>
              <a:ext uri="{FF2B5EF4-FFF2-40B4-BE49-F238E27FC236}">
                <a16:creationId xmlns:a16="http://schemas.microsoft.com/office/drawing/2014/main" id="{1DBB2D4E-1067-AD86-38E4-6ECBEB9935A1}"/>
              </a:ext>
            </a:extLst>
          </p:cNvPr>
          <p:cNvSpPr/>
          <p:nvPr/>
        </p:nvSpPr>
        <p:spPr>
          <a:xfrm>
            <a:off x="7716838" y="3717925"/>
            <a:ext cx="1584325" cy="438150"/>
          </a:xfrm>
          <a:prstGeom prst="borderCallout1">
            <a:avLst>
              <a:gd name="adj1" fmla="val 67235"/>
              <a:gd name="adj2" fmla="val -999"/>
              <a:gd name="adj3" fmla="val 147107"/>
              <a:gd name="adj4" fmla="val -18816"/>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疲労感改善</a:t>
            </a:r>
          </a:p>
        </p:txBody>
      </p:sp>
      <p:sp>
        <p:nvSpPr>
          <p:cNvPr id="11" name="線吹き出し 1 (枠付き) 10">
            <a:extLst>
              <a:ext uri="{FF2B5EF4-FFF2-40B4-BE49-F238E27FC236}">
                <a16:creationId xmlns:a16="http://schemas.microsoft.com/office/drawing/2014/main" id="{23109A1F-7A22-6AC4-AFAB-E944D69018E7}"/>
              </a:ext>
            </a:extLst>
          </p:cNvPr>
          <p:cNvSpPr/>
          <p:nvPr/>
        </p:nvSpPr>
        <p:spPr>
          <a:xfrm>
            <a:off x="6754813" y="5784850"/>
            <a:ext cx="1584325" cy="438150"/>
          </a:xfrm>
          <a:prstGeom prst="borderCallout1">
            <a:avLst>
              <a:gd name="adj1" fmla="val 50110"/>
              <a:gd name="adj2" fmla="val -1945"/>
              <a:gd name="adj3" fmla="val -38341"/>
              <a:gd name="adj4" fmla="val -2544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不安感改善</a:t>
            </a:r>
          </a:p>
        </p:txBody>
      </p:sp>
      <p:sp>
        <p:nvSpPr>
          <p:cNvPr id="39948" name="テキスト ボックス 18">
            <a:extLst>
              <a:ext uri="{FF2B5EF4-FFF2-40B4-BE49-F238E27FC236}">
                <a16:creationId xmlns:a16="http://schemas.microsoft.com/office/drawing/2014/main" id="{C822B0DD-845D-F3E1-040F-1AB0497DCBFA}"/>
              </a:ext>
            </a:extLst>
          </p:cNvPr>
          <p:cNvSpPr txBox="1">
            <a:spLocks noChangeArrowheads="1"/>
          </p:cNvSpPr>
          <p:nvPr/>
        </p:nvSpPr>
        <p:spPr bwMode="auto">
          <a:xfrm>
            <a:off x="7451725" y="6315075"/>
            <a:ext cx="28749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solidFill>
                  <a:srgbClr val="000000"/>
                </a:solidFill>
              </a:rPr>
              <a:t>（受講生のストレスプロフィールの平均値）</a:t>
            </a:r>
          </a:p>
        </p:txBody>
      </p:sp>
      <p:sp>
        <p:nvSpPr>
          <p:cNvPr id="39949" name="スライド番号プレースホルダー 11">
            <a:extLst>
              <a:ext uri="{FF2B5EF4-FFF2-40B4-BE49-F238E27FC236}">
                <a16:creationId xmlns:a16="http://schemas.microsoft.com/office/drawing/2014/main" id="{ACB06438-7333-621A-B196-FB60FB044A8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11D5E0E9-E1E7-425A-AC4C-C4DB958B7E2E}" type="slidenum">
              <a:rPr lang="en-US" altLang="ja-JP" sz="2000" smtClean="0">
                <a:solidFill>
                  <a:schemeClr val="bg1"/>
                </a:solidFill>
                <a:latin typeface="Arial" panose="020B0604020202020204" pitchFamily="34" charset="0"/>
              </a:rPr>
              <a:pPr fontAlgn="base">
                <a:spcBef>
                  <a:spcPct val="0"/>
                </a:spcBef>
                <a:spcAft>
                  <a:spcPct val="0"/>
                </a:spcAft>
                <a:buFontTx/>
                <a:buNone/>
              </a:pPr>
              <a:t>22</a:t>
            </a:fld>
            <a:endParaRPr lang="en-US" altLang="ja-JP" sz="2000">
              <a:solidFill>
                <a:schemeClr val="bg1"/>
              </a:solidFill>
              <a:latin typeface="Arial" panose="020B0604020202020204" pitchFamily="34" charset="0"/>
            </a:endParaRPr>
          </a:p>
        </p:txBody>
      </p:sp>
      <p:sp>
        <p:nvSpPr>
          <p:cNvPr id="39950" name="テキスト ボックス 14">
            <a:extLst>
              <a:ext uri="{FF2B5EF4-FFF2-40B4-BE49-F238E27FC236}">
                <a16:creationId xmlns:a16="http://schemas.microsoft.com/office/drawing/2014/main" id="{55EAFA21-C328-2F68-2C36-2912E8BF3B40}"/>
              </a:ext>
            </a:extLst>
          </p:cNvPr>
          <p:cNvSpPr txBox="1">
            <a:spLocks noChangeArrowheads="1"/>
          </p:cNvSpPr>
          <p:nvPr/>
        </p:nvSpPr>
        <p:spPr bwMode="auto">
          <a:xfrm>
            <a:off x="982663" y="87313"/>
            <a:ext cx="10718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b="1">
                <a:latin typeface="メイリオ" panose="020B0604030504040204" pitchFamily="50" charset="-128"/>
                <a:ea typeface="メイリオ" panose="020B0604030504040204" pitchFamily="50" charset="-128"/>
              </a:rPr>
              <a:t>取り組み前後のストレスプロフィールの変化　</a:t>
            </a:r>
            <a:endParaRPr lang="en-US" altLang="ja-JP" sz="4000" b="1">
              <a:latin typeface="メイリオ" panose="020B0604030504040204" pitchFamily="50" charset="-128"/>
              <a:ea typeface="メイリオ" panose="020B0604030504040204" pitchFamily="50"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78E936AC-3176-8307-8D51-E07761011925}"/>
              </a:ext>
            </a:extLst>
          </p:cNvPr>
          <p:cNvGraphicFramePr>
            <a:graphicFrameLocks/>
          </p:cNvGraphicFramePr>
          <p:nvPr>
            <p:extLst>
              <p:ext uri="{D42A27DB-BD31-4B8C-83A1-F6EECF244321}">
                <p14:modId xmlns:p14="http://schemas.microsoft.com/office/powerpoint/2010/main" val="2972029209"/>
              </p:ext>
            </p:extLst>
          </p:nvPr>
        </p:nvGraphicFramePr>
        <p:xfrm>
          <a:off x="1869821" y="1280608"/>
          <a:ext cx="9073008" cy="5270307"/>
        </p:xfrm>
        <a:graphic>
          <a:graphicData uri="http://schemas.openxmlformats.org/drawingml/2006/chart">
            <c:chart xmlns:c="http://schemas.openxmlformats.org/drawingml/2006/chart" xmlns:r="http://schemas.openxmlformats.org/officeDocument/2006/relationships" r:id="rId3"/>
          </a:graphicData>
        </a:graphic>
      </p:graphicFrame>
      <p:sp>
        <p:nvSpPr>
          <p:cNvPr id="40963" name="正方形/長方形 2">
            <a:extLst>
              <a:ext uri="{FF2B5EF4-FFF2-40B4-BE49-F238E27FC236}">
                <a16:creationId xmlns:a16="http://schemas.microsoft.com/office/drawing/2014/main" id="{E49C54D5-9715-99F1-D1A5-2C0358A365F6}"/>
              </a:ext>
            </a:extLst>
          </p:cNvPr>
          <p:cNvSpPr>
            <a:spLocks noChangeArrowheads="1"/>
          </p:cNvSpPr>
          <p:nvPr/>
        </p:nvSpPr>
        <p:spPr bwMode="auto">
          <a:xfrm>
            <a:off x="2495550" y="796925"/>
            <a:ext cx="7350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a:latin typeface="Arial" panose="020B0604020202020204" pitchFamily="34" charset="0"/>
              </a:rPr>
              <a:t>③職場における支援の状況に関する項目</a:t>
            </a:r>
          </a:p>
        </p:txBody>
      </p:sp>
      <p:sp>
        <p:nvSpPr>
          <p:cNvPr id="4" name="円/楕円 3">
            <a:extLst>
              <a:ext uri="{FF2B5EF4-FFF2-40B4-BE49-F238E27FC236}">
                <a16:creationId xmlns:a16="http://schemas.microsoft.com/office/drawing/2014/main" id="{AD615799-3BE3-3283-1DC8-C998837E8B34}"/>
              </a:ext>
            </a:extLst>
          </p:cNvPr>
          <p:cNvSpPr/>
          <p:nvPr/>
        </p:nvSpPr>
        <p:spPr>
          <a:xfrm>
            <a:off x="6959600" y="3424238"/>
            <a:ext cx="792163" cy="79216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5" name="円/楕円 4">
            <a:extLst>
              <a:ext uri="{FF2B5EF4-FFF2-40B4-BE49-F238E27FC236}">
                <a16:creationId xmlns:a16="http://schemas.microsoft.com/office/drawing/2014/main" id="{6E82141F-F8DC-84F1-B699-636AC4864C66}"/>
              </a:ext>
            </a:extLst>
          </p:cNvPr>
          <p:cNvSpPr/>
          <p:nvPr/>
        </p:nvSpPr>
        <p:spPr>
          <a:xfrm>
            <a:off x="4151313" y="3519488"/>
            <a:ext cx="792162" cy="79216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7" name="線吹き出し 1 (枠付き) 6">
            <a:extLst>
              <a:ext uri="{FF2B5EF4-FFF2-40B4-BE49-F238E27FC236}">
                <a16:creationId xmlns:a16="http://schemas.microsoft.com/office/drawing/2014/main" id="{2BA5D43C-0991-BAF1-5B4C-4C1E2CBBFF4A}"/>
              </a:ext>
            </a:extLst>
          </p:cNvPr>
          <p:cNvSpPr/>
          <p:nvPr/>
        </p:nvSpPr>
        <p:spPr>
          <a:xfrm>
            <a:off x="2063750" y="2840038"/>
            <a:ext cx="1692275" cy="576262"/>
          </a:xfrm>
          <a:prstGeom prst="borderCallout1">
            <a:avLst>
              <a:gd name="adj1" fmla="val 60385"/>
              <a:gd name="adj2" fmla="val 109632"/>
              <a:gd name="adj3" fmla="val 122802"/>
              <a:gd name="adj4" fmla="val 133058"/>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仕事や生活の満足度改善</a:t>
            </a:r>
          </a:p>
        </p:txBody>
      </p:sp>
      <p:sp>
        <p:nvSpPr>
          <p:cNvPr id="8" name="線吹き出し 1 (枠付き) 7">
            <a:extLst>
              <a:ext uri="{FF2B5EF4-FFF2-40B4-BE49-F238E27FC236}">
                <a16:creationId xmlns:a16="http://schemas.microsoft.com/office/drawing/2014/main" id="{0B45361A-FEBF-16A7-DD9C-54D11F67DCBF}"/>
              </a:ext>
            </a:extLst>
          </p:cNvPr>
          <p:cNvSpPr/>
          <p:nvPr/>
        </p:nvSpPr>
        <p:spPr>
          <a:xfrm>
            <a:off x="8042275" y="2640013"/>
            <a:ext cx="1693863" cy="576262"/>
          </a:xfrm>
          <a:prstGeom prst="borderCallout1">
            <a:avLst>
              <a:gd name="adj1" fmla="val 73395"/>
              <a:gd name="adj2" fmla="val -6309"/>
              <a:gd name="adj3" fmla="val 153267"/>
              <a:gd name="adj4" fmla="val -25896"/>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同僚からの　　サポート改善</a:t>
            </a:r>
          </a:p>
        </p:txBody>
      </p:sp>
      <p:sp>
        <p:nvSpPr>
          <p:cNvPr id="40968" name="スライド番号プレースホルダー 9">
            <a:extLst>
              <a:ext uri="{FF2B5EF4-FFF2-40B4-BE49-F238E27FC236}">
                <a16:creationId xmlns:a16="http://schemas.microsoft.com/office/drawing/2014/main" id="{759FD854-DDEA-E433-12B8-EF2A1D9819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1462BCFB-2CC8-4EC5-AFAA-2A6FFC74CEA5}" type="slidenum">
              <a:rPr lang="ja-JP" altLang="en-US" sz="2000" smtClean="0">
                <a:solidFill>
                  <a:schemeClr val="bg1"/>
                </a:solidFill>
                <a:latin typeface="Arial" panose="020B0604020202020204" pitchFamily="34" charset="0"/>
              </a:rPr>
              <a:pPr fontAlgn="base">
                <a:spcBef>
                  <a:spcPct val="0"/>
                </a:spcBef>
                <a:spcAft>
                  <a:spcPct val="0"/>
                </a:spcAft>
                <a:buFontTx/>
                <a:buNone/>
              </a:pPr>
              <a:t>23</a:t>
            </a:fld>
            <a:endParaRPr lang="ja-JP" altLang="en-US" sz="2000">
              <a:solidFill>
                <a:schemeClr val="bg1"/>
              </a:solidFill>
              <a:latin typeface="Arial" panose="020B0604020202020204" pitchFamily="34" charset="0"/>
            </a:endParaRPr>
          </a:p>
        </p:txBody>
      </p:sp>
      <p:sp>
        <p:nvSpPr>
          <p:cNvPr id="40969" name="テキスト ボックス 18">
            <a:extLst>
              <a:ext uri="{FF2B5EF4-FFF2-40B4-BE49-F238E27FC236}">
                <a16:creationId xmlns:a16="http://schemas.microsoft.com/office/drawing/2014/main" id="{1268ED4A-1D6C-A26E-3AA6-DA5E03D6AABE}"/>
              </a:ext>
            </a:extLst>
          </p:cNvPr>
          <p:cNvSpPr txBox="1">
            <a:spLocks noChangeArrowheads="1"/>
          </p:cNvSpPr>
          <p:nvPr/>
        </p:nvSpPr>
        <p:spPr bwMode="auto">
          <a:xfrm>
            <a:off x="7451725" y="6315075"/>
            <a:ext cx="28749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200">
                <a:solidFill>
                  <a:srgbClr val="000000"/>
                </a:solidFill>
              </a:rPr>
              <a:t>（受講生のストレスプロフィールの平均値）</a:t>
            </a:r>
          </a:p>
        </p:txBody>
      </p:sp>
      <p:sp>
        <p:nvSpPr>
          <p:cNvPr id="40970" name="テキスト ボックス 9">
            <a:extLst>
              <a:ext uri="{FF2B5EF4-FFF2-40B4-BE49-F238E27FC236}">
                <a16:creationId xmlns:a16="http://schemas.microsoft.com/office/drawing/2014/main" id="{407230EF-6275-8984-0BDC-9E291A352650}"/>
              </a:ext>
            </a:extLst>
          </p:cNvPr>
          <p:cNvSpPr txBox="1">
            <a:spLocks noChangeArrowheads="1"/>
          </p:cNvSpPr>
          <p:nvPr/>
        </p:nvSpPr>
        <p:spPr bwMode="auto">
          <a:xfrm>
            <a:off x="982663" y="87313"/>
            <a:ext cx="10718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b="1">
                <a:latin typeface="メイリオ" panose="020B0604030504040204" pitchFamily="50" charset="-128"/>
                <a:ea typeface="メイリオ" panose="020B0604030504040204" pitchFamily="50" charset="-128"/>
              </a:rPr>
              <a:t>取り組み前後のストレスプロフィールの変化　</a:t>
            </a:r>
            <a:endParaRPr lang="en-US" altLang="ja-JP" sz="4000" b="1">
              <a:latin typeface="メイリオ" panose="020B0604030504040204" pitchFamily="50" charset="-128"/>
              <a:ea typeface="メイリオ" panose="020B0604030504040204" pitchFamily="50"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580C8453-3600-507B-41F7-E93FF3ADA906}"/>
              </a:ext>
            </a:extLst>
          </p:cNvPr>
          <p:cNvGraphicFramePr>
            <a:graphicFrameLocks noChangeAspect="1"/>
          </p:cNvGraphicFramePr>
          <p:nvPr/>
        </p:nvGraphicFramePr>
        <p:xfrm>
          <a:off x="1381894" y="263393"/>
          <a:ext cx="4714106" cy="51691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グラフ 2">
            <a:extLst>
              <a:ext uri="{FF2B5EF4-FFF2-40B4-BE49-F238E27FC236}">
                <a16:creationId xmlns:a16="http://schemas.microsoft.com/office/drawing/2014/main" id="{D564F814-06F2-F1F5-435B-F8DB373BD51A}"/>
              </a:ext>
            </a:extLst>
          </p:cNvPr>
          <p:cNvGraphicFramePr>
            <a:graphicFrameLocks noChangeAspect="1"/>
          </p:cNvGraphicFramePr>
          <p:nvPr/>
        </p:nvGraphicFramePr>
        <p:xfrm>
          <a:off x="5788031" y="459656"/>
          <a:ext cx="4932040" cy="49320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表 7">
            <a:extLst>
              <a:ext uri="{FF2B5EF4-FFF2-40B4-BE49-F238E27FC236}">
                <a16:creationId xmlns:a16="http://schemas.microsoft.com/office/drawing/2014/main" id="{42509A6C-4F8C-D8CE-72D6-44561A767525}"/>
              </a:ext>
            </a:extLst>
          </p:cNvPr>
          <p:cNvGraphicFramePr>
            <a:graphicFrameLocks noGrp="1"/>
          </p:cNvGraphicFramePr>
          <p:nvPr/>
        </p:nvGraphicFramePr>
        <p:xfrm>
          <a:off x="2640013" y="4941888"/>
          <a:ext cx="7056439" cy="1703388"/>
        </p:xfrm>
        <a:graphic>
          <a:graphicData uri="http://schemas.openxmlformats.org/drawingml/2006/table">
            <a:tbl>
              <a:tblPr/>
              <a:tblGrid>
                <a:gridCol w="969587">
                  <a:extLst>
                    <a:ext uri="{9D8B030D-6E8A-4147-A177-3AD203B41FA5}">
                      <a16:colId xmlns:a16="http://schemas.microsoft.com/office/drawing/2014/main" val="20000"/>
                    </a:ext>
                  </a:extLst>
                </a:gridCol>
                <a:gridCol w="969587">
                  <a:extLst>
                    <a:ext uri="{9D8B030D-6E8A-4147-A177-3AD203B41FA5}">
                      <a16:colId xmlns:a16="http://schemas.microsoft.com/office/drawing/2014/main" val="20001"/>
                    </a:ext>
                  </a:extLst>
                </a:gridCol>
                <a:gridCol w="969587">
                  <a:extLst>
                    <a:ext uri="{9D8B030D-6E8A-4147-A177-3AD203B41FA5}">
                      <a16:colId xmlns:a16="http://schemas.microsoft.com/office/drawing/2014/main" val="20002"/>
                    </a:ext>
                  </a:extLst>
                </a:gridCol>
                <a:gridCol w="969587">
                  <a:extLst>
                    <a:ext uri="{9D8B030D-6E8A-4147-A177-3AD203B41FA5}">
                      <a16:colId xmlns:a16="http://schemas.microsoft.com/office/drawing/2014/main" val="20003"/>
                    </a:ext>
                  </a:extLst>
                </a:gridCol>
                <a:gridCol w="1238917">
                  <a:extLst>
                    <a:ext uri="{9D8B030D-6E8A-4147-A177-3AD203B41FA5}">
                      <a16:colId xmlns:a16="http://schemas.microsoft.com/office/drawing/2014/main" val="20004"/>
                    </a:ext>
                  </a:extLst>
                </a:gridCol>
                <a:gridCol w="969587">
                  <a:extLst>
                    <a:ext uri="{9D8B030D-6E8A-4147-A177-3AD203B41FA5}">
                      <a16:colId xmlns:a16="http://schemas.microsoft.com/office/drawing/2014/main" val="20005"/>
                    </a:ext>
                  </a:extLst>
                </a:gridCol>
                <a:gridCol w="969587">
                  <a:extLst>
                    <a:ext uri="{9D8B030D-6E8A-4147-A177-3AD203B41FA5}">
                      <a16:colId xmlns:a16="http://schemas.microsoft.com/office/drawing/2014/main" val="20006"/>
                    </a:ext>
                  </a:extLst>
                </a:gridCol>
              </a:tblGrid>
              <a:tr h="283898">
                <a:tc>
                  <a:txBody>
                    <a:bodyPr/>
                    <a:lstStyle/>
                    <a:p>
                      <a:pPr algn="l" fontAlgn="b"/>
                      <a:r>
                        <a:rPr lang="ja-JP" altLang="en-US" sz="1800" b="1" i="0" u="none" strike="noStrike" dirty="0">
                          <a:effectLst/>
                          <a:latin typeface="ＭＳ Ｐゴシック"/>
                        </a:rPr>
                        <a:t>職場名</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gridSpan="3">
                  <a:txBody>
                    <a:bodyPr/>
                    <a:lstStyle/>
                    <a:p>
                      <a:pPr algn="ctr" fontAlgn="b"/>
                      <a:r>
                        <a:rPr lang="ja-JP" altLang="en-US" sz="1800" b="1" i="0" u="none" strike="noStrike" dirty="0">
                          <a:effectLst/>
                          <a:latin typeface="ＭＳ Ｐゴシック"/>
                        </a:rPr>
                        <a:t>　○○株式会社</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ja-JP" altLang="en-US" sz="1400" b="0" i="0" u="none" strike="noStrike" dirty="0">
                        <a:effectLst/>
                        <a:latin typeface="ＭＳ Ｐゴシック"/>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ja-JP" altLang="en-US" sz="1100" b="0" i="0" u="none" strike="noStrike" dirty="0">
                        <a:effectLst/>
                        <a:latin typeface="ＭＳ Ｐゴシック"/>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ja-JP" altLang="en-US" sz="1800" b="1" i="0" u="none" strike="noStrike">
                          <a:effectLst/>
                          <a:latin typeface="ＭＳ Ｐゴシック"/>
                        </a:rPr>
                        <a:t>人数</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ctr" fontAlgn="b"/>
                      <a:r>
                        <a:rPr lang="ja-JP" altLang="en-US" sz="1800" b="1" i="0" u="none" strike="noStrike" dirty="0">
                          <a:effectLst/>
                          <a:latin typeface="ＭＳ Ｐゴシック"/>
                        </a:rPr>
                        <a:t>２５</a:t>
                      </a:r>
                      <a:endParaRPr lang="en-US" altLang="ja-JP" sz="1800" b="1" i="0" u="none" strike="noStrike" dirty="0">
                        <a:effectLst/>
                        <a:latin typeface="ＭＳ Ｐゴシック"/>
                      </a:endParaRP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ja-JP" altLang="en-US" sz="1800" b="1" i="0" u="none" strike="noStrike">
                          <a:effectLst/>
                          <a:latin typeface="ＭＳ Ｐゴシック"/>
                        </a:rPr>
                        <a:t>名</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10000"/>
                  </a:ext>
                </a:extLst>
              </a:tr>
              <a:tr h="283898">
                <a:tc>
                  <a:txBody>
                    <a:bodyPr/>
                    <a:lstStyle/>
                    <a:p>
                      <a:pPr algn="l" fontAlgn="b"/>
                      <a:r>
                        <a:rPr lang="ja-JP" altLang="en-US" sz="1800" b="1" i="0" u="none" strike="noStrike" dirty="0">
                          <a:effectLst/>
                          <a:latin typeface="ＭＳ Ｐゴシック"/>
                        </a:rPr>
                        <a:t>尺度</a:t>
                      </a:r>
                    </a:p>
                  </a:txBody>
                  <a:tcPr marL="9525" marR="9525" marT="952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gridSpan="2">
                  <a:txBody>
                    <a:bodyPr/>
                    <a:lstStyle/>
                    <a:p>
                      <a:pPr algn="l" fontAlgn="b"/>
                      <a:r>
                        <a:rPr lang="ja-JP" altLang="en-US" sz="1800" b="1" i="0" u="none" strike="noStrike" dirty="0">
                          <a:effectLst/>
                          <a:latin typeface="ＭＳ Ｐゴシック"/>
                        </a:rPr>
                        <a:t>       平均点数</a:t>
                      </a:r>
                    </a:p>
                  </a:txBody>
                  <a:tcPr marL="9525" marR="9525" marT="95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kumimoji="1" lang="ja-JP" altLang="en-US"/>
                    </a:p>
                  </a:txBody>
                  <a:tcPr/>
                </a:tc>
                <a:tc gridSpan="4">
                  <a:txBody>
                    <a:bodyPr/>
                    <a:lstStyle/>
                    <a:p>
                      <a:pPr algn="l" fontAlgn="b"/>
                      <a:r>
                        <a:rPr lang="ja-JP" altLang="en-US" sz="1800" b="1" i="0" u="none" strike="noStrike">
                          <a:effectLst/>
                          <a:latin typeface="ＭＳ Ｐゴシック"/>
                        </a:rPr>
                        <a:t>健康リスク</a:t>
                      </a:r>
                      <a:r>
                        <a:rPr lang="en-US" altLang="ja-JP" sz="1800" b="1" i="0" u="none" strike="noStrike">
                          <a:effectLst/>
                          <a:latin typeface="ＭＳ Ｐゴシック"/>
                        </a:rPr>
                        <a:t>(</a:t>
                      </a:r>
                      <a:r>
                        <a:rPr lang="ja-JP" altLang="en-US" sz="1800" b="1" i="0" u="none" strike="noStrike">
                          <a:effectLst/>
                          <a:latin typeface="ＭＳ Ｐゴシック"/>
                        </a:rPr>
                        <a:t>全国平均</a:t>
                      </a:r>
                      <a:r>
                        <a:rPr lang="en-US" altLang="ja-JP" sz="1800" b="1" i="0" u="none" strike="noStrike">
                          <a:effectLst/>
                          <a:latin typeface="ＭＳ Ｐゴシック"/>
                        </a:rPr>
                        <a:t>=100</a:t>
                      </a:r>
                      <a:r>
                        <a:rPr lang="ja-JP" altLang="en-US" sz="1800" b="1" i="0" u="none" strike="noStrike">
                          <a:effectLst/>
                          <a:latin typeface="ＭＳ Ｐゴシック"/>
                        </a:rPr>
                        <a:t>とした場合</a:t>
                      </a:r>
                      <a:r>
                        <a:rPr lang="en-US" altLang="ja-JP" sz="1800" b="1" i="0" u="none" strike="noStrike">
                          <a:effectLst/>
                          <a:latin typeface="ＭＳ Ｐゴシック"/>
                        </a:rPr>
                        <a:t>)</a:t>
                      </a:r>
                      <a:endParaRPr lang="ja-JP" altLang="en-US" sz="1800" b="1" i="0" u="none" strike="noStrike">
                        <a:effectLst/>
                        <a:latin typeface="ＭＳ Ｐゴシック"/>
                      </a:endParaRP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283898">
                <a:tc gridSpan="2">
                  <a:txBody>
                    <a:bodyPr/>
                    <a:lstStyle/>
                    <a:p>
                      <a:pPr algn="l" fontAlgn="b"/>
                      <a:r>
                        <a:rPr lang="ja-JP" altLang="en-US" sz="1800" b="1" i="0" u="none" strike="noStrike" dirty="0">
                          <a:effectLst/>
                          <a:latin typeface="ＭＳ Ｐゴシック"/>
                        </a:rPr>
                        <a:t>量的負荷</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a:txBody>
                    <a:bodyPr/>
                    <a:lstStyle/>
                    <a:p>
                      <a:pPr algn="ctr" fontAlgn="b"/>
                      <a:r>
                        <a:rPr lang="en-US" altLang="ja-JP" sz="1800" b="1" i="0" u="none" strike="noStrike" dirty="0">
                          <a:effectLst/>
                          <a:latin typeface="ＭＳ Ｐゴシック"/>
                        </a:rPr>
                        <a:t>8</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ja-JP" altLang="en-US" sz="1800" b="1" i="0" u="none" strike="noStrike">
                          <a:effectLst/>
                          <a:latin typeface="ＭＳ Ｐゴシック"/>
                        </a:rPr>
                        <a:t>量</a:t>
                      </a:r>
                      <a:r>
                        <a:rPr lang="en-US" altLang="ja-JP" sz="1800" b="1" i="0" u="none" strike="noStrike">
                          <a:effectLst/>
                          <a:latin typeface="ＭＳ Ｐゴシック"/>
                        </a:rPr>
                        <a:t>-</a:t>
                      </a:r>
                      <a:r>
                        <a:rPr lang="ja-JP" altLang="en-US" sz="1800" b="1" i="0" u="none" strike="noStrike">
                          <a:effectLst/>
                          <a:latin typeface="ＭＳ Ｐゴシック"/>
                        </a:rPr>
                        <a:t>ｺﾝﾄﾛｰﾙ判定図</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FF00"/>
                    </a:solidFill>
                  </a:tcPr>
                </a:tc>
                <a:tc hMerge="1">
                  <a:txBody>
                    <a:bodyPr/>
                    <a:lstStyle/>
                    <a:p>
                      <a:endParaRPr kumimoji="1" lang="ja-JP" altLang="en-US"/>
                    </a:p>
                  </a:txBody>
                  <a:tcPr/>
                </a:tc>
                <a:tc gridSpan="2">
                  <a:txBody>
                    <a:bodyPr/>
                    <a:lstStyle/>
                    <a:p>
                      <a:pPr algn="l" fontAlgn="b"/>
                      <a:r>
                        <a:rPr lang="ja-JP" altLang="en-US" sz="1800" b="1" i="0" u="none" strike="noStrike">
                          <a:effectLst/>
                          <a:latin typeface="ＭＳ Ｐゴシック"/>
                        </a:rPr>
                        <a:t>総合健康リスク</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FF00"/>
                    </a:solidFill>
                  </a:tcPr>
                </a:tc>
                <a:tc hMerge="1">
                  <a:txBody>
                    <a:bodyPr/>
                    <a:lstStyle/>
                    <a:p>
                      <a:endParaRPr kumimoji="1" lang="ja-JP" altLang="en-US"/>
                    </a:p>
                  </a:txBody>
                  <a:tcPr/>
                </a:tc>
                <a:extLst>
                  <a:ext uri="{0D108BD9-81ED-4DB2-BD59-A6C34878D82A}">
                    <a16:rowId xmlns:a16="http://schemas.microsoft.com/office/drawing/2014/main" val="10002"/>
                  </a:ext>
                </a:extLst>
              </a:tr>
              <a:tr h="283898">
                <a:tc gridSpan="2">
                  <a:txBody>
                    <a:bodyPr/>
                    <a:lstStyle/>
                    <a:p>
                      <a:pPr algn="l" fontAlgn="b"/>
                      <a:r>
                        <a:rPr lang="ja-JP" altLang="en-US" sz="1800" b="1" i="0" u="none" strike="noStrike">
                          <a:effectLst/>
                          <a:latin typeface="ＭＳ Ｐゴシック"/>
                        </a:rPr>
                        <a:t>コントロール</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a:txBody>
                    <a:bodyPr/>
                    <a:lstStyle/>
                    <a:p>
                      <a:pPr algn="ctr" fontAlgn="b"/>
                      <a:r>
                        <a:rPr lang="en-US" altLang="ja-JP" sz="1800" b="1" i="0" u="none" strike="noStrike" dirty="0">
                          <a:effectLst/>
                          <a:latin typeface="ＭＳ Ｐゴシック"/>
                        </a:rPr>
                        <a:t>8</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effectLst/>
                          <a:latin typeface="ＭＳ Ｐゴシック"/>
                        </a:rPr>
                        <a:t>(A)</a:t>
                      </a:r>
                    </a:p>
                  </a:txBody>
                  <a:tcPr marL="9525" marR="9525" marT="952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altLang="ja-JP" sz="1800" b="1" i="0" u="none" strike="noStrike" dirty="0">
                          <a:effectLst/>
                          <a:latin typeface="ＭＳ Ｐゴシック"/>
                        </a:rPr>
                        <a:t>101</a:t>
                      </a:r>
                    </a:p>
                  </a:txBody>
                  <a:tcPr marL="9525" marR="9525" marT="95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CC"/>
                    </a:solidFill>
                  </a:tcPr>
                </a:tc>
                <a:tc gridSpan="2">
                  <a:txBody>
                    <a:bodyPr/>
                    <a:lstStyle/>
                    <a:p>
                      <a:pPr algn="l" fontAlgn="b"/>
                      <a:r>
                        <a:rPr lang="en-US" sz="1800" b="1" i="0" u="none" strike="noStrike">
                          <a:effectLst/>
                          <a:latin typeface="ＭＳ Ｐゴシック"/>
                        </a:rPr>
                        <a:t>(A)x(B)/100</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FF00"/>
                    </a:solidFill>
                  </a:tcPr>
                </a:tc>
                <a:tc hMerge="1">
                  <a:txBody>
                    <a:bodyPr/>
                    <a:lstStyle/>
                    <a:p>
                      <a:endParaRPr kumimoji="1" lang="ja-JP" altLang="en-US"/>
                    </a:p>
                  </a:txBody>
                  <a:tcPr/>
                </a:tc>
                <a:extLst>
                  <a:ext uri="{0D108BD9-81ED-4DB2-BD59-A6C34878D82A}">
                    <a16:rowId xmlns:a16="http://schemas.microsoft.com/office/drawing/2014/main" val="10003"/>
                  </a:ext>
                </a:extLst>
              </a:tr>
              <a:tr h="283898">
                <a:tc gridSpan="2">
                  <a:txBody>
                    <a:bodyPr/>
                    <a:lstStyle/>
                    <a:p>
                      <a:pPr algn="l" fontAlgn="b"/>
                      <a:r>
                        <a:rPr lang="ja-JP" altLang="en-US" sz="1800" b="1" i="0" u="none" strike="noStrike">
                          <a:effectLst/>
                          <a:latin typeface="ＭＳ Ｐゴシック"/>
                        </a:rPr>
                        <a:t>上司の支援</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a:txBody>
                    <a:bodyPr/>
                    <a:lstStyle/>
                    <a:p>
                      <a:pPr algn="ctr" fontAlgn="b"/>
                      <a:r>
                        <a:rPr lang="en-US" altLang="ja-JP" sz="1800" b="1" i="0" u="none" strike="noStrike" dirty="0">
                          <a:effectLst/>
                          <a:latin typeface="ＭＳ Ｐゴシック"/>
                        </a:rPr>
                        <a:t>9</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ja-JP" altLang="en-US" sz="1800" b="1" i="0" u="none" strike="noStrike" dirty="0">
                          <a:effectLst/>
                          <a:latin typeface="ＭＳ Ｐゴシック"/>
                        </a:rPr>
                        <a:t>職場の支援判定図</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FF00"/>
                    </a:solidFill>
                  </a:tcPr>
                </a:tc>
                <a:tc hMerge="1">
                  <a:txBody>
                    <a:bodyPr/>
                    <a:lstStyle/>
                    <a:p>
                      <a:endParaRPr kumimoji="1" lang="ja-JP" altLang="en-US"/>
                    </a:p>
                  </a:txBody>
                  <a:tcPr/>
                </a:tc>
                <a:tc>
                  <a:txBody>
                    <a:bodyPr/>
                    <a:lstStyle/>
                    <a:p>
                      <a:pPr algn="l" fontAlgn="b"/>
                      <a:r>
                        <a:rPr lang="ja-JP" altLang="en-US" sz="1800" b="1" i="0" u="none" strike="noStrike">
                          <a:effectLst/>
                          <a:latin typeface="ＭＳ Ｐゴシック"/>
                        </a:rPr>
                        <a:t>　</a:t>
                      </a:r>
                    </a:p>
                  </a:txBody>
                  <a:tcPr marL="9525" marR="9525" marT="9520" marB="0" anchor="b">
                    <a:lnL w="6350" cap="flat" cmpd="sng" algn="ctr">
                      <a:solidFill>
                        <a:srgbClr val="000000"/>
                      </a:solidFill>
                      <a:prstDash val="solid"/>
                      <a:round/>
                      <a:headEnd type="none" w="med" len="med"/>
                      <a:tailEnd type="none" w="med" len="med"/>
                    </a:lnL>
                    <a:lnR>
                      <a:noFill/>
                    </a:lnR>
                    <a:lnT>
                      <a:noFill/>
                    </a:lnT>
                    <a:lnB>
                      <a:noFill/>
                    </a:lnB>
                    <a:solidFill>
                      <a:srgbClr val="00FF00"/>
                    </a:solidFill>
                  </a:tcPr>
                </a:tc>
                <a:tc>
                  <a:txBody>
                    <a:bodyPr/>
                    <a:lstStyle/>
                    <a:p>
                      <a:pPr algn="l" fontAlgn="b"/>
                      <a:r>
                        <a:rPr lang="ja-JP" altLang="en-US" sz="1800" b="1" i="0" u="none" strike="noStrike">
                          <a:effectLst/>
                          <a:latin typeface="ＭＳ Ｐゴシック"/>
                        </a:rPr>
                        <a:t>　</a:t>
                      </a:r>
                    </a:p>
                  </a:txBody>
                  <a:tcPr marL="9525" marR="9525" marT="9520" marB="0" anchor="b">
                    <a:lnL>
                      <a:noFill/>
                    </a:lnL>
                    <a:lnR w="6350" cap="flat" cmpd="sng" algn="ctr">
                      <a:solidFill>
                        <a:srgbClr val="000000"/>
                      </a:solidFill>
                      <a:prstDash val="solid"/>
                      <a:round/>
                      <a:headEnd type="none" w="med" len="med"/>
                      <a:tailEnd type="none" w="med" len="med"/>
                    </a:lnR>
                    <a:lnT>
                      <a:noFill/>
                    </a:lnT>
                    <a:lnB>
                      <a:noFill/>
                    </a:lnB>
                    <a:solidFill>
                      <a:srgbClr val="00FF00"/>
                    </a:solidFill>
                  </a:tcPr>
                </a:tc>
                <a:extLst>
                  <a:ext uri="{0D108BD9-81ED-4DB2-BD59-A6C34878D82A}">
                    <a16:rowId xmlns:a16="http://schemas.microsoft.com/office/drawing/2014/main" val="10004"/>
                  </a:ext>
                </a:extLst>
              </a:tr>
              <a:tr h="283898">
                <a:tc gridSpan="2">
                  <a:txBody>
                    <a:bodyPr/>
                    <a:lstStyle/>
                    <a:p>
                      <a:pPr algn="l" fontAlgn="b"/>
                      <a:r>
                        <a:rPr lang="ja-JP" altLang="en-US" sz="1800" b="1" i="0" u="none" strike="noStrike">
                          <a:effectLst/>
                          <a:latin typeface="ＭＳ Ｐゴシック"/>
                        </a:rPr>
                        <a:t>同僚の支援</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a:txBody>
                    <a:bodyPr/>
                    <a:lstStyle/>
                    <a:p>
                      <a:pPr algn="ctr" fontAlgn="b"/>
                      <a:r>
                        <a:rPr lang="en-US" altLang="ja-JP" sz="1800" b="1" i="0" u="none" strike="noStrike" dirty="0">
                          <a:effectLst/>
                          <a:latin typeface="ＭＳ Ｐゴシック"/>
                        </a:rPr>
                        <a:t>9</a:t>
                      </a:r>
                    </a:p>
                  </a:txBody>
                  <a:tcPr marL="9525" marR="9525" marT="95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effectLst/>
                          <a:latin typeface="ＭＳ Ｐゴシック"/>
                        </a:rPr>
                        <a:t>(B)</a:t>
                      </a:r>
                    </a:p>
                  </a:txBody>
                  <a:tcPr marL="9525" marR="9525" marT="952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altLang="ja-JP" sz="1800" b="1" i="0" u="none" strike="noStrike" dirty="0">
                          <a:effectLst/>
                          <a:latin typeface="ＭＳ Ｐゴシック"/>
                        </a:rPr>
                        <a:t>74</a:t>
                      </a:r>
                    </a:p>
                  </a:txBody>
                  <a:tcPr marL="9525" marR="9525" marT="95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ja-JP" altLang="en-US" sz="1800" b="1" i="0" u="none" strike="noStrike" dirty="0">
                          <a:effectLst/>
                          <a:latin typeface="ＭＳ Ｐゴシック"/>
                        </a:rPr>
                        <a:t>　</a:t>
                      </a:r>
                    </a:p>
                  </a:txBody>
                  <a:tcPr marL="9525" marR="9525" marT="952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0FF00"/>
                    </a:solidFill>
                  </a:tcPr>
                </a:tc>
                <a:tc>
                  <a:txBody>
                    <a:bodyPr/>
                    <a:lstStyle/>
                    <a:p>
                      <a:pPr algn="ctr" fontAlgn="b"/>
                      <a:r>
                        <a:rPr lang="en-US" altLang="ja-JP" sz="1800" b="1" i="0" u="none" strike="noStrike" dirty="0">
                          <a:effectLst/>
                          <a:latin typeface="ＭＳ Ｐゴシック"/>
                        </a:rPr>
                        <a:t>74</a:t>
                      </a:r>
                    </a:p>
                  </a:txBody>
                  <a:tcPr marL="9525" marR="9525" marT="95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5"/>
                  </a:ext>
                </a:extLst>
              </a:tr>
            </a:tbl>
          </a:graphicData>
        </a:graphic>
      </p:graphicFrame>
      <p:sp>
        <p:nvSpPr>
          <p:cNvPr id="42033" name="テキスト ボックス 8">
            <a:extLst>
              <a:ext uri="{FF2B5EF4-FFF2-40B4-BE49-F238E27FC236}">
                <a16:creationId xmlns:a16="http://schemas.microsoft.com/office/drawing/2014/main" id="{05F97D27-548D-9236-F8A0-967294181107}"/>
              </a:ext>
            </a:extLst>
          </p:cNvPr>
          <p:cNvSpPr txBox="1">
            <a:spLocks noChangeArrowheads="1"/>
          </p:cNvSpPr>
          <p:nvPr/>
        </p:nvSpPr>
        <p:spPr bwMode="auto">
          <a:xfrm>
            <a:off x="1558925" y="100013"/>
            <a:ext cx="94186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b="1">
                <a:latin typeface="メイリオ" panose="020B0604030504040204" pitchFamily="50" charset="-128"/>
                <a:ea typeface="メイリオ" panose="020B0604030504040204" pitchFamily="50" charset="-128"/>
              </a:rPr>
              <a:t>仕事のストレス判定図</a:t>
            </a:r>
            <a:r>
              <a:rPr lang="ja-JP" altLang="en-US">
                <a:latin typeface="メイリオ" panose="020B0604030504040204" pitchFamily="50" charset="-128"/>
                <a:ea typeface="メイリオ" panose="020B0604030504040204" pitchFamily="50" charset="-128"/>
              </a:rPr>
              <a:t>（集団分析・実施後）</a:t>
            </a:r>
          </a:p>
        </p:txBody>
      </p:sp>
      <p:sp>
        <p:nvSpPr>
          <p:cNvPr id="10" name="円/楕円 9">
            <a:extLst>
              <a:ext uri="{FF2B5EF4-FFF2-40B4-BE49-F238E27FC236}">
                <a16:creationId xmlns:a16="http://schemas.microsoft.com/office/drawing/2014/main" id="{2A2BE5A3-0738-88A9-4D87-E1F9C8FE07FB}"/>
              </a:ext>
            </a:extLst>
          </p:cNvPr>
          <p:cNvSpPr/>
          <p:nvPr/>
        </p:nvSpPr>
        <p:spPr>
          <a:xfrm>
            <a:off x="6840538" y="6381750"/>
            <a:ext cx="504825" cy="255588"/>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11" name="円/楕円 10">
            <a:extLst>
              <a:ext uri="{FF2B5EF4-FFF2-40B4-BE49-F238E27FC236}">
                <a16:creationId xmlns:a16="http://schemas.microsoft.com/office/drawing/2014/main" id="{C7A3882D-8ED7-04EB-D951-D9770B60688E}"/>
              </a:ext>
            </a:extLst>
          </p:cNvPr>
          <p:cNvSpPr/>
          <p:nvPr/>
        </p:nvSpPr>
        <p:spPr>
          <a:xfrm>
            <a:off x="8975725" y="6373813"/>
            <a:ext cx="504825" cy="255587"/>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42036" name="テキスト ボックス 12">
            <a:extLst>
              <a:ext uri="{FF2B5EF4-FFF2-40B4-BE49-F238E27FC236}">
                <a16:creationId xmlns:a16="http://schemas.microsoft.com/office/drawing/2014/main" id="{CDA01743-6EED-AFF1-367F-51CFF5C6CF8E}"/>
              </a:ext>
            </a:extLst>
          </p:cNvPr>
          <p:cNvSpPr txBox="1">
            <a:spLocks noChangeArrowheads="1"/>
          </p:cNvSpPr>
          <p:nvPr/>
        </p:nvSpPr>
        <p:spPr bwMode="auto">
          <a:xfrm>
            <a:off x="9480550" y="2336800"/>
            <a:ext cx="3254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solidFill>
                  <a:srgbClr val="FF0000"/>
                </a:solidFill>
                <a:latin typeface="Arial" panose="020B0604020202020204" pitchFamily="34" charset="0"/>
              </a:rPr>
              <a:t>●</a:t>
            </a:r>
          </a:p>
        </p:txBody>
      </p:sp>
      <p:sp>
        <p:nvSpPr>
          <p:cNvPr id="15" name="上矢印 14">
            <a:extLst>
              <a:ext uri="{FF2B5EF4-FFF2-40B4-BE49-F238E27FC236}">
                <a16:creationId xmlns:a16="http://schemas.microsoft.com/office/drawing/2014/main" id="{B7CADBC4-12C8-2098-CB72-0E1E465D7384}"/>
              </a:ext>
            </a:extLst>
          </p:cNvPr>
          <p:cNvSpPr/>
          <p:nvPr/>
        </p:nvSpPr>
        <p:spPr>
          <a:xfrm>
            <a:off x="9623425" y="2078038"/>
            <a:ext cx="322263" cy="341312"/>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17" name="線吹き出し 1 (枠付き) 16">
            <a:extLst>
              <a:ext uri="{FF2B5EF4-FFF2-40B4-BE49-F238E27FC236}">
                <a16:creationId xmlns:a16="http://schemas.microsoft.com/office/drawing/2014/main" id="{F4286CEF-CAA1-6E34-8BF7-E8979817A917}"/>
              </a:ext>
            </a:extLst>
          </p:cNvPr>
          <p:cNvSpPr/>
          <p:nvPr/>
        </p:nvSpPr>
        <p:spPr>
          <a:xfrm>
            <a:off x="8112125" y="1077913"/>
            <a:ext cx="1046163" cy="431800"/>
          </a:xfrm>
          <a:prstGeom prst="borderCallout1">
            <a:avLst>
              <a:gd name="adj1" fmla="val 60385"/>
              <a:gd name="adj2" fmla="val 109632"/>
              <a:gd name="adj3" fmla="val 161074"/>
              <a:gd name="adj4" fmla="val 136953"/>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実施後</a:t>
            </a:r>
          </a:p>
        </p:txBody>
      </p:sp>
      <p:sp>
        <p:nvSpPr>
          <p:cNvPr id="20" name="線吹き出し 1 (枠付き) 19">
            <a:extLst>
              <a:ext uri="{FF2B5EF4-FFF2-40B4-BE49-F238E27FC236}">
                <a16:creationId xmlns:a16="http://schemas.microsoft.com/office/drawing/2014/main" id="{8D178DA6-0422-FE27-9DAA-AA2A3ACA955F}"/>
              </a:ext>
            </a:extLst>
          </p:cNvPr>
          <p:cNvSpPr/>
          <p:nvPr/>
        </p:nvSpPr>
        <p:spPr>
          <a:xfrm>
            <a:off x="8253413" y="2632075"/>
            <a:ext cx="1046162" cy="431800"/>
          </a:xfrm>
          <a:prstGeom prst="borderCallout1">
            <a:avLst>
              <a:gd name="adj1" fmla="val 60385"/>
              <a:gd name="adj2" fmla="val 109632"/>
              <a:gd name="adj3" fmla="val -12404"/>
              <a:gd name="adj4" fmla="val 12978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b="1" dirty="0">
                <a:solidFill>
                  <a:srgbClr val="FF0000"/>
                </a:solidFill>
              </a:rPr>
              <a:t>実施後</a:t>
            </a:r>
          </a:p>
        </p:txBody>
      </p:sp>
      <p:sp>
        <p:nvSpPr>
          <p:cNvPr id="42040" name="テキスト ボックス 18">
            <a:extLst>
              <a:ext uri="{FF2B5EF4-FFF2-40B4-BE49-F238E27FC236}">
                <a16:creationId xmlns:a16="http://schemas.microsoft.com/office/drawing/2014/main" id="{6C96A40C-11B3-6EA3-D474-E0EAF8FCB5F9}"/>
              </a:ext>
            </a:extLst>
          </p:cNvPr>
          <p:cNvSpPr txBox="1">
            <a:spLocks noChangeArrowheads="1"/>
          </p:cNvSpPr>
          <p:nvPr/>
        </p:nvSpPr>
        <p:spPr bwMode="auto">
          <a:xfrm>
            <a:off x="6846888" y="1601788"/>
            <a:ext cx="2381250" cy="400050"/>
          </a:xfrm>
          <a:prstGeom prst="rect">
            <a:avLst/>
          </a:prstGeom>
          <a:solidFill>
            <a:schemeClr val="bg1"/>
          </a:solidFill>
          <a:ln w="31750">
            <a:solidFill>
              <a:srgbClr val="FF0000"/>
            </a:solidFill>
            <a:miter lim="800000"/>
            <a:headEnd/>
            <a:tailEnd/>
          </a:ln>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b="1">
                <a:solidFill>
                  <a:srgbClr val="FF0000"/>
                </a:solidFill>
                <a:latin typeface="Arial" panose="020B0604020202020204" pitchFamily="34" charset="0"/>
              </a:rPr>
              <a:t>同僚の支援がアップ</a:t>
            </a:r>
          </a:p>
        </p:txBody>
      </p:sp>
      <p:sp>
        <p:nvSpPr>
          <p:cNvPr id="42041" name="テキスト ボックス 21">
            <a:extLst>
              <a:ext uri="{FF2B5EF4-FFF2-40B4-BE49-F238E27FC236}">
                <a16:creationId xmlns:a16="http://schemas.microsoft.com/office/drawing/2014/main" id="{B9156DE5-465D-4EAA-2034-42C2787FB827}"/>
              </a:ext>
            </a:extLst>
          </p:cNvPr>
          <p:cNvSpPr txBox="1">
            <a:spLocks noChangeArrowheads="1"/>
          </p:cNvSpPr>
          <p:nvPr/>
        </p:nvSpPr>
        <p:spPr bwMode="auto">
          <a:xfrm>
            <a:off x="7664450" y="5808663"/>
            <a:ext cx="2622550" cy="400050"/>
          </a:xfrm>
          <a:prstGeom prst="rect">
            <a:avLst/>
          </a:prstGeom>
          <a:solidFill>
            <a:schemeClr val="bg1"/>
          </a:solidFill>
          <a:ln w="31750">
            <a:solidFill>
              <a:srgbClr val="FF0000"/>
            </a:solidFill>
            <a:miter lim="800000"/>
            <a:headEnd/>
            <a:tailEnd/>
          </a:ln>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b="1">
                <a:solidFill>
                  <a:srgbClr val="FF0000"/>
                </a:solidFill>
                <a:latin typeface="Arial" panose="020B0604020202020204" pitchFamily="34" charset="0"/>
              </a:rPr>
              <a:t>総合健康リスクが改善</a:t>
            </a:r>
          </a:p>
        </p:txBody>
      </p:sp>
      <p:sp>
        <p:nvSpPr>
          <p:cNvPr id="42042" name="スライド番号プレースホルダー 4">
            <a:extLst>
              <a:ext uri="{FF2B5EF4-FFF2-40B4-BE49-F238E27FC236}">
                <a16:creationId xmlns:a16="http://schemas.microsoft.com/office/drawing/2014/main" id="{3CD811B3-7021-CE91-0D47-5D8B90B5374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FD2BAC6E-840A-4309-9B3C-2A003C68DC31}" type="slidenum">
              <a:rPr lang="ja-JP" altLang="en-US" sz="2000" smtClean="0">
                <a:solidFill>
                  <a:schemeClr val="bg1"/>
                </a:solidFill>
                <a:latin typeface="Arial" panose="020B0604020202020204" pitchFamily="34" charset="0"/>
              </a:rPr>
              <a:pPr fontAlgn="base">
                <a:spcBef>
                  <a:spcPct val="0"/>
                </a:spcBef>
                <a:spcAft>
                  <a:spcPct val="0"/>
                </a:spcAft>
                <a:buFontTx/>
                <a:buNone/>
              </a:pPr>
              <a:t>24</a:t>
            </a:fld>
            <a:endParaRPr lang="ja-JP" altLang="en-US" sz="2000">
              <a:solidFill>
                <a:schemeClr val="bg1"/>
              </a:solidFill>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スライド番号プレースホルダー 1">
            <a:extLst>
              <a:ext uri="{FF2B5EF4-FFF2-40B4-BE49-F238E27FC236}">
                <a16:creationId xmlns:a16="http://schemas.microsoft.com/office/drawing/2014/main" id="{5BF5C14A-40E9-0F06-FEAA-5C9F49FF8F9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94C12FCA-76F9-4579-BF1C-2F676408F086}" type="slidenum">
              <a:rPr lang="ja-JP" altLang="en-US" sz="2000" smtClean="0">
                <a:solidFill>
                  <a:schemeClr val="bg1"/>
                </a:solidFill>
                <a:latin typeface="Arial" panose="020B0604020202020204" pitchFamily="34" charset="0"/>
              </a:rPr>
              <a:pPr fontAlgn="base">
                <a:spcBef>
                  <a:spcPct val="0"/>
                </a:spcBef>
                <a:spcAft>
                  <a:spcPct val="0"/>
                </a:spcAft>
                <a:buFontTx/>
                <a:buNone/>
              </a:pPr>
              <a:t>25</a:t>
            </a:fld>
            <a:endParaRPr lang="ja-JP" altLang="en-US" sz="2000">
              <a:solidFill>
                <a:schemeClr val="bg1"/>
              </a:solidFill>
              <a:latin typeface="Arial" panose="020B0604020202020204" pitchFamily="34" charset="0"/>
            </a:endParaRPr>
          </a:p>
        </p:txBody>
      </p:sp>
      <p:sp>
        <p:nvSpPr>
          <p:cNvPr id="43011" name="テキスト ボックス 2">
            <a:extLst>
              <a:ext uri="{FF2B5EF4-FFF2-40B4-BE49-F238E27FC236}">
                <a16:creationId xmlns:a16="http://schemas.microsoft.com/office/drawing/2014/main" id="{9459BECA-E48D-7832-3753-84FE799FDB4F}"/>
              </a:ext>
            </a:extLst>
          </p:cNvPr>
          <p:cNvSpPr txBox="1">
            <a:spLocks noChangeArrowheads="1"/>
          </p:cNvSpPr>
          <p:nvPr/>
        </p:nvSpPr>
        <p:spPr bwMode="auto">
          <a:xfrm>
            <a:off x="2617788" y="68263"/>
            <a:ext cx="7880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b="1">
                <a:latin typeface="メイリオ" panose="020B0604030504040204" pitchFamily="50" charset="-128"/>
                <a:ea typeface="メイリオ" panose="020B0604030504040204" pitchFamily="50" charset="-128"/>
              </a:rPr>
              <a:t>研修実施から１年後の職場の状況</a:t>
            </a:r>
          </a:p>
        </p:txBody>
      </p:sp>
      <p:pic>
        <p:nvPicPr>
          <p:cNvPr id="43012" name="Picture 2" descr="http://pds.exblog.jp/pds/1/200806/05/45/d0094245_16395550.gif">
            <a:extLst>
              <a:ext uri="{FF2B5EF4-FFF2-40B4-BE49-F238E27FC236}">
                <a16:creationId xmlns:a16="http://schemas.microsoft.com/office/drawing/2014/main" id="{5A160396-2EEE-6D87-FEFB-14764E6CD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463" y="900113"/>
            <a:ext cx="8797925"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テキスト ボックス 6">
            <a:extLst>
              <a:ext uri="{FF2B5EF4-FFF2-40B4-BE49-F238E27FC236}">
                <a16:creationId xmlns:a16="http://schemas.microsoft.com/office/drawing/2014/main" id="{B8FEFDD5-A9A0-7F0F-E61B-36F81FDBE54E}"/>
              </a:ext>
            </a:extLst>
          </p:cNvPr>
          <p:cNvSpPr txBox="1">
            <a:spLocks noChangeArrowheads="1"/>
          </p:cNvSpPr>
          <p:nvPr/>
        </p:nvSpPr>
        <p:spPr bwMode="auto">
          <a:xfrm>
            <a:off x="3979863" y="1954213"/>
            <a:ext cx="5613400"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b="1">
                <a:latin typeface="Arial" panose="020B0604020202020204" pitchFamily="34" charset="0"/>
              </a:rPr>
              <a:t>・この１年間の職場の離職率　　ゼロ</a:t>
            </a:r>
            <a:endParaRPr lang="en-US" altLang="ja-JP" sz="2000" b="1">
              <a:latin typeface="Arial" panose="020B0604020202020204" pitchFamily="34" charset="0"/>
            </a:endParaRPr>
          </a:p>
          <a:p>
            <a:pPr eaLnBrk="1" hangingPunct="1">
              <a:spcBef>
                <a:spcPct val="0"/>
              </a:spcBef>
              <a:buFontTx/>
              <a:buNone/>
            </a:pP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・この１年間の業績　　　　１０％アップ</a:t>
            </a:r>
            <a:endParaRPr lang="en-US" altLang="ja-JP" sz="2000" b="1">
              <a:latin typeface="Arial" panose="020B0604020202020204" pitchFamily="34" charset="0"/>
            </a:endParaRPr>
          </a:p>
          <a:p>
            <a:pPr eaLnBrk="1" hangingPunct="1">
              <a:spcBef>
                <a:spcPct val="0"/>
              </a:spcBef>
              <a:buFontTx/>
              <a:buNone/>
            </a:pP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・職場の状況（事業主からの聞きとり）</a:t>
            </a: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　　　みんなと一緒にストレスチェックを受け、</a:t>
            </a: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　　　研修も受講したことで、心の壁が取れたように</a:t>
            </a: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　　　感じました。</a:t>
            </a: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　　　お互いに信頼関係が生まれ、話しやすく、</a:t>
            </a:r>
            <a:endParaRPr lang="en-US" altLang="ja-JP" sz="2000" b="1">
              <a:latin typeface="Arial" panose="020B0604020202020204" pitchFamily="34" charset="0"/>
            </a:endParaRPr>
          </a:p>
          <a:p>
            <a:pPr eaLnBrk="1" hangingPunct="1">
              <a:spcBef>
                <a:spcPct val="0"/>
              </a:spcBef>
              <a:buFontTx/>
              <a:buNone/>
            </a:pPr>
            <a:r>
              <a:rPr lang="ja-JP" altLang="en-US" sz="2000" b="1">
                <a:latin typeface="Arial" panose="020B0604020202020204" pitchFamily="34" charset="0"/>
              </a:rPr>
              <a:t>　　　仕事がやりやすくなりました。</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タイトル 1">
            <a:extLst>
              <a:ext uri="{FF2B5EF4-FFF2-40B4-BE49-F238E27FC236}">
                <a16:creationId xmlns:a16="http://schemas.microsoft.com/office/drawing/2014/main" id="{F41FCD1C-66D4-F7AC-6139-94CED26B09FA}"/>
              </a:ext>
            </a:extLst>
          </p:cNvPr>
          <p:cNvSpPr>
            <a:spLocks noGrp="1" noChangeArrowheads="1"/>
          </p:cNvSpPr>
          <p:nvPr>
            <p:ph type="title"/>
          </p:nvPr>
        </p:nvSpPr>
        <p:spPr>
          <a:xfrm>
            <a:off x="1625600" y="-100013"/>
            <a:ext cx="8940800" cy="1143001"/>
          </a:xfrm>
        </p:spPr>
        <p:txBody>
          <a:bodyPr/>
          <a:lstStyle/>
          <a:p>
            <a:pPr eaLnBrk="1" hangingPunct="1"/>
            <a:r>
              <a:rPr lang="ja-JP" altLang="en-US" sz="4000" b="1">
                <a:latin typeface="メイリオ" panose="020B0604030504040204" pitchFamily="50" charset="-128"/>
                <a:ea typeface="メイリオ" panose="020B0604030504040204" pitchFamily="50" charset="-128"/>
              </a:rPr>
              <a:t>ワークショップの実施が困難な場合②</a:t>
            </a:r>
          </a:p>
        </p:txBody>
      </p:sp>
      <p:sp>
        <p:nvSpPr>
          <p:cNvPr id="44035" name="スライド番号プレースホルダー 2">
            <a:extLst>
              <a:ext uri="{FF2B5EF4-FFF2-40B4-BE49-F238E27FC236}">
                <a16:creationId xmlns:a16="http://schemas.microsoft.com/office/drawing/2014/main" id="{F21391FA-82A7-6213-7D51-2446D1DB51E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 typeface="Arial" panose="020B0604020202020204" pitchFamily="34" charset="0"/>
              <a:buNone/>
            </a:pPr>
            <a:fld id="{56B2E1E7-54D9-4BBF-833C-0C4E2CB88A64}" type="slidenum">
              <a:rPr kumimoji="0" lang="ja-JP" altLang="en-US" sz="2000" smtClean="0">
                <a:solidFill>
                  <a:schemeClr val="bg1"/>
                </a:solidFill>
                <a:latin typeface="Arial" panose="020B0604020202020204" pitchFamily="34" charset="0"/>
              </a:rPr>
              <a:pPr fontAlgn="base">
                <a:spcBef>
                  <a:spcPct val="0"/>
                </a:spcBef>
                <a:spcAft>
                  <a:spcPct val="0"/>
                </a:spcAft>
                <a:buFont typeface="Arial" panose="020B0604020202020204" pitchFamily="34" charset="0"/>
                <a:buNone/>
              </a:pPr>
              <a:t>26</a:t>
            </a:fld>
            <a:endParaRPr kumimoji="0" lang="ja-JP" altLang="en-US" sz="2000">
              <a:solidFill>
                <a:schemeClr val="bg1"/>
              </a:solidFill>
              <a:latin typeface="Arial" panose="020B0604020202020204" pitchFamily="34" charset="0"/>
            </a:endParaRPr>
          </a:p>
        </p:txBody>
      </p:sp>
      <p:sp>
        <p:nvSpPr>
          <p:cNvPr id="5" name="テキスト ボックス 4">
            <a:extLst>
              <a:ext uri="{FF2B5EF4-FFF2-40B4-BE49-F238E27FC236}">
                <a16:creationId xmlns:a16="http://schemas.microsoft.com/office/drawing/2014/main" id="{6537D3BC-88DE-BF2B-F1C5-579EF8430A39}"/>
              </a:ext>
            </a:extLst>
          </p:cNvPr>
          <p:cNvSpPr txBox="1">
            <a:spLocks noChangeArrowheads="1"/>
          </p:cNvSpPr>
          <p:nvPr/>
        </p:nvSpPr>
        <p:spPr bwMode="auto">
          <a:xfrm>
            <a:off x="2424113" y="1628775"/>
            <a:ext cx="43164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b="1">
                <a:latin typeface="Arial" panose="020B0604020202020204" pitchFamily="34" charset="0"/>
              </a:rPr>
              <a:t>１．全員面談を実施する</a:t>
            </a:r>
          </a:p>
        </p:txBody>
      </p:sp>
      <p:sp>
        <p:nvSpPr>
          <p:cNvPr id="2" name="テキスト ボックス 1">
            <a:extLst>
              <a:ext uri="{FF2B5EF4-FFF2-40B4-BE49-F238E27FC236}">
                <a16:creationId xmlns:a16="http://schemas.microsoft.com/office/drawing/2014/main" id="{C96FC70C-12E2-28FC-572F-5C6F3BBB7268}"/>
              </a:ext>
            </a:extLst>
          </p:cNvPr>
          <p:cNvSpPr txBox="1">
            <a:spLocks noChangeArrowheads="1"/>
          </p:cNvSpPr>
          <p:nvPr/>
        </p:nvSpPr>
        <p:spPr bwMode="auto">
          <a:xfrm>
            <a:off x="2495550" y="3405188"/>
            <a:ext cx="6640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 typeface="Arial" panose="020B0604020202020204" pitchFamily="34" charset="0"/>
              <a:buNone/>
            </a:pPr>
            <a:r>
              <a:rPr lang="ja-JP" altLang="en-US" b="1">
                <a:latin typeface="Arial" panose="020B0604020202020204" pitchFamily="34" charset="0"/>
              </a:rPr>
              <a:t>２．管理監督職との</a:t>
            </a:r>
            <a:r>
              <a:rPr lang="en-US" altLang="ja-JP" b="1">
                <a:latin typeface="Arial" panose="020B0604020202020204" pitchFamily="34" charset="0"/>
              </a:rPr>
              <a:t>1 on 1</a:t>
            </a:r>
            <a:r>
              <a:rPr lang="ja-JP" altLang="en-US" b="1">
                <a:latin typeface="Arial" panose="020B0604020202020204" pitchFamily="34" charset="0"/>
              </a:rPr>
              <a:t>を実施する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番号プレースホルダー 1">
            <a:extLst>
              <a:ext uri="{FF2B5EF4-FFF2-40B4-BE49-F238E27FC236}">
                <a16:creationId xmlns:a16="http://schemas.microsoft.com/office/drawing/2014/main" id="{E3C63172-7169-2F32-6E20-FA4CD2B5ABE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Tx/>
              <a:buNone/>
            </a:pPr>
            <a:fld id="{B28988C0-A4FD-4824-9839-C77BE53180BB}" type="slidenum">
              <a:rPr lang="ja-JP" altLang="en-US" sz="2000" smtClean="0">
                <a:solidFill>
                  <a:schemeClr val="bg1"/>
                </a:solidFill>
                <a:latin typeface="Arial" panose="020B0604020202020204" pitchFamily="34" charset="0"/>
              </a:rPr>
              <a:pPr fontAlgn="base">
                <a:spcBef>
                  <a:spcPct val="0"/>
                </a:spcBef>
                <a:spcAft>
                  <a:spcPct val="0"/>
                </a:spcAft>
                <a:buFontTx/>
                <a:buNone/>
              </a:pPr>
              <a:t>27</a:t>
            </a:fld>
            <a:endParaRPr lang="ja-JP" altLang="en-US" sz="2000">
              <a:solidFill>
                <a:schemeClr val="bg1"/>
              </a:solidFill>
              <a:latin typeface="Arial" panose="020B0604020202020204" pitchFamily="34" charset="0"/>
            </a:endParaRPr>
          </a:p>
        </p:txBody>
      </p:sp>
      <p:sp>
        <p:nvSpPr>
          <p:cNvPr id="45059" name="テキスト ボックス 7">
            <a:extLst>
              <a:ext uri="{FF2B5EF4-FFF2-40B4-BE49-F238E27FC236}">
                <a16:creationId xmlns:a16="http://schemas.microsoft.com/office/drawing/2014/main" id="{7798B781-DD2B-47A3-4A23-D8E31B95B55B}"/>
              </a:ext>
            </a:extLst>
          </p:cNvPr>
          <p:cNvSpPr txBox="1">
            <a:spLocks noChangeArrowheads="1"/>
          </p:cNvSpPr>
          <p:nvPr/>
        </p:nvSpPr>
        <p:spPr bwMode="auto">
          <a:xfrm>
            <a:off x="1879600" y="965200"/>
            <a:ext cx="859313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latin typeface="Arial" panose="020B0604020202020204" pitchFamily="34" charset="0"/>
              </a:rPr>
              <a:t>３０代　　男性</a:t>
            </a:r>
            <a:endParaRPr lang="en-US" altLang="ja-JP" sz="1800">
              <a:latin typeface="Arial" panose="020B0604020202020204" pitchFamily="34" charset="0"/>
            </a:endParaRPr>
          </a:p>
          <a:p>
            <a:pPr eaLnBrk="1" hangingPunct="1">
              <a:spcBef>
                <a:spcPct val="0"/>
              </a:spcBef>
              <a:buFontTx/>
              <a:buNone/>
            </a:pPr>
            <a:r>
              <a:rPr lang="ja-JP" altLang="en-US" sz="1800">
                <a:latin typeface="Arial" panose="020B0604020202020204" pitchFamily="34" charset="0"/>
              </a:rPr>
              <a:t>　　</a:t>
            </a:r>
            <a:endParaRPr lang="en-US" altLang="ja-JP" sz="1800">
              <a:latin typeface="Arial" panose="020B0604020202020204" pitchFamily="34" charset="0"/>
            </a:endParaRPr>
          </a:p>
          <a:p>
            <a:pPr eaLnBrk="1" hangingPunct="1">
              <a:spcBef>
                <a:spcPct val="0"/>
              </a:spcBef>
              <a:buFontTx/>
              <a:buNone/>
            </a:pPr>
            <a:r>
              <a:rPr lang="ja-JP" altLang="en-US" sz="1800">
                <a:latin typeface="Arial" panose="020B0604020202020204" pitchFamily="34" charset="0"/>
              </a:rPr>
              <a:t>　　指導が厳しく、できないと、上司に怒鳴られる。事務所に響き渡るほどの大きな声で</a:t>
            </a:r>
            <a:endParaRPr lang="en-US" altLang="ja-JP" sz="1800">
              <a:latin typeface="Arial" panose="020B0604020202020204" pitchFamily="34" charset="0"/>
            </a:endParaRPr>
          </a:p>
          <a:p>
            <a:pPr eaLnBrk="1" hangingPunct="1">
              <a:spcBef>
                <a:spcPct val="0"/>
              </a:spcBef>
              <a:buFontTx/>
              <a:buNone/>
            </a:pPr>
            <a:r>
              <a:rPr lang="ja-JP" altLang="en-US" sz="1800">
                <a:latin typeface="Arial" panose="020B0604020202020204" pitchFamily="34" charset="0"/>
              </a:rPr>
              <a:t>　　怒鳴るので、周囲の職員もビクビクしている。</a:t>
            </a:r>
            <a:endParaRPr lang="en-US" altLang="ja-JP" sz="1800">
              <a:latin typeface="Arial" panose="020B0604020202020204" pitchFamily="34" charset="0"/>
            </a:endParaRPr>
          </a:p>
          <a:p>
            <a:pPr eaLnBrk="1" hangingPunct="1">
              <a:spcBef>
                <a:spcPct val="0"/>
              </a:spcBef>
              <a:buFontTx/>
              <a:buNone/>
            </a:pPr>
            <a:r>
              <a:rPr lang="ja-JP" altLang="en-US" sz="1800">
                <a:latin typeface="Arial" panose="020B0604020202020204" pitchFamily="34" charset="0"/>
              </a:rPr>
              <a:t>　　怒鳴るばかりで、困ったことが起きたときに相談しても「それくらい自分で考えろ！」</a:t>
            </a:r>
            <a:endParaRPr lang="en-US" altLang="ja-JP" sz="1800">
              <a:latin typeface="Arial" panose="020B0604020202020204" pitchFamily="34" charset="0"/>
            </a:endParaRPr>
          </a:p>
          <a:p>
            <a:pPr eaLnBrk="1" hangingPunct="1">
              <a:spcBef>
                <a:spcPct val="0"/>
              </a:spcBef>
              <a:buFontTx/>
              <a:buNone/>
            </a:pPr>
            <a:r>
              <a:rPr lang="ja-JP" altLang="en-US" sz="1800">
                <a:latin typeface="Arial" panose="020B0604020202020204" pitchFamily="34" charset="0"/>
              </a:rPr>
              <a:t>　　とさらに怒鳴られる。最近はやる気も消えうせて、怒られないようにするのが精一杯</a:t>
            </a:r>
            <a:endParaRPr lang="en-US" altLang="ja-JP" sz="1800">
              <a:latin typeface="Arial" panose="020B0604020202020204" pitchFamily="34" charset="0"/>
            </a:endParaRPr>
          </a:p>
          <a:p>
            <a:pPr eaLnBrk="1" hangingPunct="1">
              <a:spcBef>
                <a:spcPct val="0"/>
              </a:spcBef>
              <a:buFontTx/>
              <a:buNone/>
            </a:pPr>
            <a:r>
              <a:rPr lang="ja-JP" altLang="en-US" sz="1800">
                <a:latin typeface="Arial" panose="020B0604020202020204" pitchFamily="34" charset="0"/>
              </a:rPr>
              <a:t>　　になってきた。転職も考えている。</a:t>
            </a:r>
            <a:endParaRPr lang="en-US" altLang="ja-JP" sz="1800">
              <a:latin typeface="Arial" panose="020B0604020202020204" pitchFamily="34" charset="0"/>
            </a:endParaRPr>
          </a:p>
          <a:p>
            <a:pPr eaLnBrk="1" hangingPunct="1">
              <a:spcBef>
                <a:spcPct val="0"/>
              </a:spcBef>
              <a:buFontTx/>
              <a:buNone/>
            </a:pPr>
            <a:r>
              <a:rPr lang="ja-JP" altLang="en-US" sz="1800">
                <a:latin typeface="Arial" panose="020B0604020202020204" pitchFamily="34" charset="0"/>
              </a:rPr>
              <a:t>　　　　</a:t>
            </a:r>
          </a:p>
        </p:txBody>
      </p:sp>
      <p:sp>
        <p:nvSpPr>
          <p:cNvPr id="45060" name="テキスト ボックス 13">
            <a:extLst>
              <a:ext uri="{FF2B5EF4-FFF2-40B4-BE49-F238E27FC236}">
                <a16:creationId xmlns:a16="http://schemas.microsoft.com/office/drawing/2014/main" id="{1BFCA322-A332-4BE1-3905-E099FBDE954F}"/>
              </a:ext>
            </a:extLst>
          </p:cNvPr>
          <p:cNvSpPr txBox="1">
            <a:spLocks noChangeArrowheads="1"/>
          </p:cNvSpPr>
          <p:nvPr/>
        </p:nvSpPr>
        <p:spPr bwMode="auto">
          <a:xfrm>
            <a:off x="4031992" y="30232"/>
            <a:ext cx="42883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4000" b="1" dirty="0">
                <a:latin typeface="メイリオ" panose="020B0604030504040204" pitchFamily="50" charset="-128"/>
                <a:ea typeface="メイリオ" panose="020B0604030504040204" pitchFamily="50" charset="-128"/>
              </a:rPr>
              <a:t>全員面談の具体例</a:t>
            </a:r>
          </a:p>
        </p:txBody>
      </p:sp>
      <p:sp>
        <p:nvSpPr>
          <p:cNvPr id="15" name="下矢印 14">
            <a:extLst>
              <a:ext uri="{FF2B5EF4-FFF2-40B4-BE49-F238E27FC236}">
                <a16:creationId xmlns:a16="http://schemas.microsoft.com/office/drawing/2014/main" id="{7E4454A8-6AB0-EA40-B10D-D830C905B5D6}"/>
              </a:ext>
            </a:extLst>
          </p:cNvPr>
          <p:cNvSpPr/>
          <p:nvPr/>
        </p:nvSpPr>
        <p:spPr>
          <a:xfrm>
            <a:off x="5492750" y="2905125"/>
            <a:ext cx="1366838" cy="6477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
        <p:nvSpPr>
          <p:cNvPr id="16" name="角丸四角形 15">
            <a:extLst>
              <a:ext uri="{FF2B5EF4-FFF2-40B4-BE49-F238E27FC236}">
                <a16:creationId xmlns:a16="http://schemas.microsoft.com/office/drawing/2014/main" id="{25080AF1-7C0C-E859-186B-07285C7DB3C0}"/>
              </a:ext>
            </a:extLst>
          </p:cNvPr>
          <p:cNvSpPr/>
          <p:nvPr/>
        </p:nvSpPr>
        <p:spPr>
          <a:xfrm>
            <a:off x="2208213" y="3716338"/>
            <a:ext cx="8110537" cy="188277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ja-JP" altLang="en-US" dirty="0">
                <a:solidFill>
                  <a:schemeClr val="tx1"/>
                </a:solidFill>
              </a:rPr>
              <a:t>パワハラが疑われる相談内容であるため、本人同意を得て、相談窓口に話したほうがいいという方向で進めたが、本人の同意が得られず。（自分が言ったとわかったら、また怒鳴られるのではないかという懸念から）　</a:t>
            </a:r>
            <a:br>
              <a:rPr lang="en-US" altLang="ja-JP" dirty="0">
                <a:solidFill>
                  <a:schemeClr val="tx1"/>
                </a:solidFill>
              </a:rPr>
            </a:br>
            <a:r>
              <a:rPr lang="ja-JP" altLang="en-US" dirty="0">
                <a:solidFill>
                  <a:schemeClr val="tx1"/>
                </a:solidFill>
              </a:rPr>
              <a:t>後日、同じ部署の人から同じような内容の相談があった。ハラスメントの相談窓口にも相談しているとのことだった。パワハラに関する啓発冊子を全社員に配布する方向で話が進んでいる。</a:t>
            </a:r>
          </a:p>
        </p:txBody>
      </p:sp>
      <p:sp>
        <p:nvSpPr>
          <p:cNvPr id="45063" name="テキスト ボックス 16">
            <a:extLst>
              <a:ext uri="{FF2B5EF4-FFF2-40B4-BE49-F238E27FC236}">
                <a16:creationId xmlns:a16="http://schemas.microsoft.com/office/drawing/2014/main" id="{AAE7F334-849C-C856-56E5-37C9151D4D24}"/>
              </a:ext>
            </a:extLst>
          </p:cNvPr>
          <p:cNvSpPr txBox="1">
            <a:spLocks noChangeArrowheads="1"/>
          </p:cNvSpPr>
          <p:nvPr/>
        </p:nvSpPr>
        <p:spPr bwMode="auto">
          <a:xfrm>
            <a:off x="2498725" y="5764213"/>
            <a:ext cx="7354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800">
                <a:solidFill>
                  <a:srgbClr val="FF0000"/>
                </a:solidFill>
                <a:latin typeface="Arial" panose="020B0604020202020204" pitchFamily="34" charset="0"/>
              </a:rPr>
              <a:t>相談現場では、パワハラの相談は非常に多い。加害者とされるこの上司の</a:t>
            </a:r>
            <a:endParaRPr lang="en-US" altLang="ja-JP" sz="1800">
              <a:solidFill>
                <a:srgbClr val="FF0000"/>
              </a:solidFill>
              <a:latin typeface="Arial" panose="020B0604020202020204" pitchFamily="34" charset="0"/>
            </a:endParaRPr>
          </a:p>
          <a:p>
            <a:pPr eaLnBrk="1" hangingPunct="1">
              <a:spcBef>
                <a:spcPct val="0"/>
              </a:spcBef>
              <a:buFontTx/>
              <a:buNone/>
            </a:pPr>
            <a:r>
              <a:rPr lang="ja-JP" altLang="en-US" sz="1800">
                <a:solidFill>
                  <a:srgbClr val="FF0000"/>
                </a:solidFill>
                <a:latin typeface="Arial" panose="020B0604020202020204" pitchFamily="34" charset="0"/>
              </a:rPr>
              <a:t>怒鳴り声は有名であったため、冊子配布は啓発の機会にもなる。</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132F4FB-0DBC-E323-8108-135E693A6E71}"/>
              </a:ext>
            </a:extLst>
          </p:cNvPr>
          <p:cNvSpPr>
            <a:spLocks noGrp="1"/>
          </p:cNvSpPr>
          <p:nvPr>
            <p:ph type="sldNum" sz="quarter" idx="12"/>
          </p:nvPr>
        </p:nvSpPr>
        <p:spPr/>
        <p:txBody>
          <a:bodyPr/>
          <a:lstStyle/>
          <a:p>
            <a:pPr>
              <a:defRPr/>
            </a:pPr>
            <a:fld id="{1BCEAB75-400F-49BA-BD0D-4C55DF9CDDB5}" type="slidenum">
              <a:rPr lang="en-US" altLang="ja-JP" smtClean="0"/>
              <a:pPr>
                <a:defRPr/>
              </a:pPr>
              <a:t>28</a:t>
            </a:fld>
            <a:endParaRPr lang="en-US" altLang="ja-JP"/>
          </a:p>
        </p:txBody>
      </p:sp>
      <p:sp>
        <p:nvSpPr>
          <p:cNvPr id="4" name="テキスト ボックス 3">
            <a:extLst>
              <a:ext uri="{FF2B5EF4-FFF2-40B4-BE49-F238E27FC236}">
                <a16:creationId xmlns:a16="http://schemas.microsoft.com/office/drawing/2014/main" id="{1F6A7B9A-FBEA-3C91-2362-AADAE3D936D6}"/>
              </a:ext>
            </a:extLst>
          </p:cNvPr>
          <p:cNvSpPr txBox="1"/>
          <p:nvPr/>
        </p:nvSpPr>
        <p:spPr>
          <a:xfrm>
            <a:off x="3791744" y="61009"/>
            <a:ext cx="6096000" cy="646331"/>
          </a:xfrm>
          <a:prstGeom prst="rect">
            <a:avLst/>
          </a:prstGeom>
          <a:noFill/>
        </p:spPr>
        <p:txBody>
          <a:bodyPr wrap="square">
            <a:spAutoFit/>
          </a:bodyPr>
          <a:lstStyle/>
          <a:p>
            <a:r>
              <a:rPr kumimoji="1" lang="ja-JP" altLang="en-US" sz="3600" b="1" i="0" u="none" strike="noStrike" kern="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eiryo UI" panose="020B0604030504040204" pitchFamily="50" charset="-128"/>
              </a:rPr>
              <a:t>管理職</a:t>
            </a:r>
            <a:r>
              <a:rPr kumimoji="1" lang="en-US" altLang="ja-JP" sz="3600" b="1" i="0" u="none" strike="noStrike" kern="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eiryo UI" panose="020B0604030504040204" pitchFamily="50" charset="-128"/>
              </a:rPr>
              <a:t>1on1</a:t>
            </a:r>
            <a:r>
              <a:rPr kumimoji="1" lang="ja-JP" altLang="en-US" sz="3600" b="1" i="0" u="none" strike="noStrike" kern="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eiryo UI" panose="020B0604030504040204" pitchFamily="50" charset="-128"/>
              </a:rPr>
              <a:t>具体例</a:t>
            </a:r>
            <a:r>
              <a:rPr kumimoji="1" lang="en-US" altLang="ja-JP" sz="3600" b="1" i="0" u="none" strike="noStrike" kern="0" cap="none" spc="0" normalizeH="0" baseline="0" noProof="0" dirty="0">
                <a:ln>
                  <a:noFill/>
                </a:ln>
                <a:solidFill>
                  <a:srgbClr val="333333"/>
                </a:solidFill>
                <a:effectLst/>
                <a:uLnTx/>
                <a:uFillTx/>
                <a:latin typeface="メイリオ" panose="020B0604030504040204" pitchFamily="50" charset="-128"/>
                <a:ea typeface="メイリオ" panose="020B0604030504040204" pitchFamily="50" charset="-128"/>
                <a:cs typeface="Meiryo UI" panose="020B0604030504040204" pitchFamily="50" charset="-128"/>
              </a:rPr>
              <a:t> </a:t>
            </a:r>
            <a:endParaRPr lang="ja-JP" altLang="en-US" sz="3600"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74DE8F02-8C40-32CB-EC0C-FDFD3E4757A4}"/>
              </a:ext>
            </a:extLst>
          </p:cNvPr>
          <p:cNvSpPr txBox="1"/>
          <p:nvPr/>
        </p:nvSpPr>
        <p:spPr>
          <a:xfrm>
            <a:off x="1017437" y="1895704"/>
            <a:ext cx="3231975" cy="830997"/>
          </a:xfrm>
          <a:prstGeom prst="rect">
            <a:avLst/>
          </a:prstGeom>
          <a:noFill/>
        </p:spPr>
        <p:txBody>
          <a:bodyPr wrap="none" rtlCol="0">
            <a:spAutoFit/>
          </a:bodyPr>
          <a:lstStyle/>
          <a:p>
            <a:r>
              <a:rPr kumimoji="1" lang="ja-JP" altLang="en-US" sz="2400" dirty="0"/>
              <a:t>集団分析結果説明会で</a:t>
            </a:r>
            <a:endParaRPr kumimoji="1" lang="en-US" altLang="ja-JP" sz="2400" dirty="0"/>
          </a:p>
          <a:p>
            <a:r>
              <a:rPr lang="ja-JP" altLang="en-US" sz="2400" dirty="0"/>
              <a:t>結果の見方を説明</a:t>
            </a:r>
            <a:endParaRPr kumimoji="1" lang="ja-JP" altLang="en-US" sz="2400" dirty="0"/>
          </a:p>
        </p:txBody>
      </p:sp>
      <p:sp>
        <p:nvSpPr>
          <p:cNvPr id="10" name="テキスト ボックス 9">
            <a:extLst>
              <a:ext uri="{FF2B5EF4-FFF2-40B4-BE49-F238E27FC236}">
                <a16:creationId xmlns:a16="http://schemas.microsoft.com/office/drawing/2014/main" id="{1B3DB634-2BDF-CB56-FE5D-8BF2C17EB538}"/>
              </a:ext>
            </a:extLst>
          </p:cNvPr>
          <p:cNvSpPr txBox="1"/>
          <p:nvPr/>
        </p:nvSpPr>
        <p:spPr>
          <a:xfrm>
            <a:off x="5591944" y="1124356"/>
            <a:ext cx="3953326" cy="461665"/>
          </a:xfrm>
          <a:prstGeom prst="rect">
            <a:avLst/>
          </a:prstGeom>
          <a:noFill/>
        </p:spPr>
        <p:txBody>
          <a:bodyPr wrap="none" rtlCol="0">
            <a:spAutoFit/>
          </a:bodyPr>
          <a:lstStyle/>
          <a:p>
            <a:r>
              <a:rPr lang="ja-JP" altLang="en-US" sz="2400" dirty="0"/>
              <a:t>・結果を見て、どう思ったか？</a:t>
            </a:r>
            <a:endParaRPr kumimoji="1" lang="en-US" altLang="ja-JP" sz="2400" dirty="0"/>
          </a:p>
        </p:txBody>
      </p:sp>
      <p:sp>
        <p:nvSpPr>
          <p:cNvPr id="13" name="テキスト ボックス 12">
            <a:extLst>
              <a:ext uri="{FF2B5EF4-FFF2-40B4-BE49-F238E27FC236}">
                <a16:creationId xmlns:a16="http://schemas.microsoft.com/office/drawing/2014/main" id="{048264E3-DB39-0DAF-B9DF-9A59EF8EC802}"/>
              </a:ext>
            </a:extLst>
          </p:cNvPr>
          <p:cNvSpPr txBox="1"/>
          <p:nvPr/>
        </p:nvSpPr>
        <p:spPr>
          <a:xfrm>
            <a:off x="5591944" y="1895704"/>
            <a:ext cx="5582619" cy="1384995"/>
          </a:xfrm>
          <a:prstGeom prst="rect">
            <a:avLst/>
          </a:prstGeom>
          <a:noFill/>
        </p:spPr>
        <p:txBody>
          <a:bodyPr wrap="none" rtlCol="0">
            <a:spAutoFit/>
          </a:bodyPr>
          <a:lstStyle/>
          <a:p>
            <a:r>
              <a:rPr lang="ja-JP" altLang="en-US" sz="2400" dirty="0"/>
              <a:t>・アクションチェックリスト</a:t>
            </a:r>
            <a:endParaRPr lang="en-US" altLang="ja-JP" sz="2400" dirty="0"/>
          </a:p>
          <a:p>
            <a:r>
              <a:rPr kumimoji="1" lang="ja-JP" altLang="en-US" sz="2400" dirty="0"/>
              <a:t>  に沿って、状況確認</a:t>
            </a:r>
            <a:endParaRPr kumimoji="1" lang="en-US" altLang="ja-JP" sz="2400" dirty="0"/>
          </a:p>
          <a:p>
            <a:r>
              <a:rPr lang="en-US" altLang="ja-JP" dirty="0">
                <a:hlinkClick r:id="rId3"/>
              </a:rPr>
              <a:t>https://kokoro.mhlw.go.jp/manual/hint_shokuba_kaizen/</a:t>
            </a:r>
            <a:endParaRPr lang="en-US" altLang="ja-JP" dirty="0"/>
          </a:p>
          <a:p>
            <a:endParaRPr kumimoji="1" lang="en-US" altLang="ja-JP" dirty="0"/>
          </a:p>
        </p:txBody>
      </p:sp>
      <p:sp>
        <p:nvSpPr>
          <p:cNvPr id="16" name="テキスト ボックス 15">
            <a:extLst>
              <a:ext uri="{FF2B5EF4-FFF2-40B4-BE49-F238E27FC236}">
                <a16:creationId xmlns:a16="http://schemas.microsoft.com/office/drawing/2014/main" id="{9A6780B1-9DDA-5B2D-CB12-D864E2384791}"/>
              </a:ext>
            </a:extLst>
          </p:cNvPr>
          <p:cNvSpPr txBox="1"/>
          <p:nvPr/>
        </p:nvSpPr>
        <p:spPr>
          <a:xfrm>
            <a:off x="5518150" y="3198167"/>
            <a:ext cx="5762426" cy="461665"/>
          </a:xfrm>
          <a:prstGeom prst="rect">
            <a:avLst/>
          </a:prstGeom>
          <a:noFill/>
        </p:spPr>
        <p:txBody>
          <a:bodyPr wrap="square" rtlCol="0">
            <a:spAutoFit/>
          </a:bodyPr>
          <a:lstStyle/>
          <a:p>
            <a:r>
              <a:rPr lang="ja-JP" altLang="en-US" sz="2400" dirty="0"/>
              <a:t>・対策のすりあわせ、</a:t>
            </a:r>
            <a:r>
              <a:rPr kumimoji="1" lang="ja-JP" altLang="en-US" sz="2400" dirty="0"/>
              <a:t>改善に向けての助言</a:t>
            </a:r>
            <a:endParaRPr kumimoji="1" lang="en-US" altLang="ja-JP" sz="2400" dirty="0"/>
          </a:p>
        </p:txBody>
      </p:sp>
      <p:sp>
        <p:nvSpPr>
          <p:cNvPr id="18" name="左中かっこ 17">
            <a:extLst>
              <a:ext uri="{FF2B5EF4-FFF2-40B4-BE49-F238E27FC236}">
                <a16:creationId xmlns:a16="http://schemas.microsoft.com/office/drawing/2014/main" id="{8DE830D9-D33E-D09A-F361-6D23551C3138}"/>
              </a:ext>
            </a:extLst>
          </p:cNvPr>
          <p:cNvSpPr/>
          <p:nvPr/>
        </p:nvSpPr>
        <p:spPr>
          <a:xfrm>
            <a:off x="4757019" y="1125443"/>
            <a:ext cx="606323" cy="2534389"/>
          </a:xfrm>
          <a:prstGeom prst="lef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3F5C2984-D032-4D9B-D23E-AD1C653BD9D2}"/>
              </a:ext>
            </a:extLst>
          </p:cNvPr>
          <p:cNvSpPr txBox="1"/>
          <p:nvPr/>
        </p:nvSpPr>
        <p:spPr>
          <a:xfrm>
            <a:off x="1589012" y="4711799"/>
            <a:ext cx="9671237" cy="1200329"/>
          </a:xfrm>
          <a:prstGeom prst="rect">
            <a:avLst/>
          </a:prstGeom>
          <a:noFill/>
        </p:spPr>
        <p:txBody>
          <a:bodyPr wrap="none" rtlCol="0">
            <a:spAutoFit/>
          </a:bodyPr>
          <a:lstStyle/>
          <a:p>
            <a:r>
              <a:rPr kumimoji="1" lang="ja-JP" altLang="en-US" sz="2400" dirty="0"/>
              <a:t>一緒に考えた対策を実施していただき、１年後のストレスチェックの結果で</a:t>
            </a:r>
            <a:endParaRPr lang="en-US" altLang="ja-JP" sz="2400" dirty="0"/>
          </a:p>
          <a:p>
            <a:r>
              <a:rPr kumimoji="1" lang="ja-JP" altLang="en-US" sz="2400" dirty="0"/>
              <a:t>総合健康リスクの値、高ストレス者の割合が低減した。</a:t>
            </a:r>
            <a:endParaRPr kumimoji="1" lang="en-US" altLang="ja-JP" sz="2400" dirty="0"/>
          </a:p>
          <a:p>
            <a:r>
              <a:rPr lang="ja-JP" altLang="en-US" sz="2400" dirty="0"/>
              <a:t>特に、保健師が常駐していた部署では大幅な改善が見られた。</a:t>
            </a:r>
            <a:endParaRPr kumimoji="1" lang="en-US" altLang="ja-JP" sz="2400" dirty="0"/>
          </a:p>
        </p:txBody>
      </p:sp>
    </p:spTree>
    <p:extLst>
      <p:ext uri="{BB962C8B-B14F-4D97-AF65-F5344CB8AC3E}">
        <p14:creationId xmlns:p14="http://schemas.microsoft.com/office/powerpoint/2010/main" val="307564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6" grpId="0"/>
      <p:bldP spid="18" grpId="0" animBg="1"/>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F98055F-D808-6189-AA3D-1E707317A130}"/>
              </a:ext>
            </a:extLst>
          </p:cNvPr>
          <p:cNvSpPr>
            <a:spLocks noGrp="1"/>
          </p:cNvSpPr>
          <p:nvPr>
            <p:ph type="sldNum" sz="quarter" idx="12"/>
          </p:nvPr>
        </p:nvSpPr>
        <p:spPr/>
        <p:txBody>
          <a:bodyPr/>
          <a:lstStyle/>
          <a:p>
            <a:pPr>
              <a:defRPr/>
            </a:pPr>
            <a:fld id="{1BCEAB75-400F-49BA-BD0D-4C55DF9CDDB5}" type="slidenum">
              <a:rPr lang="en-US" altLang="ja-JP" smtClean="0"/>
              <a:pPr>
                <a:defRPr/>
              </a:pPr>
              <a:t>29</a:t>
            </a:fld>
            <a:endParaRPr lang="en-US" altLang="ja-JP"/>
          </a:p>
        </p:txBody>
      </p:sp>
      <p:pic>
        <p:nvPicPr>
          <p:cNvPr id="3" name="図 2">
            <a:extLst>
              <a:ext uri="{FF2B5EF4-FFF2-40B4-BE49-F238E27FC236}">
                <a16:creationId xmlns:a16="http://schemas.microsoft.com/office/drawing/2014/main" id="{7CEAFD3A-5977-8469-AFF9-7A059DF12478}"/>
              </a:ext>
            </a:extLst>
          </p:cNvPr>
          <p:cNvPicPr>
            <a:picLocks noChangeAspect="1"/>
          </p:cNvPicPr>
          <p:nvPr/>
        </p:nvPicPr>
        <p:blipFill>
          <a:blip r:embed="rId3"/>
          <a:stretch>
            <a:fillRect/>
          </a:stretch>
        </p:blipFill>
        <p:spPr>
          <a:xfrm>
            <a:off x="776295" y="0"/>
            <a:ext cx="10639409" cy="6858000"/>
          </a:xfrm>
          <a:prstGeom prst="rect">
            <a:avLst/>
          </a:prstGeom>
        </p:spPr>
      </p:pic>
    </p:spTree>
    <p:extLst>
      <p:ext uri="{BB962C8B-B14F-4D97-AF65-F5344CB8AC3E}">
        <p14:creationId xmlns:p14="http://schemas.microsoft.com/office/powerpoint/2010/main" val="2062726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9C878C6-1277-F62F-58DF-21369844B74C}"/>
              </a:ext>
            </a:extLst>
          </p:cNvPr>
          <p:cNvSpPr>
            <a:spLocks noGrp="1"/>
          </p:cNvSpPr>
          <p:nvPr>
            <p:ph type="sldNum" sz="quarter" idx="12"/>
          </p:nvPr>
        </p:nvSpPr>
        <p:spPr/>
        <p:txBody>
          <a:bodyPr/>
          <a:lstStyle/>
          <a:p>
            <a:pPr>
              <a:defRPr/>
            </a:pPr>
            <a:fld id="{1BCEAB75-400F-49BA-BD0D-4C55DF9CDDB5}" type="slidenum">
              <a:rPr lang="en-US" altLang="ja-JP" smtClean="0"/>
              <a:pPr>
                <a:defRPr/>
              </a:pPr>
              <a:t>30</a:t>
            </a:fld>
            <a:endParaRPr lang="en-US" altLang="ja-JP"/>
          </a:p>
        </p:txBody>
      </p:sp>
      <p:pic>
        <p:nvPicPr>
          <p:cNvPr id="3" name="図 2">
            <a:extLst>
              <a:ext uri="{FF2B5EF4-FFF2-40B4-BE49-F238E27FC236}">
                <a16:creationId xmlns:a16="http://schemas.microsoft.com/office/drawing/2014/main" id="{5CEC4279-D808-4326-BB9D-EA5AAA69E93F}"/>
              </a:ext>
            </a:extLst>
          </p:cNvPr>
          <p:cNvPicPr>
            <a:picLocks noChangeAspect="1"/>
          </p:cNvPicPr>
          <p:nvPr/>
        </p:nvPicPr>
        <p:blipFill>
          <a:blip r:embed="rId3"/>
          <a:stretch>
            <a:fillRect/>
          </a:stretch>
        </p:blipFill>
        <p:spPr>
          <a:xfrm>
            <a:off x="741354" y="0"/>
            <a:ext cx="10709291" cy="6858000"/>
          </a:xfrm>
          <a:prstGeom prst="rect">
            <a:avLst/>
          </a:prstGeom>
        </p:spPr>
      </p:pic>
    </p:spTree>
    <p:extLst>
      <p:ext uri="{BB962C8B-B14F-4D97-AF65-F5344CB8AC3E}">
        <p14:creationId xmlns:p14="http://schemas.microsoft.com/office/powerpoint/2010/main" val="3617854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テキスト ボックス 5">
            <a:extLst>
              <a:ext uri="{FF2B5EF4-FFF2-40B4-BE49-F238E27FC236}">
                <a16:creationId xmlns:a16="http://schemas.microsoft.com/office/drawing/2014/main" id="{EF5D8409-6780-8EED-7C4E-751939B33193}"/>
              </a:ext>
            </a:extLst>
          </p:cNvPr>
          <p:cNvSpPr txBox="1">
            <a:spLocks noChangeArrowheads="1"/>
          </p:cNvSpPr>
          <p:nvPr/>
        </p:nvSpPr>
        <p:spPr bwMode="auto">
          <a:xfrm>
            <a:off x="1804988" y="1100138"/>
            <a:ext cx="646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000000"/>
                </a:solidFill>
                <a:latin typeface="Arial" panose="020B0604020202020204" pitchFamily="34" charset="0"/>
              </a:rPr>
              <a:t>（％）</a:t>
            </a:r>
          </a:p>
        </p:txBody>
      </p:sp>
      <p:sp>
        <p:nvSpPr>
          <p:cNvPr id="47107" name="正方形/長方形 6">
            <a:extLst>
              <a:ext uri="{FF2B5EF4-FFF2-40B4-BE49-F238E27FC236}">
                <a16:creationId xmlns:a16="http://schemas.microsoft.com/office/drawing/2014/main" id="{92C43DE6-7DB5-4232-D882-D472A7B78FFA}"/>
              </a:ext>
            </a:extLst>
          </p:cNvPr>
          <p:cNvSpPr>
            <a:spLocks noChangeArrowheads="1"/>
          </p:cNvSpPr>
          <p:nvPr/>
        </p:nvSpPr>
        <p:spPr bwMode="auto">
          <a:xfrm>
            <a:off x="8947150" y="6581775"/>
            <a:ext cx="1704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200">
                <a:solidFill>
                  <a:srgbClr val="000000"/>
                </a:solidFill>
                <a:latin typeface="Arial" panose="020B0604020202020204" pitchFamily="34" charset="0"/>
              </a:rPr>
              <a:t>（生産性本部　</a:t>
            </a:r>
            <a:r>
              <a:rPr lang="en-US" altLang="ja-JP" sz="1200">
                <a:solidFill>
                  <a:srgbClr val="000000"/>
                </a:solidFill>
                <a:latin typeface="Arial" panose="020B0604020202020204" pitchFamily="34" charset="0"/>
              </a:rPr>
              <a:t>2014</a:t>
            </a:r>
            <a:r>
              <a:rPr lang="ja-JP" altLang="en-US" sz="1200">
                <a:solidFill>
                  <a:srgbClr val="000000"/>
                </a:solidFill>
                <a:latin typeface="Arial" panose="020B0604020202020204" pitchFamily="34" charset="0"/>
              </a:rPr>
              <a:t>年）</a:t>
            </a:r>
          </a:p>
        </p:txBody>
      </p:sp>
      <p:sp>
        <p:nvSpPr>
          <p:cNvPr id="47108" name="テキスト ボックス 7">
            <a:extLst>
              <a:ext uri="{FF2B5EF4-FFF2-40B4-BE49-F238E27FC236}">
                <a16:creationId xmlns:a16="http://schemas.microsoft.com/office/drawing/2014/main" id="{91263218-C8CB-1D51-B70D-A5D23F99FB7F}"/>
              </a:ext>
            </a:extLst>
          </p:cNvPr>
          <p:cNvSpPr txBox="1">
            <a:spLocks noChangeArrowheads="1"/>
          </p:cNvSpPr>
          <p:nvPr/>
        </p:nvSpPr>
        <p:spPr bwMode="auto">
          <a:xfrm>
            <a:off x="3073400" y="884238"/>
            <a:ext cx="64357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a:solidFill>
                  <a:srgbClr val="000000"/>
                </a:solidFill>
                <a:latin typeface="Arial" panose="020B0604020202020204" pitchFamily="34" charset="0"/>
              </a:rPr>
              <a:t>職場内のコミュニケーションと心の病</a:t>
            </a:r>
          </a:p>
        </p:txBody>
      </p:sp>
      <p:grpSp>
        <p:nvGrpSpPr>
          <p:cNvPr id="47109" name="グループ化 14">
            <a:extLst>
              <a:ext uri="{FF2B5EF4-FFF2-40B4-BE49-F238E27FC236}">
                <a16:creationId xmlns:a16="http://schemas.microsoft.com/office/drawing/2014/main" id="{51120BEA-C07D-EF09-024B-954C399BF3C3}"/>
              </a:ext>
            </a:extLst>
          </p:cNvPr>
          <p:cNvGrpSpPr>
            <a:grpSpLocks/>
          </p:cNvGrpSpPr>
          <p:nvPr/>
        </p:nvGrpSpPr>
        <p:grpSpPr bwMode="auto">
          <a:xfrm>
            <a:off x="2046288" y="1468438"/>
            <a:ext cx="8353425" cy="5027612"/>
            <a:chOff x="523066" y="1467972"/>
            <a:chExt cx="8352928" cy="5028426"/>
          </a:xfrm>
        </p:grpSpPr>
        <p:graphicFrame>
          <p:nvGraphicFramePr>
            <p:cNvPr id="2" name="グラフ 1">
              <a:extLst>
                <a:ext uri="{FF2B5EF4-FFF2-40B4-BE49-F238E27FC236}">
                  <a16:creationId xmlns:a16="http://schemas.microsoft.com/office/drawing/2014/main" id="{4B43EE76-C56E-B08E-9512-E2684D2A8A53}"/>
                </a:ext>
              </a:extLst>
            </p:cNvPr>
            <p:cNvGraphicFramePr/>
            <p:nvPr/>
          </p:nvGraphicFramePr>
          <p:xfrm>
            <a:off x="523066" y="1467972"/>
            <a:ext cx="8352928" cy="5028426"/>
          </p:xfrm>
          <a:graphic>
            <a:graphicData uri="http://schemas.openxmlformats.org/drawingml/2006/chart">
              <c:chart xmlns:c="http://schemas.openxmlformats.org/drawingml/2006/chart" xmlns:r="http://schemas.openxmlformats.org/officeDocument/2006/relationships" r:id="rId3"/>
            </a:graphicData>
          </a:graphic>
        </p:graphicFrame>
        <p:sp>
          <p:nvSpPr>
            <p:cNvPr id="47115" name="テキスト ボックス 2">
              <a:extLst>
                <a:ext uri="{FF2B5EF4-FFF2-40B4-BE49-F238E27FC236}">
                  <a16:creationId xmlns:a16="http://schemas.microsoft.com/office/drawing/2014/main" id="{7F0A13CD-E564-68E4-E3FC-4891CCA1A310}"/>
                </a:ext>
              </a:extLst>
            </p:cNvPr>
            <p:cNvSpPr txBox="1">
              <a:spLocks noChangeArrowheads="1"/>
            </p:cNvSpPr>
            <p:nvPr/>
          </p:nvSpPr>
          <p:spPr bwMode="auto">
            <a:xfrm>
              <a:off x="1519810" y="1988840"/>
              <a:ext cx="461638" cy="25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FFFFFF"/>
                  </a:solidFill>
                  <a:latin typeface="Arial" panose="020B0604020202020204" pitchFamily="34" charset="0"/>
                </a:rPr>
                <a:t>コミュニケーションが減った</a:t>
              </a:r>
            </a:p>
          </p:txBody>
        </p:sp>
        <p:sp>
          <p:nvSpPr>
            <p:cNvPr id="47116" name="テキスト ボックス 3">
              <a:extLst>
                <a:ext uri="{FF2B5EF4-FFF2-40B4-BE49-F238E27FC236}">
                  <a16:creationId xmlns:a16="http://schemas.microsoft.com/office/drawing/2014/main" id="{87F27569-C860-8D0D-1C06-E3368DC3F334}"/>
                </a:ext>
              </a:extLst>
            </p:cNvPr>
            <p:cNvSpPr txBox="1">
              <a:spLocks noChangeArrowheads="1"/>
            </p:cNvSpPr>
            <p:nvPr/>
          </p:nvSpPr>
          <p:spPr bwMode="auto">
            <a:xfrm>
              <a:off x="2607199" y="3063984"/>
              <a:ext cx="461638" cy="176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FFFFFF"/>
                  </a:solidFill>
                  <a:latin typeface="Arial" panose="020B0604020202020204" pitchFamily="34" charset="0"/>
                </a:rPr>
                <a:t>助け合いが減った</a:t>
              </a:r>
            </a:p>
          </p:txBody>
        </p:sp>
        <p:sp>
          <p:nvSpPr>
            <p:cNvPr id="47117" name="テキスト ボックス 4">
              <a:extLst>
                <a:ext uri="{FF2B5EF4-FFF2-40B4-BE49-F238E27FC236}">
                  <a16:creationId xmlns:a16="http://schemas.microsoft.com/office/drawing/2014/main" id="{DD36A628-2A7B-A021-590D-18B2AFF7C1AB}"/>
                </a:ext>
              </a:extLst>
            </p:cNvPr>
            <p:cNvSpPr txBox="1">
              <a:spLocks noChangeArrowheads="1"/>
            </p:cNvSpPr>
            <p:nvPr/>
          </p:nvSpPr>
          <p:spPr bwMode="auto">
            <a:xfrm>
              <a:off x="2022130" y="2541696"/>
              <a:ext cx="461638" cy="254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000000"/>
                  </a:solidFill>
                  <a:latin typeface="Arial" panose="020B0604020202020204" pitchFamily="34" charset="0"/>
                </a:rPr>
                <a:t>個人でする仕事が増えた</a:t>
              </a:r>
            </a:p>
          </p:txBody>
        </p:sp>
        <p:sp>
          <p:nvSpPr>
            <p:cNvPr id="47118" name="テキスト ボックス 8">
              <a:extLst>
                <a:ext uri="{FF2B5EF4-FFF2-40B4-BE49-F238E27FC236}">
                  <a16:creationId xmlns:a16="http://schemas.microsoft.com/office/drawing/2014/main" id="{57B36272-F52B-FC9F-CF4A-3688CA268B24}"/>
                </a:ext>
              </a:extLst>
            </p:cNvPr>
            <p:cNvSpPr txBox="1">
              <a:spLocks noChangeArrowheads="1"/>
            </p:cNvSpPr>
            <p:nvPr/>
          </p:nvSpPr>
          <p:spPr bwMode="auto">
            <a:xfrm>
              <a:off x="4052857" y="2982822"/>
              <a:ext cx="461638" cy="25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FFFFFF"/>
                  </a:solidFill>
                  <a:latin typeface="Arial" panose="020B0604020202020204" pitchFamily="34" charset="0"/>
                </a:rPr>
                <a:t>コミュニケーションが減った</a:t>
              </a:r>
            </a:p>
          </p:txBody>
        </p:sp>
        <p:sp>
          <p:nvSpPr>
            <p:cNvPr id="47119" name="テキスト ボックス 9">
              <a:extLst>
                <a:ext uri="{FF2B5EF4-FFF2-40B4-BE49-F238E27FC236}">
                  <a16:creationId xmlns:a16="http://schemas.microsoft.com/office/drawing/2014/main" id="{2F5BDE0A-A68C-88C5-E35D-CF689B700F21}"/>
                </a:ext>
              </a:extLst>
            </p:cNvPr>
            <p:cNvSpPr txBox="1">
              <a:spLocks noChangeArrowheads="1"/>
            </p:cNvSpPr>
            <p:nvPr/>
          </p:nvSpPr>
          <p:spPr bwMode="auto">
            <a:xfrm>
              <a:off x="6584613" y="3301437"/>
              <a:ext cx="461638" cy="25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FFFFFF"/>
                  </a:solidFill>
                  <a:latin typeface="Arial" panose="020B0604020202020204" pitchFamily="34" charset="0"/>
                </a:rPr>
                <a:t>コミュニケーションが減った</a:t>
              </a:r>
            </a:p>
          </p:txBody>
        </p:sp>
        <p:sp>
          <p:nvSpPr>
            <p:cNvPr id="47120" name="テキスト ボックス 10">
              <a:extLst>
                <a:ext uri="{FF2B5EF4-FFF2-40B4-BE49-F238E27FC236}">
                  <a16:creationId xmlns:a16="http://schemas.microsoft.com/office/drawing/2014/main" id="{0D98475D-D2DE-9CBD-6F4E-661221FF31BC}"/>
                </a:ext>
              </a:extLst>
            </p:cNvPr>
            <p:cNvSpPr txBox="1">
              <a:spLocks noChangeArrowheads="1"/>
            </p:cNvSpPr>
            <p:nvPr/>
          </p:nvSpPr>
          <p:spPr bwMode="auto">
            <a:xfrm>
              <a:off x="4599873" y="3298215"/>
              <a:ext cx="461638" cy="254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000000"/>
                  </a:solidFill>
                  <a:latin typeface="Arial" panose="020B0604020202020204" pitchFamily="34" charset="0"/>
                </a:rPr>
                <a:t>個人でする仕事が増えた</a:t>
              </a:r>
            </a:p>
          </p:txBody>
        </p:sp>
        <p:sp>
          <p:nvSpPr>
            <p:cNvPr id="47121" name="テキスト ボックス 11">
              <a:extLst>
                <a:ext uri="{FF2B5EF4-FFF2-40B4-BE49-F238E27FC236}">
                  <a16:creationId xmlns:a16="http://schemas.microsoft.com/office/drawing/2014/main" id="{D8447EF6-119E-050E-6E64-66ABF7A5C1A7}"/>
                </a:ext>
              </a:extLst>
            </p:cNvPr>
            <p:cNvSpPr txBox="1">
              <a:spLocks noChangeArrowheads="1"/>
            </p:cNvSpPr>
            <p:nvPr/>
          </p:nvSpPr>
          <p:spPr bwMode="auto">
            <a:xfrm>
              <a:off x="7183219" y="3539233"/>
              <a:ext cx="461638" cy="254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000000"/>
                  </a:solidFill>
                  <a:latin typeface="Arial" panose="020B0604020202020204" pitchFamily="34" charset="0"/>
                </a:rPr>
                <a:t>個人でする仕事が増えた</a:t>
              </a:r>
            </a:p>
          </p:txBody>
        </p:sp>
        <p:sp>
          <p:nvSpPr>
            <p:cNvPr id="47122" name="テキスト ボックス 12">
              <a:extLst>
                <a:ext uri="{FF2B5EF4-FFF2-40B4-BE49-F238E27FC236}">
                  <a16:creationId xmlns:a16="http://schemas.microsoft.com/office/drawing/2014/main" id="{7C7A51BD-DA27-E223-AAB4-586E5EBFF018}"/>
                </a:ext>
              </a:extLst>
            </p:cNvPr>
            <p:cNvSpPr txBox="1">
              <a:spLocks noChangeArrowheads="1"/>
            </p:cNvSpPr>
            <p:nvPr/>
          </p:nvSpPr>
          <p:spPr bwMode="auto">
            <a:xfrm>
              <a:off x="7754334" y="3818566"/>
              <a:ext cx="461638" cy="176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FFFFFF"/>
                  </a:solidFill>
                  <a:latin typeface="Arial" panose="020B0604020202020204" pitchFamily="34" charset="0"/>
                </a:rPr>
                <a:t>助け合いが減った</a:t>
              </a:r>
            </a:p>
          </p:txBody>
        </p:sp>
        <p:sp>
          <p:nvSpPr>
            <p:cNvPr id="47123" name="テキスト ボックス 13">
              <a:extLst>
                <a:ext uri="{FF2B5EF4-FFF2-40B4-BE49-F238E27FC236}">
                  <a16:creationId xmlns:a16="http://schemas.microsoft.com/office/drawing/2014/main" id="{71234324-E44A-0D74-E753-DD568B82B760}"/>
                </a:ext>
              </a:extLst>
            </p:cNvPr>
            <p:cNvSpPr txBox="1">
              <a:spLocks noChangeArrowheads="1"/>
            </p:cNvSpPr>
            <p:nvPr/>
          </p:nvSpPr>
          <p:spPr bwMode="auto">
            <a:xfrm>
              <a:off x="5206230" y="3407138"/>
              <a:ext cx="461638" cy="176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solidFill>
                    <a:srgbClr val="FFFFFF"/>
                  </a:solidFill>
                  <a:latin typeface="Arial" panose="020B0604020202020204" pitchFamily="34" charset="0"/>
                </a:rPr>
                <a:t>助け合いが減った</a:t>
              </a:r>
            </a:p>
          </p:txBody>
        </p:sp>
      </p:grpSp>
      <p:pic>
        <p:nvPicPr>
          <p:cNvPr id="47110" name="図 15">
            <a:extLst>
              <a:ext uri="{FF2B5EF4-FFF2-40B4-BE49-F238E27FC236}">
                <a16:creationId xmlns:a16="http://schemas.microsoft.com/office/drawing/2014/main" id="{47DB656F-7898-336E-0DD1-7780D1389A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6775" y="65088"/>
            <a:ext cx="674688"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正方形/長方形 18">
            <a:extLst>
              <a:ext uri="{FF2B5EF4-FFF2-40B4-BE49-F238E27FC236}">
                <a16:creationId xmlns:a16="http://schemas.microsoft.com/office/drawing/2014/main" id="{EC52AB76-6C05-A7B8-19F2-20FDBC78348F}"/>
              </a:ext>
            </a:extLst>
          </p:cNvPr>
          <p:cNvSpPr/>
          <p:nvPr/>
        </p:nvSpPr>
        <p:spPr>
          <a:xfrm>
            <a:off x="5426160" y="22555"/>
            <a:ext cx="2448106" cy="76944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ja-JP" altLang="en-US" sz="4400" b="1" dirty="0">
                <a:ln w="11430"/>
                <a:solidFill>
                  <a:srgbClr val="00B050"/>
                </a:solidFill>
                <a:effectLst>
                  <a:outerShdw blurRad="50800" dist="39000" dir="5460000" algn="tl">
                    <a:srgbClr val="000000">
                      <a:alpha val="38000"/>
                    </a:srgbClr>
                  </a:outerShdw>
                </a:effectLst>
                <a:latin typeface="HGS創英角ﾎﾟｯﾌﾟ体" panose="040B0A00000000000000" pitchFamily="50" charset="-128"/>
                <a:ea typeface="HGS創英角ﾎﾟｯﾌﾟ体" panose="040B0A00000000000000" pitchFamily="50" charset="-128"/>
                <a:sym typeface="+mn-ea"/>
              </a:rPr>
              <a:t>参考資料</a:t>
            </a:r>
          </a:p>
        </p:txBody>
      </p:sp>
      <p:sp>
        <p:nvSpPr>
          <p:cNvPr id="47112" name="スライド番号プレースホルダー 16">
            <a:extLst>
              <a:ext uri="{FF2B5EF4-FFF2-40B4-BE49-F238E27FC236}">
                <a16:creationId xmlns:a16="http://schemas.microsoft.com/office/drawing/2014/main" id="{ACDBCEF9-F9C1-D9F2-1729-F53CAB19302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fontAlgn="base">
              <a:spcBef>
                <a:spcPct val="0"/>
              </a:spcBef>
              <a:spcAft>
                <a:spcPct val="0"/>
              </a:spcAft>
              <a:buFont typeface="Arial" panose="020B0604020202020204" pitchFamily="34" charset="0"/>
              <a:buNone/>
            </a:pPr>
            <a:r>
              <a:rPr lang="en-US" altLang="ja-JP" sz="2000">
                <a:solidFill>
                  <a:schemeClr val="bg1"/>
                </a:solidFill>
                <a:latin typeface="Arial" panose="020B0604020202020204" pitchFamily="34" charset="0"/>
              </a:rPr>
              <a:t>44</a:t>
            </a:r>
            <a:endParaRPr lang="ja-JP" altLang="en-US" sz="2000">
              <a:solidFill>
                <a:schemeClr val="bg1"/>
              </a:solidFill>
              <a:latin typeface="Arial" panose="020B0604020202020204" pitchFamily="34" charset="0"/>
            </a:endParaRPr>
          </a:p>
        </p:txBody>
      </p:sp>
      <p:sp>
        <p:nvSpPr>
          <p:cNvPr id="47113" name="テキスト ボックス 2">
            <a:extLst>
              <a:ext uri="{FF2B5EF4-FFF2-40B4-BE49-F238E27FC236}">
                <a16:creationId xmlns:a16="http://schemas.microsoft.com/office/drawing/2014/main" id="{79A087ED-90A0-D295-FDF5-B0C06B9B7A23}"/>
              </a:ext>
            </a:extLst>
          </p:cNvPr>
          <p:cNvSpPr txBox="1">
            <a:spLocks noChangeArrowheads="1"/>
          </p:cNvSpPr>
          <p:nvPr/>
        </p:nvSpPr>
        <p:spPr bwMode="auto">
          <a:xfrm>
            <a:off x="2797175" y="6159500"/>
            <a:ext cx="1958975"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 typeface="Arial" panose="020B0604020202020204" pitchFamily="34" charset="0"/>
              <a:buNone/>
            </a:pPr>
            <a:r>
              <a:rPr lang="ja-JP" altLang="en-US" sz="1800" b="1">
                <a:latin typeface="Arial" panose="020B0604020202020204" pitchFamily="34" charset="0"/>
              </a:rPr>
              <a:t>心の病が増加した</a:t>
            </a:r>
          </a:p>
        </p:txBody>
      </p:sp>
    </p:spTree>
  </p:cSld>
  <p:clrMapOvr>
    <a:masterClrMapping/>
  </p:clrMapOvr>
</p:sld>
</file>

<file path=ppt/theme/theme1.xml><?xml version="1.0" encoding="utf-8"?>
<a:theme xmlns:a="http://schemas.openxmlformats.org/drawingml/2006/main" name="Team HUM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プレゼンテーション5" id="{20A3DD84-5613-4437-92F3-F8B10DDF636A}" vid="{0BF61523-EDB8-4689-8C2C-247E37F8CD6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TeamHuman169</Template>
  <TotalTime>2448</TotalTime>
  <Words>4204</Words>
  <Application>Microsoft Office PowerPoint</Application>
  <PresentationFormat>ワイド画面</PresentationFormat>
  <Paragraphs>557</Paragraphs>
  <Slides>31</Slides>
  <Notes>31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31</vt:i4>
      </vt:variant>
    </vt:vector>
  </HeadingPairs>
  <TitlesOfParts>
    <vt:vector size="38" baseType="lpstr">
      <vt:lpstr>HGS創英角ﾎﾟｯﾌﾟ体</vt:lpstr>
      <vt:lpstr>ＭＳ Ｐゴシック</vt:lpstr>
      <vt:lpstr>MS UI Gothic</vt:lpstr>
      <vt:lpstr>メイリオ</vt:lpstr>
      <vt:lpstr>Arial</vt:lpstr>
      <vt:lpstr>Calibri</vt:lpstr>
      <vt:lpstr>Team HUMAN</vt:lpstr>
      <vt:lpstr>PowerPoint プレゼンテーション</vt:lpstr>
      <vt:lpstr>本日の内容</vt:lpstr>
      <vt:lpstr>PowerPoint プレゼンテーション</vt:lpstr>
      <vt:lpstr>PowerPoint プレゼンテーション</vt:lpstr>
      <vt:lpstr>職場がどうなればいいでしょう？</vt:lpstr>
      <vt:lpstr>集団分析結果の見方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ワークショップから生まれたアイデア</vt:lpstr>
      <vt:lpstr>ワークショップの実施が困難な場合①</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ワークショップの実施が困難な場合②</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ITシステム本部</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安全衛生担当者研修  職場環境改善のためのファシリテーター養成研修</dc:title>
  <dc:creator>徳永京子</dc:creator>
  <cp:lastModifiedBy>徳永 京子</cp:lastModifiedBy>
  <cp:revision>309</cp:revision>
  <dcterms:created xsi:type="dcterms:W3CDTF">2012-08-31T01:18:18Z</dcterms:created>
  <dcterms:modified xsi:type="dcterms:W3CDTF">2024-01-08T10:30:56Z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1041-10.8.2.6694</vt:lpwstr>
  </property>
</Properties>
</file>